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6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7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8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8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570399" y="1091750"/>
            <a:ext cx="3630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C#. Уровень 3. Продвинутый курс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588732" y="1404392"/>
            <a:ext cx="3353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5</a:t>
            </a:r>
          </a:p>
        </p:txBody>
      </p:sp>
      <p:sp>
        <p:nvSpPr>
          <p:cNvPr id="89" name="Shape 89"/>
          <p:cNvSpPr/>
          <p:nvPr/>
        </p:nvSpPr>
        <p:spPr>
          <a:xfrm>
            <a:off x="3570400" y="2533775"/>
            <a:ext cx="47418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Многопоточное программирование</a:t>
            </a:r>
          </a:p>
        </p:txBody>
      </p:sp>
      <p:pic>
        <p:nvPicPr>
          <p:cNvPr descr="C_.png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04399"/>
            <a:ext cx="2475651" cy="24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Какие бывают потоки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400" y="2120300"/>
            <a:ext cx="4746600" cy="1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ThreadPool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Преимущества пула потоков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Класс ThreadPool  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SetMinThreads и SetMaxThreads 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ThreadPool. QueueUserWorkltem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Синхронизация потоков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Синхронизация потоков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Проблема конкурентного доступа к ресурсам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Оператор lock  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Атрибут [Synchronization]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Использование lock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99" y="1714450"/>
            <a:ext cx="3324600" cy="27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Использование lock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99" y="2098825"/>
            <a:ext cx="7050900" cy="1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Схема пула потоков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400" y="1771774"/>
            <a:ext cx="5769900" cy="25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урока</a:t>
            </a:r>
          </a:p>
        </p:txBody>
      </p:sp>
      <p:sp>
        <p:nvSpPr>
          <p:cNvPr id="96" name="Shape 96"/>
          <p:cNvSpPr/>
          <p:nvPr/>
        </p:nvSpPr>
        <p:spPr>
          <a:xfrm>
            <a:off x="1142375" y="1829576"/>
            <a:ext cx="68544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2000">
                <a:solidFill>
                  <a:srgbClr val="2C2D30"/>
                </a:solidFill>
              </a:rPr>
              <a:t>Thread. ThreadPool.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2000">
                <a:solidFill>
                  <a:srgbClr val="2C2D30"/>
                </a:solidFill>
              </a:rPr>
              <a:t>Синхронизация потоков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2000">
                <a:solidFill>
                  <a:srgbClr val="2C2D30"/>
                </a:solidFill>
              </a:rPr>
              <a:t>Приложение «Рассыльщик» с использованием потоков для отправки писем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Ответы на вопросы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Thread. ThreadPool.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Какие бывают потоки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Приоритетные и фоновые потоки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Класс Thread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Делегат ThreadStart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Делегат ParametrizedThreadStart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Что такое поток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Если говорить простым языком, то </a:t>
            </a:r>
            <a:r>
              <a:rPr b="1"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поток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– это некая независимая последовательность инструкций для выполнения того или иного действия в программе.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Что такое поток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 следует путать с процессом, как с исполняющимся приложением и относящихся к нему ресурсов(регистры, стек, адресное пространство и т.д.)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09000" y="1328700"/>
            <a:ext cx="3906300" cy="291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7F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Процесс</a:t>
            </a:r>
          </a:p>
        </p:txBody>
      </p:sp>
      <p:sp>
        <p:nvSpPr>
          <p:cNvPr id="130" name="Shape 130"/>
          <p:cNvSpPr/>
          <p:nvPr/>
        </p:nvSpPr>
        <p:spPr>
          <a:xfrm>
            <a:off x="4984699" y="2019250"/>
            <a:ext cx="30122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Процесс приложения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 потоки</a:t>
            </a:r>
          </a:p>
        </p:txBody>
      </p:sp>
      <p:sp>
        <p:nvSpPr>
          <p:cNvPr id="131" name="Shape 131"/>
          <p:cNvSpPr/>
          <p:nvPr/>
        </p:nvSpPr>
        <p:spPr>
          <a:xfrm>
            <a:off x="725576" y="1716471"/>
            <a:ext cx="3677400" cy="24165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800603" y="1799026"/>
            <a:ext cx="3511800" cy="270000"/>
          </a:xfrm>
          <a:prstGeom prst="rect">
            <a:avLst/>
          </a:prstGeom>
          <a:solidFill>
            <a:srgbClr val="4C5D6E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rgbClr val="F3F3F3"/>
                </a:solidFill>
              </a:rPr>
              <a:t>Первичный поток</a:t>
            </a:r>
          </a:p>
        </p:txBody>
      </p:sp>
      <p:sp>
        <p:nvSpPr>
          <p:cNvPr id="133" name="Shape 133"/>
          <p:cNvSpPr/>
          <p:nvPr/>
        </p:nvSpPr>
        <p:spPr>
          <a:xfrm>
            <a:off x="1791175" y="2242069"/>
            <a:ext cx="2529000" cy="1950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Вторичный поток</a:t>
            </a:r>
          </a:p>
        </p:txBody>
      </p:sp>
      <p:sp>
        <p:nvSpPr>
          <p:cNvPr id="134" name="Shape 134"/>
          <p:cNvSpPr/>
          <p:nvPr/>
        </p:nvSpPr>
        <p:spPr>
          <a:xfrm>
            <a:off x="1791175" y="2602277"/>
            <a:ext cx="2529000" cy="1950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Вторичный поток</a:t>
            </a:r>
          </a:p>
        </p:txBody>
      </p:sp>
      <p:sp>
        <p:nvSpPr>
          <p:cNvPr id="135" name="Shape 135"/>
          <p:cNvSpPr/>
          <p:nvPr/>
        </p:nvSpPr>
        <p:spPr>
          <a:xfrm>
            <a:off x="1791175" y="2984985"/>
            <a:ext cx="2529000" cy="1950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Вторичный поток</a:t>
            </a:r>
          </a:p>
        </p:txBody>
      </p:sp>
      <p:sp>
        <p:nvSpPr>
          <p:cNvPr id="136" name="Shape 136"/>
          <p:cNvSpPr/>
          <p:nvPr/>
        </p:nvSpPr>
        <p:spPr>
          <a:xfrm>
            <a:off x="1791175" y="3345193"/>
            <a:ext cx="2529000" cy="1950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Вторичный поток</a:t>
            </a:r>
          </a:p>
        </p:txBody>
      </p:sp>
      <p:sp>
        <p:nvSpPr>
          <p:cNvPr id="137" name="Shape 137"/>
          <p:cNvSpPr/>
          <p:nvPr/>
        </p:nvSpPr>
        <p:spPr>
          <a:xfrm>
            <a:off x="1791175" y="3840459"/>
            <a:ext cx="2529000" cy="1950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Вторичный поток</a:t>
            </a:r>
          </a:p>
        </p:txBody>
      </p:sp>
      <p:cxnSp>
        <p:nvCxnSpPr>
          <p:cNvPr id="138" name="Shape 138"/>
          <p:cNvCxnSpPr>
            <a:endCxn id="137" idx="1"/>
          </p:cNvCxnSpPr>
          <p:nvPr/>
        </p:nvCxnSpPr>
        <p:spPr>
          <a:xfrm flipH="1" rot="-5400000">
            <a:off x="440275" y="2587059"/>
            <a:ext cx="1853699" cy="8481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endCxn id="133" idx="1"/>
          </p:cNvCxnSpPr>
          <p:nvPr/>
        </p:nvCxnSpPr>
        <p:spPr>
          <a:xfrm>
            <a:off x="958075" y="2331769"/>
            <a:ext cx="833100" cy="7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/>
          <p:nvPr/>
        </p:nvCxnSpPr>
        <p:spPr>
          <a:xfrm>
            <a:off x="943185" y="2695874"/>
            <a:ext cx="833100" cy="7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>
            <a:off x="943185" y="3060004"/>
            <a:ext cx="833100" cy="7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>
            <a:off x="943185" y="3424135"/>
            <a:ext cx="833100" cy="7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1775876" y="3570412"/>
            <a:ext cx="8331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Какие бывают потоки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Приоритетные и фоновые потоки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Класс Thread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Делегат ThreadStart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Делегат ParametrizedThreadStart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