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55"/>
  </p:notesMasterIdLst>
  <p:handoutMasterIdLst>
    <p:handoutMasterId r:id="rId56"/>
  </p:handoutMasterIdLst>
  <p:sldIdLst>
    <p:sldId id="286" r:id="rId2"/>
    <p:sldId id="257" r:id="rId3"/>
    <p:sldId id="301" r:id="rId4"/>
    <p:sldId id="302" r:id="rId5"/>
    <p:sldId id="303" r:id="rId6"/>
    <p:sldId id="304" r:id="rId7"/>
    <p:sldId id="305" r:id="rId8"/>
    <p:sldId id="339" r:id="rId9"/>
    <p:sldId id="306" r:id="rId10"/>
    <p:sldId id="307" r:id="rId11"/>
    <p:sldId id="308" r:id="rId12"/>
    <p:sldId id="363" r:id="rId13"/>
    <p:sldId id="309" r:id="rId14"/>
    <p:sldId id="310" r:id="rId15"/>
    <p:sldId id="311" r:id="rId16"/>
    <p:sldId id="312" r:id="rId17"/>
    <p:sldId id="270" r:id="rId18"/>
    <p:sldId id="313" r:id="rId19"/>
    <p:sldId id="314" r:id="rId20"/>
    <p:sldId id="315" r:id="rId21"/>
    <p:sldId id="316" r:id="rId22"/>
    <p:sldId id="317" r:id="rId23"/>
    <p:sldId id="328" r:id="rId24"/>
    <p:sldId id="330" r:id="rId25"/>
    <p:sldId id="331" r:id="rId26"/>
    <p:sldId id="332" r:id="rId27"/>
    <p:sldId id="333" r:id="rId28"/>
    <p:sldId id="297" r:id="rId29"/>
    <p:sldId id="334" r:id="rId30"/>
    <p:sldId id="335" r:id="rId31"/>
    <p:sldId id="336" r:id="rId32"/>
    <p:sldId id="349" r:id="rId33"/>
    <p:sldId id="342" r:id="rId34"/>
    <p:sldId id="343" r:id="rId35"/>
    <p:sldId id="344" r:id="rId36"/>
    <p:sldId id="345" r:id="rId37"/>
    <p:sldId id="366" r:id="rId38"/>
    <p:sldId id="346" r:id="rId39"/>
    <p:sldId id="347" r:id="rId40"/>
    <p:sldId id="348" r:id="rId41"/>
    <p:sldId id="367" r:id="rId42"/>
    <p:sldId id="368" r:id="rId43"/>
    <p:sldId id="338" r:id="rId44"/>
    <p:sldId id="341" r:id="rId45"/>
    <p:sldId id="362" r:id="rId46"/>
    <p:sldId id="350" r:id="rId47"/>
    <p:sldId id="351" r:id="rId48"/>
    <p:sldId id="352" r:id="rId49"/>
    <p:sldId id="361" r:id="rId50"/>
    <p:sldId id="355" r:id="rId51"/>
    <p:sldId id="364" r:id="rId52"/>
    <p:sldId id="358" r:id="rId53"/>
    <p:sldId id="365" r:id="rId54"/>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749B0DAD-762C-C44C-9E88-9AB77D73D8EC}" type="datetimeFigureOut">
              <a:rPr lang="en-US" smtClean="0"/>
              <a:t>8/5/2023</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C1114EAB-020B-6C46-932B-C19C683117D8}" type="slidenum">
              <a:rPr lang="en-US" smtClean="0"/>
              <a:t>‹#›</a:t>
            </a:fld>
            <a:endParaRPr lang="en-US"/>
          </a:p>
        </p:txBody>
      </p:sp>
    </p:spTree>
    <p:extLst>
      <p:ext uri="{BB962C8B-B14F-4D97-AF65-F5344CB8AC3E}">
        <p14:creationId xmlns:p14="http://schemas.microsoft.com/office/powerpoint/2010/main" val="17336878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6558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extLst>
      <p:ext uri="{BB962C8B-B14F-4D97-AF65-F5344CB8AC3E}">
        <p14:creationId xmlns:p14="http://schemas.microsoft.com/office/powerpoint/2010/main" val="269106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7063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DED6A7-49B6-4B5B-82AE-B04B4697A717}" type="datetime1">
              <a:rPr lang="en-AU" smtClean="0"/>
              <a:t>5/08/2023</a:t>
            </a:fld>
            <a:endParaRPr lang="en-US"/>
          </a:p>
        </p:txBody>
      </p:sp>
      <p:sp>
        <p:nvSpPr>
          <p:cNvPr id="5" name="Footer Placeholder 4"/>
          <p:cNvSpPr>
            <a:spLocks noGrp="1"/>
          </p:cNvSpPr>
          <p:nvPr>
            <p:ph type="ftr" sz="quarter" idx="11"/>
          </p:nvPr>
        </p:nvSpPr>
        <p:spPr/>
        <p:txBody>
          <a:bodyPr/>
          <a:lstStyle/>
          <a:p>
            <a:r>
              <a:rPr lang="en-US"/>
              <a:t>Prepared By - Rifat Shahriyar</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4408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5195BD-512A-4C1A-AD53-16EDC6F79AD1}" type="datetime1">
              <a:rPr lang="en-AU" smtClean="0"/>
              <a:t>5/08/2023</a:t>
            </a:fld>
            <a:endParaRPr lang="en-US"/>
          </a:p>
        </p:txBody>
      </p:sp>
      <p:sp>
        <p:nvSpPr>
          <p:cNvPr id="5" name="Footer Placeholder 4"/>
          <p:cNvSpPr>
            <a:spLocks noGrp="1"/>
          </p:cNvSpPr>
          <p:nvPr>
            <p:ph type="ftr" sz="quarter" idx="11"/>
          </p:nvPr>
        </p:nvSpPr>
        <p:spPr/>
        <p:txBody>
          <a:bodyPr/>
          <a:lstStyle/>
          <a:p>
            <a:r>
              <a:rPr lang="en-US"/>
              <a:t>Prepared By - Rifat Shahriyar</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5174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A280-327F-40F6-B47A-6462D48724E5}" type="datetime1">
              <a:rPr lang="en-AU" smtClean="0"/>
              <a:t>5/08/2023</a:t>
            </a:fld>
            <a:endParaRPr lang="en-US"/>
          </a:p>
        </p:txBody>
      </p:sp>
      <p:sp>
        <p:nvSpPr>
          <p:cNvPr id="5" name="Footer Placeholder 4"/>
          <p:cNvSpPr>
            <a:spLocks noGrp="1"/>
          </p:cNvSpPr>
          <p:nvPr>
            <p:ph type="ftr" sz="quarter" idx="11"/>
          </p:nvPr>
        </p:nvSpPr>
        <p:spPr/>
        <p:txBody>
          <a:bodyPr/>
          <a:lstStyle/>
          <a:p>
            <a:r>
              <a:rPr lang="en-US"/>
              <a:t>Prepared By - Rifat Shahriyar</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4606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A9D16-ADE7-42E8-84E5-3A31C10993EE}" type="datetime1">
              <a:rPr lang="en-AU" smtClean="0"/>
              <a:t>5/08/2023</a:t>
            </a:fld>
            <a:endParaRPr lang="en-US"/>
          </a:p>
        </p:txBody>
      </p:sp>
      <p:sp>
        <p:nvSpPr>
          <p:cNvPr id="5" name="Footer Placeholder 4"/>
          <p:cNvSpPr>
            <a:spLocks noGrp="1"/>
          </p:cNvSpPr>
          <p:nvPr>
            <p:ph type="ftr" sz="quarter" idx="11"/>
          </p:nvPr>
        </p:nvSpPr>
        <p:spPr/>
        <p:txBody>
          <a:bodyPr/>
          <a:lstStyle/>
          <a:p>
            <a:r>
              <a:rPr lang="en-US"/>
              <a:t>Prepared By - Rifat Shahriyar</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8315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C58F6-0F8B-4D2C-ACCD-89FEE16AD7E0}" type="datetime1">
              <a:rPr lang="en-AU" smtClean="0"/>
              <a:t>5/08/2023</a:t>
            </a:fld>
            <a:endParaRPr lang="en-US"/>
          </a:p>
        </p:txBody>
      </p:sp>
      <p:sp>
        <p:nvSpPr>
          <p:cNvPr id="5" name="Footer Placeholder 4"/>
          <p:cNvSpPr>
            <a:spLocks noGrp="1"/>
          </p:cNvSpPr>
          <p:nvPr>
            <p:ph type="ftr" sz="quarter" idx="11"/>
          </p:nvPr>
        </p:nvSpPr>
        <p:spPr/>
        <p:txBody>
          <a:bodyPr/>
          <a:lstStyle/>
          <a:p>
            <a:r>
              <a:rPr lang="en-US"/>
              <a:t>Prepared By - Rifat Shahriyar</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4473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83268-F358-4FDD-8848-7F669EB8A475}" type="datetime1">
              <a:rPr lang="en-AU" smtClean="0"/>
              <a:t>5/08/2023</a:t>
            </a:fld>
            <a:endParaRPr lang="en-US"/>
          </a:p>
        </p:txBody>
      </p:sp>
      <p:sp>
        <p:nvSpPr>
          <p:cNvPr id="6" name="Footer Placeholder 5"/>
          <p:cNvSpPr>
            <a:spLocks noGrp="1"/>
          </p:cNvSpPr>
          <p:nvPr>
            <p:ph type="ftr" sz="quarter" idx="11"/>
          </p:nvPr>
        </p:nvSpPr>
        <p:spPr/>
        <p:txBody>
          <a:bodyPr/>
          <a:lstStyle/>
          <a:p>
            <a:r>
              <a:rPr lang="en-US"/>
              <a:t>Prepared By - Rifat Shahriyar</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6685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1D18E4-33D8-455E-9BCD-369FB36DAFC4}" type="datetime1">
              <a:rPr lang="en-AU" smtClean="0"/>
              <a:t>5/08/2023</a:t>
            </a:fld>
            <a:endParaRPr lang="en-US"/>
          </a:p>
        </p:txBody>
      </p:sp>
      <p:sp>
        <p:nvSpPr>
          <p:cNvPr id="8" name="Footer Placeholder 7"/>
          <p:cNvSpPr>
            <a:spLocks noGrp="1"/>
          </p:cNvSpPr>
          <p:nvPr>
            <p:ph type="ftr" sz="quarter" idx="11"/>
          </p:nvPr>
        </p:nvSpPr>
        <p:spPr/>
        <p:txBody>
          <a:bodyPr/>
          <a:lstStyle/>
          <a:p>
            <a:r>
              <a:rPr lang="en-US"/>
              <a:t>Prepared By - Rifat Shahriyar</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1905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917C78-F548-4736-8E6F-DE346121E4E7}" type="datetime1">
              <a:rPr lang="en-AU" smtClean="0"/>
              <a:t>5/08/2023</a:t>
            </a:fld>
            <a:endParaRPr lang="en-US"/>
          </a:p>
        </p:txBody>
      </p:sp>
      <p:sp>
        <p:nvSpPr>
          <p:cNvPr id="4" name="Footer Placeholder 3"/>
          <p:cNvSpPr>
            <a:spLocks noGrp="1"/>
          </p:cNvSpPr>
          <p:nvPr>
            <p:ph type="ftr" sz="quarter" idx="11"/>
          </p:nvPr>
        </p:nvSpPr>
        <p:spPr/>
        <p:txBody>
          <a:bodyPr/>
          <a:lstStyle/>
          <a:p>
            <a:r>
              <a:rPr lang="en-US"/>
              <a:t>Prepared By - Rifat Shahriyar</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8633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E47C3-5F4E-4953-A465-439B607D1C8C}" type="datetime1">
              <a:rPr lang="en-AU" smtClean="0"/>
              <a:t>5/08/2023</a:t>
            </a:fld>
            <a:endParaRPr lang="en-US"/>
          </a:p>
        </p:txBody>
      </p:sp>
      <p:sp>
        <p:nvSpPr>
          <p:cNvPr id="3" name="Footer Placeholder 2"/>
          <p:cNvSpPr>
            <a:spLocks noGrp="1"/>
          </p:cNvSpPr>
          <p:nvPr>
            <p:ph type="ftr" sz="quarter" idx="11"/>
          </p:nvPr>
        </p:nvSpPr>
        <p:spPr/>
        <p:txBody>
          <a:bodyPr/>
          <a:lstStyle/>
          <a:p>
            <a:r>
              <a:rPr lang="en-US"/>
              <a:t>Prepared By - Rifat Shahriyar</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4256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B7231-4922-413A-9CCE-0D8D8E72A0C1}" type="datetime1">
              <a:rPr lang="en-AU" smtClean="0"/>
              <a:t>5/08/2023</a:t>
            </a:fld>
            <a:endParaRPr lang="en-US"/>
          </a:p>
        </p:txBody>
      </p:sp>
      <p:sp>
        <p:nvSpPr>
          <p:cNvPr id="6" name="Footer Placeholder 5"/>
          <p:cNvSpPr>
            <a:spLocks noGrp="1"/>
          </p:cNvSpPr>
          <p:nvPr>
            <p:ph type="ftr" sz="quarter" idx="11"/>
          </p:nvPr>
        </p:nvSpPr>
        <p:spPr/>
        <p:txBody>
          <a:bodyPr/>
          <a:lstStyle/>
          <a:p>
            <a:r>
              <a:rPr lang="en-US"/>
              <a:t>Prepared By - Rifat Shahriyar</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408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6B623-0C5D-4328-908E-10F5D3829AFB}" type="datetime1">
              <a:rPr lang="en-AU" smtClean="0"/>
              <a:t>5/08/2023</a:t>
            </a:fld>
            <a:endParaRPr lang="en-US"/>
          </a:p>
        </p:txBody>
      </p:sp>
      <p:sp>
        <p:nvSpPr>
          <p:cNvPr id="6" name="Footer Placeholder 5"/>
          <p:cNvSpPr>
            <a:spLocks noGrp="1"/>
          </p:cNvSpPr>
          <p:nvPr>
            <p:ph type="ftr" sz="quarter" idx="11"/>
          </p:nvPr>
        </p:nvSpPr>
        <p:spPr/>
        <p:txBody>
          <a:bodyPr/>
          <a:lstStyle/>
          <a:p>
            <a:r>
              <a:rPr lang="en-US"/>
              <a:t>Prepared By - Rifat Shahriyar</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8051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5265D-2B0F-4FEF-B908-4ADFCB0D8D13}" type="datetime1">
              <a:rPr lang="en-AU" smtClean="0"/>
              <a:t>5/08/2023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 Rifat Shahriyar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0950218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image" Target="../media/image11.tiff"/><Relationship Id="rId4" Type="http://schemas.openxmlformats.org/officeDocument/2006/relationships/image" Target="../media/image10.tif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Java</a:t>
            </a:r>
          </a:p>
        </p:txBody>
      </p:sp>
      <p:sp>
        <p:nvSpPr>
          <p:cNvPr id="3" name="Subtitle 2"/>
          <p:cNvSpPr>
            <a:spLocks noGrp="1"/>
          </p:cNvSpPr>
          <p:nvPr>
            <p:ph type="subTitle" idx="1"/>
          </p:nvPr>
        </p:nvSpPr>
        <p:spPr/>
        <p:txBody>
          <a:bodyPr>
            <a:normAutofit/>
          </a:bodyPr>
          <a:lstStyle/>
          <a:p>
            <a:r>
              <a:rPr lang="en-US" sz="4800" b="1" i="1" dirty="0"/>
              <a:t>More Details</a:t>
            </a:r>
          </a:p>
        </p:txBody>
      </p:sp>
    </p:spTree>
    <p:extLst>
      <p:ext uri="{BB962C8B-B14F-4D97-AF65-F5344CB8AC3E}">
        <p14:creationId xmlns:p14="http://schemas.microsoft.com/office/powerpoint/2010/main" val="312818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Primitive Types</a:t>
            </a:r>
          </a:p>
        </p:txBody>
      </p:sp>
      <p:sp>
        <p:nvSpPr>
          <p:cNvPr id="3" name="Content Placeholder 2"/>
          <p:cNvSpPr>
            <a:spLocks noGrp="1"/>
          </p:cNvSpPr>
          <p:nvPr>
            <p:ph idx="1"/>
          </p:nvPr>
        </p:nvSpPr>
        <p:spPr/>
        <p:txBody>
          <a:bodyPr>
            <a:normAutofit/>
          </a:bodyPr>
          <a:lstStyle/>
          <a:p>
            <a:r>
              <a:rPr lang="en-US" sz="2800" dirty="0"/>
              <a:t>When	created	by	“new”, all the elements are initialized with default values</a:t>
            </a:r>
          </a:p>
          <a:p>
            <a:pPr lvl="1"/>
            <a:r>
              <a:rPr lang="en-US" sz="2400" dirty="0"/>
              <a:t>byte, short, char, int, long, float and double are initialized to zero</a:t>
            </a:r>
          </a:p>
          <a:p>
            <a:pPr lvl="1"/>
            <a:r>
              <a:rPr lang="en-US" sz="2400" dirty="0"/>
              <a:t>boolean is initialized to false</a:t>
            </a:r>
          </a:p>
          <a:p>
            <a:r>
              <a:rPr lang="en-US" sz="2800" dirty="0"/>
              <a:t>This happens	for	both member arrays and local arrays</a:t>
            </a:r>
          </a:p>
        </p:txBody>
      </p:sp>
      <p:sp>
        <p:nvSpPr>
          <p:cNvPr id="4" name="Slide Number Placeholder 3"/>
          <p:cNvSpPr>
            <a:spLocks noGrp="1"/>
          </p:cNvSpPr>
          <p:nvPr>
            <p:ph type="sldNum" sz="quarter" idx="12"/>
          </p:nvPr>
        </p:nvSpPr>
        <p:spPr/>
        <p:txBody>
          <a:bodyPr/>
          <a:lstStyle/>
          <a:p>
            <a:fld id="{B6F15528-21DE-4FAA-801E-634DDDAF4B2B}" type="slidenum">
              <a:rPr lang="en-US" smtClean="0"/>
              <a:t>10</a:t>
            </a:fld>
            <a:endParaRPr lang="en-US"/>
          </a:p>
        </p:txBody>
      </p:sp>
      <p:sp>
        <p:nvSpPr>
          <p:cNvPr id="5" name="Footer Placeholder 4">
            <a:extLst>
              <a:ext uri="{FF2B5EF4-FFF2-40B4-BE49-F238E27FC236}">
                <a16:creationId xmlns:a16="http://schemas.microsoft.com/office/drawing/2014/main" id="{DA184B6B-CB3C-486C-94AF-6DFC9179CBE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13326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Reference Types</a:t>
            </a:r>
          </a:p>
        </p:txBody>
      </p:sp>
      <p:sp>
        <p:nvSpPr>
          <p:cNvPr id="3" name="Content Placeholder 2"/>
          <p:cNvSpPr>
            <a:spLocks noGrp="1"/>
          </p:cNvSpPr>
          <p:nvPr>
            <p:ph idx="1"/>
          </p:nvPr>
        </p:nvSpPr>
        <p:spPr/>
        <p:txBody>
          <a:bodyPr>
            <a:normAutofit/>
          </a:bodyPr>
          <a:lstStyle/>
          <a:p>
            <a:r>
              <a:rPr lang="en-AU" sz="2800" dirty="0"/>
              <a:t>String [] str = new String[3]</a:t>
            </a:r>
          </a:p>
          <a:p>
            <a:pPr lvl="1"/>
            <a:r>
              <a:rPr lang="en-AU" sz="2400" dirty="0"/>
              <a:t>Only 3 String references are created</a:t>
            </a:r>
          </a:p>
          <a:p>
            <a:pPr lvl="1"/>
            <a:r>
              <a:rPr lang="en-AU" sz="2400" dirty="0"/>
              <a:t>Those references are initialized to </a:t>
            </a:r>
            <a:r>
              <a:rPr lang="en-AU" sz="2400" b="1" dirty="0"/>
              <a:t>null</a:t>
            </a:r>
            <a:r>
              <a:rPr lang="en-AU" sz="2400" dirty="0"/>
              <a:t> by default</a:t>
            </a:r>
          </a:p>
          <a:p>
            <a:pPr lvl="1"/>
            <a:r>
              <a:rPr lang="en-AU" sz="2400" dirty="0"/>
              <a:t>Need to explicitly create and assign actual String objects in the above three positions.</a:t>
            </a:r>
          </a:p>
          <a:p>
            <a:pPr lvl="2"/>
            <a:r>
              <a:rPr lang="en-AU" dirty="0"/>
              <a:t>str[0] = new String(“Hello”);</a:t>
            </a:r>
          </a:p>
          <a:p>
            <a:pPr lvl="2"/>
            <a:r>
              <a:rPr lang="en-AU" dirty="0"/>
              <a:t>str[1] = “World”;</a:t>
            </a:r>
          </a:p>
          <a:p>
            <a:pPr lvl="2"/>
            <a:r>
              <a:rPr lang="en-AU" dirty="0"/>
              <a:t>str[2] = “I” + “ Like” + “ Java”;</a:t>
            </a:r>
          </a:p>
        </p:txBody>
      </p:sp>
      <p:sp>
        <p:nvSpPr>
          <p:cNvPr id="4" name="Slide Number Placeholder 3"/>
          <p:cNvSpPr>
            <a:spLocks noGrp="1"/>
          </p:cNvSpPr>
          <p:nvPr>
            <p:ph type="sldNum" sz="quarter" idx="12"/>
          </p:nvPr>
        </p:nvSpPr>
        <p:spPr/>
        <p:txBody>
          <a:bodyPr/>
          <a:lstStyle/>
          <a:p>
            <a:fld id="{B6F15528-21DE-4FAA-801E-634DDDAF4B2B}" type="slidenum">
              <a:rPr lang="en-US" smtClean="0"/>
              <a:t>11</a:t>
            </a:fld>
            <a:endParaRPr lang="en-US"/>
          </a:p>
        </p:txBody>
      </p:sp>
      <p:sp>
        <p:nvSpPr>
          <p:cNvPr id="5" name="Footer Placeholder 4">
            <a:extLst>
              <a:ext uri="{FF2B5EF4-FFF2-40B4-BE49-F238E27FC236}">
                <a16:creationId xmlns:a16="http://schemas.microsoft.com/office/drawing/2014/main" id="{7342E64F-80BF-4B7D-B9FC-525F5BCC6EFB}"/>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29376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Reference Types</a:t>
            </a:r>
          </a:p>
        </p:txBody>
      </p:sp>
      <p:sp>
        <p:nvSpPr>
          <p:cNvPr id="4" name="Slide Number Placeholder 3"/>
          <p:cNvSpPr>
            <a:spLocks noGrp="1"/>
          </p:cNvSpPr>
          <p:nvPr>
            <p:ph type="sldNum" sz="quarter" idx="12"/>
          </p:nvPr>
        </p:nvSpPr>
        <p:spPr/>
        <p:txBody>
          <a:bodyPr/>
          <a:lstStyle/>
          <a:p>
            <a:fld id="{B6F15528-21DE-4FAA-801E-634DDDAF4B2B}" type="slidenum">
              <a:rPr lang="en-US" smtClean="0"/>
              <a:t>12</a:t>
            </a:fld>
            <a:endParaRPr lang="en-US"/>
          </a:p>
        </p:txBody>
      </p:sp>
      <p:sp>
        <p:nvSpPr>
          <p:cNvPr id="5" name="Footer Placeholder 4">
            <a:extLst>
              <a:ext uri="{FF2B5EF4-FFF2-40B4-BE49-F238E27FC236}">
                <a16:creationId xmlns:a16="http://schemas.microsoft.com/office/drawing/2014/main" id="{7342E64F-80BF-4B7D-B9FC-525F5BCC6EFB}"/>
              </a:ext>
            </a:extLst>
          </p:cNvPr>
          <p:cNvSpPr>
            <a:spLocks noGrp="1"/>
          </p:cNvSpPr>
          <p:nvPr>
            <p:ph type="ftr" sz="quarter" idx="11"/>
          </p:nvPr>
        </p:nvSpPr>
        <p:spPr/>
        <p:txBody>
          <a:bodyPr/>
          <a:lstStyle/>
          <a:p>
            <a:r>
              <a:rPr lang="en-US"/>
              <a:t>Prepared By - Rifat Shahriyar</a:t>
            </a:r>
          </a:p>
        </p:txBody>
      </p:sp>
      <p:sp>
        <p:nvSpPr>
          <p:cNvPr id="9" name="TextBox 8">
            <a:extLst>
              <a:ext uri="{FF2B5EF4-FFF2-40B4-BE49-F238E27FC236}">
                <a16:creationId xmlns:a16="http://schemas.microsoft.com/office/drawing/2014/main" id="{4E9C6A7D-9520-84F7-6F7A-599EB1887313}"/>
              </a:ext>
            </a:extLst>
          </p:cNvPr>
          <p:cNvSpPr txBox="1"/>
          <p:nvPr/>
        </p:nvSpPr>
        <p:spPr>
          <a:xfrm>
            <a:off x="152400" y="1600200"/>
            <a:ext cx="30480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solidFill>
                  <a:srgbClr val="8000FF"/>
                </a:solidFill>
                <a:highlight>
                  <a:srgbClr val="FFFFFF"/>
                </a:highlight>
              </a:rPr>
              <a:t>class</a:t>
            </a:r>
            <a:r>
              <a:rPr lang="en-US" sz="1800" dirty="0">
                <a:solidFill>
                  <a:srgbClr val="000000"/>
                </a:solidFill>
                <a:highlight>
                  <a:srgbClr val="FFFFFF"/>
                </a:highlight>
              </a:rPr>
              <a:t> A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private</a:t>
            </a:r>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0" dirty="0">
                <a:solidFill>
                  <a:srgbClr val="000000"/>
                </a:solidFill>
                <a:highlight>
                  <a:srgbClr val="FFFFFF"/>
                </a:highlight>
              </a:rPr>
              <a:t> </a:t>
            </a:r>
            <a:r>
              <a:rPr lang="en-US" sz="1800" b="0" dirty="0" err="1">
                <a:solidFill>
                  <a:srgbClr val="000000"/>
                </a:solidFill>
                <a:highlight>
                  <a:srgbClr val="FFFFFF"/>
                </a:highlight>
              </a:rPr>
              <a:t>getA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FF"/>
                </a:solidFill>
                <a:highlight>
                  <a:srgbClr val="FFFFFF"/>
                </a:highlight>
              </a:rPr>
              <a:t>return</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void</a:t>
            </a:r>
            <a:r>
              <a:rPr lang="en-US" sz="1800" b="0" dirty="0">
                <a:solidFill>
                  <a:srgbClr val="000000"/>
                </a:solidFill>
                <a:highlight>
                  <a:srgbClr val="FFFFFF"/>
                </a:highlight>
              </a:rPr>
              <a:t> </a:t>
            </a:r>
            <a:r>
              <a:rPr lang="en-US" sz="1800" b="0" dirty="0" err="1">
                <a:solidFill>
                  <a:srgbClr val="000000"/>
                </a:solidFill>
                <a:highlight>
                  <a:srgbClr val="FFFFFF"/>
                </a:highlight>
              </a:rPr>
              <a:t>setA</a:t>
            </a:r>
            <a:r>
              <a:rPr lang="en-US" sz="1800" b="1" dirty="0">
                <a:solidFill>
                  <a:srgbClr val="000080"/>
                </a:solidFill>
                <a:highlight>
                  <a:srgbClr val="FFFFFF"/>
                </a:highlight>
              </a:rPr>
              <a:t>(</a:t>
            </a:r>
            <a:r>
              <a:rPr lang="en-US" sz="1800" b="0" dirty="0">
                <a:solidFill>
                  <a:srgbClr val="8000FF"/>
                </a:solidFill>
                <a:highlight>
                  <a:srgbClr val="FFFFFF"/>
                </a:highlight>
              </a:rPr>
              <a:t>int</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err="1">
                <a:solidFill>
                  <a:srgbClr val="0000FF"/>
                </a:solidFill>
                <a:highlight>
                  <a:srgbClr val="FFFFFF"/>
                </a:highlight>
              </a:rPr>
              <a:t>this</a:t>
            </a:r>
            <a:r>
              <a:rPr lang="en-US" sz="1800" b="1" dirty="0" err="1">
                <a:solidFill>
                  <a:srgbClr val="000080"/>
                </a:solidFill>
                <a:highlight>
                  <a:srgbClr val="FFFFFF"/>
                </a:highlight>
              </a:rPr>
              <a:t>.</a:t>
            </a:r>
            <a:r>
              <a:rPr lang="en-US" sz="1800" b="0" dirty="0" err="1">
                <a:solidFill>
                  <a:srgbClr val="000000"/>
                </a:solidFill>
                <a:highlight>
                  <a:srgbClr val="FFFFFF"/>
                </a:highlight>
              </a:rPr>
              <a:t>a</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p:txBody>
      </p:sp>
      <p:sp>
        <p:nvSpPr>
          <p:cNvPr id="11" name="TextBox 10">
            <a:extLst>
              <a:ext uri="{FF2B5EF4-FFF2-40B4-BE49-F238E27FC236}">
                <a16:creationId xmlns:a16="http://schemas.microsoft.com/office/drawing/2014/main" id="{C055C386-4D3D-D5FB-44F1-9D953DC18741}"/>
              </a:ext>
            </a:extLst>
          </p:cNvPr>
          <p:cNvSpPr txBox="1"/>
          <p:nvPr/>
        </p:nvSpPr>
        <p:spPr>
          <a:xfrm>
            <a:off x="3276600" y="1600200"/>
            <a:ext cx="5715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class</a:t>
            </a:r>
            <a:r>
              <a:rPr lang="en-US" sz="1800" b="0" dirty="0">
                <a:solidFill>
                  <a:srgbClr val="000000"/>
                </a:solidFill>
                <a:highlight>
                  <a:srgbClr val="FFFFFF"/>
                </a:highlight>
              </a:rPr>
              <a:t> ArrayDemo2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static</a:t>
            </a:r>
            <a:r>
              <a:rPr lang="en-US" sz="1800" b="0" dirty="0">
                <a:solidFill>
                  <a:srgbClr val="000000"/>
                </a:solidFill>
                <a:highlight>
                  <a:srgbClr val="FFFFFF"/>
                </a:highlight>
              </a:rPr>
              <a:t> </a:t>
            </a:r>
            <a:r>
              <a:rPr lang="en-US" sz="1800" b="0" dirty="0">
                <a:solidFill>
                  <a:srgbClr val="8000FF"/>
                </a:solidFill>
                <a:highlight>
                  <a:srgbClr val="FFFFFF"/>
                </a:highlight>
              </a:rPr>
              <a:t>void</a:t>
            </a:r>
            <a:r>
              <a:rPr lang="en-US" sz="1800" b="0" dirty="0">
                <a:solidFill>
                  <a:srgbClr val="000000"/>
                </a:solidFill>
                <a:highlight>
                  <a:srgbClr val="FFFFFF"/>
                </a:highlight>
              </a:rPr>
              <a:t> main</a:t>
            </a:r>
            <a:r>
              <a:rPr lang="en-US" sz="1800" b="1" dirty="0">
                <a:solidFill>
                  <a:srgbClr val="000080"/>
                </a:solidFill>
                <a:highlight>
                  <a:srgbClr val="FFFFFF"/>
                </a:highlight>
              </a:rPr>
              <a:t>(</a:t>
            </a:r>
            <a:r>
              <a:rPr lang="en-US" sz="1800" b="0" dirty="0">
                <a:solidFill>
                  <a:srgbClr val="000000"/>
                </a:solidFill>
                <a:highlight>
                  <a:srgbClr val="FFFFFF"/>
                </a:highlight>
              </a:rPr>
              <a:t>String</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err="1">
                <a:solidFill>
                  <a:srgbClr val="000000"/>
                </a:solidFill>
                <a:highlight>
                  <a:srgbClr val="FFFFFF"/>
                </a:highlight>
              </a:rPr>
              <a:t>args</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array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FF"/>
                </a:solidFill>
                <a:highlight>
                  <a:srgbClr val="FFFFFF"/>
                </a:highlight>
              </a:rPr>
              <a:t>new</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FF8000"/>
                </a:solidFill>
                <a:highlight>
                  <a:srgbClr val="FFFFFF"/>
                </a:highlight>
              </a:rPr>
              <a:t>10</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nn-NO" sz="1800" b="0" dirty="0">
                <a:solidFill>
                  <a:srgbClr val="000000"/>
                </a:solidFill>
                <a:highlight>
                  <a:srgbClr val="FFFFFF"/>
                </a:highlight>
              </a:rPr>
              <a:t>        </a:t>
            </a:r>
            <a:r>
              <a:rPr lang="nn-NO" sz="1800" b="1" dirty="0">
                <a:solidFill>
                  <a:srgbClr val="0000FF"/>
                </a:solidFill>
                <a:highlight>
                  <a:srgbClr val="FFFFFF"/>
                </a:highlight>
              </a:rPr>
              <a:t>for</a:t>
            </a:r>
            <a:r>
              <a:rPr lang="nn-NO" sz="1800" b="0" dirty="0">
                <a:solidFill>
                  <a:srgbClr val="000000"/>
                </a:solidFill>
                <a:highlight>
                  <a:srgbClr val="FFFFFF"/>
                </a:highlight>
              </a:rPr>
              <a:t> </a:t>
            </a:r>
            <a:r>
              <a:rPr lang="nn-NO" sz="1800" b="1" dirty="0">
                <a:solidFill>
                  <a:srgbClr val="000080"/>
                </a:solidFill>
                <a:highlight>
                  <a:srgbClr val="FFFFFF"/>
                </a:highlight>
              </a:rPr>
              <a:t>(</a:t>
            </a:r>
            <a:r>
              <a:rPr lang="nn-NO" sz="1800" b="0" dirty="0">
                <a:solidFill>
                  <a:srgbClr val="8000FF"/>
                </a:solidFill>
                <a:highlight>
                  <a:srgbClr val="FFFFFF"/>
                </a:highlight>
              </a:rPr>
              <a:t>int</a:t>
            </a:r>
            <a:r>
              <a:rPr lang="nn-NO" sz="1800" b="0" dirty="0">
                <a:solidFill>
                  <a:srgbClr val="000000"/>
                </a:solidFill>
                <a:highlight>
                  <a:srgbClr val="FFFFFF"/>
                </a:highlight>
              </a:rPr>
              <a:t> i </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0" dirty="0">
                <a:solidFill>
                  <a:srgbClr val="FF8000"/>
                </a:solidFill>
                <a:highlight>
                  <a:srgbClr val="FFFFFF"/>
                </a:highlight>
              </a:rPr>
              <a:t>0</a:t>
            </a:r>
            <a:r>
              <a:rPr lang="nn-NO" sz="1800" b="1" dirty="0">
                <a:solidFill>
                  <a:srgbClr val="000080"/>
                </a:solidFill>
                <a:highlight>
                  <a:srgbClr val="FFFFFF"/>
                </a:highlight>
              </a:rPr>
              <a:t>;</a:t>
            </a:r>
            <a:r>
              <a:rPr lang="nn-NO" sz="1800" b="0" dirty="0">
                <a:solidFill>
                  <a:srgbClr val="000000"/>
                </a:solidFill>
                <a:highlight>
                  <a:srgbClr val="FFFFFF"/>
                </a:highlight>
              </a:rPr>
              <a:t> i </a:t>
            </a:r>
            <a:r>
              <a:rPr lang="nn-NO" sz="1800" b="1" dirty="0">
                <a:solidFill>
                  <a:srgbClr val="000080"/>
                </a:solidFill>
                <a:highlight>
                  <a:srgbClr val="FFFFFF"/>
                </a:highlight>
              </a:rPr>
              <a:t>&lt;</a:t>
            </a:r>
            <a:r>
              <a:rPr lang="nn-NO" sz="1800" b="0" dirty="0">
                <a:solidFill>
                  <a:srgbClr val="000000"/>
                </a:solidFill>
                <a:highlight>
                  <a:srgbClr val="FFFFFF"/>
                </a:highlight>
              </a:rPr>
              <a:t> array</a:t>
            </a:r>
            <a:r>
              <a:rPr lang="nn-NO" sz="1800" b="1" dirty="0">
                <a:solidFill>
                  <a:srgbClr val="000080"/>
                </a:solidFill>
                <a:highlight>
                  <a:srgbClr val="FFFFFF"/>
                </a:highlight>
              </a:rPr>
              <a:t>.</a:t>
            </a:r>
            <a:r>
              <a:rPr lang="nn-NO" sz="1800" b="0" dirty="0">
                <a:solidFill>
                  <a:srgbClr val="000000"/>
                </a:solidFill>
                <a:highlight>
                  <a:srgbClr val="FFFFFF"/>
                </a:highlight>
              </a:rPr>
              <a:t>length</a:t>
            </a:r>
            <a:r>
              <a:rPr lang="nn-NO" sz="1800" b="1" dirty="0">
                <a:solidFill>
                  <a:srgbClr val="000080"/>
                </a:solidFill>
                <a:highlight>
                  <a:srgbClr val="FFFFFF"/>
                </a:highlight>
              </a:rPr>
              <a:t>;</a:t>
            </a:r>
            <a:r>
              <a:rPr lang="nn-NO" sz="1800" b="0" dirty="0">
                <a:solidFill>
                  <a:srgbClr val="000000"/>
                </a:solidFill>
                <a:highlight>
                  <a:srgbClr val="FFFFFF"/>
                </a:highlight>
              </a:rPr>
              <a:t> i</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1" dirty="0">
                <a:solidFill>
                  <a:srgbClr val="000080"/>
                </a:solidFill>
                <a:highlight>
                  <a:srgbClr val="FFFFFF"/>
                </a:highlight>
              </a:rPr>
              <a:t>{</a:t>
            </a:r>
            <a:endParaRPr lang="nn-NO" sz="1800" b="0" dirty="0">
              <a:solidFill>
                <a:srgbClr val="000000"/>
              </a:solidFill>
              <a:highlight>
                <a:srgbClr val="FFFFFF"/>
              </a:highlight>
            </a:endParaRPr>
          </a:p>
          <a:p>
            <a:r>
              <a:rPr lang="en-US" sz="1800" b="0" dirty="0">
                <a:solidFill>
                  <a:srgbClr val="000000"/>
                </a:solidFill>
                <a:highlight>
                  <a:srgbClr val="FFFFFF"/>
                </a:highlight>
              </a:rPr>
              <a:t>            array</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FF"/>
                </a:solidFill>
                <a:highlight>
                  <a:srgbClr val="FFFFFF"/>
                </a:highlight>
              </a:rPr>
              <a:t>new</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array</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r>
              <a:rPr lang="en-US" sz="1800" b="0" dirty="0" err="1">
                <a:solidFill>
                  <a:srgbClr val="000000"/>
                </a:solidFill>
                <a:highlight>
                  <a:srgbClr val="FFFFFF"/>
                </a:highlight>
              </a:rPr>
              <a:t>setA</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nn-NO" sz="1800" b="0" dirty="0">
                <a:solidFill>
                  <a:srgbClr val="000000"/>
                </a:solidFill>
                <a:highlight>
                  <a:srgbClr val="FFFFFF"/>
                </a:highlight>
              </a:rPr>
              <a:t>        </a:t>
            </a:r>
            <a:r>
              <a:rPr lang="nn-NO" sz="1800" b="1" dirty="0">
                <a:solidFill>
                  <a:srgbClr val="0000FF"/>
                </a:solidFill>
                <a:highlight>
                  <a:srgbClr val="FFFFFF"/>
                </a:highlight>
              </a:rPr>
              <a:t>for</a:t>
            </a:r>
            <a:r>
              <a:rPr lang="nn-NO" sz="1800" b="0" dirty="0">
                <a:solidFill>
                  <a:srgbClr val="000000"/>
                </a:solidFill>
                <a:highlight>
                  <a:srgbClr val="FFFFFF"/>
                </a:highlight>
              </a:rPr>
              <a:t> </a:t>
            </a:r>
            <a:r>
              <a:rPr lang="nn-NO" sz="1800" b="1" dirty="0">
                <a:solidFill>
                  <a:srgbClr val="000080"/>
                </a:solidFill>
                <a:highlight>
                  <a:srgbClr val="FFFFFF"/>
                </a:highlight>
              </a:rPr>
              <a:t>(</a:t>
            </a:r>
            <a:r>
              <a:rPr lang="nn-NO" sz="1800" b="0" dirty="0">
                <a:solidFill>
                  <a:srgbClr val="8000FF"/>
                </a:solidFill>
                <a:highlight>
                  <a:srgbClr val="FFFFFF"/>
                </a:highlight>
              </a:rPr>
              <a:t>int</a:t>
            </a:r>
            <a:r>
              <a:rPr lang="nn-NO" sz="1800" b="0" dirty="0">
                <a:solidFill>
                  <a:srgbClr val="000000"/>
                </a:solidFill>
                <a:highlight>
                  <a:srgbClr val="FFFFFF"/>
                </a:highlight>
              </a:rPr>
              <a:t> i </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0" dirty="0">
                <a:solidFill>
                  <a:srgbClr val="FF8000"/>
                </a:solidFill>
                <a:highlight>
                  <a:srgbClr val="FFFFFF"/>
                </a:highlight>
              </a:rPr>
              <a:t>0</a:t>
            </a:r>
            <a:r>
              <a:rPr lang="nn-NO" sz="1800" b="1" dirty="0">
                <a:solidFill>
                  <a:srgbClr val="000080"/>
                </a:solidFill>
                <a:highlight>
                  <a:srgbClr val="FFFFFF"/>
                </a:highlight>
              </a:rPr>
              <a:t>;</a:t>
            </a:r>
            <a:r>
              <a:rPr lang="nn-NO" sz="1800" b="0" dirty="0">
                <a:solidFill>
                  <a:srgbClr val="000000"/>
                </a:solidFill>
                <a:highlight>
                  <a:srgbClr val="FFFFFF"/>
                </a:highlight>
              </a:rPr>
              <a:t> i </a:t>
            </a:r>
            <a:r>
              <a:rPr lang="nn-NO" sz="1800" b="1" dirty="0">
                <a:solidFill>
                  <a:srgbClr val="000080"/>
                </a:solidFill>
                <a:highlight>
                  <a:srgbClr val="FFFFFF"/>
                </a:highlight>
              </a:rPr>
              <a:t>&lt;</a:t>
            </a:r>
            <a:r>
              <a:rPr lang="nn-NO" sz="1800" b="0" dirty="0">
                <a:solidFill>
                  <a:srgbClr val="000000"/>
                </a:solidFill>
                <a:highlight>
                  <a:srgbClr val="FFFFFF"/>
                </a:highlight>
              </a:rPr>
              <a:t> array</a:t>
            </a:r>
            <a:r>
              <a:rPr lang="nn-NO" sz="1800" b="1" dirty="0">
                <a:solidFill>
                  <a:srgbClr val="000080"/>
                </a:solidFill>
                <a:highlight>
                  <a:srgbClr val="FFFFFF"/>
                </a:highlight>
              </a:rPr>
              <a:t>.</a:t>
            </a:r>
            <a:r>
              <a:rPr lang="nn-NO" sz="1800" b="0" dirty="0">
                <a:solidFill>
                  <a:srgbClr val="000000"/>
                </a:solidFill>
                <a:highlight>
                  <a:srgbClr val="FFFFFF"/>
                </a:highlight>
              </a:rPr>
              <a:t>length</a:t>
            </a:r>
            <a:r>
              <a:rPr lang="nn-NO" sz="1800" b="1" dirty="0">
                <a:solidFill>
                  <a:srgbClr val="000080"/>
                </a:solidFill>
                <a:highlight>
                  <a:srgbClr val="FFFFFF"/>
                </a:highlight>
              </a:rPr>
              <a:t>;</a:t>
            </a:r>
            <a:r>
              <a:rPr lang="nn-NO" sz="1800" b="0" dirty="0">
                <a:solidFill>
                  <a:srgbClr val="000000"/>
                </a:solidFill>
                <a:highlight>
                  <a:srgbClr val="FFFFFF"/>
                </a:highlight>
              </a:rPr>
              <a:t> i</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1" dirty="0">
                <a:solidFill>
                  <a:srgbClr val="000080"/>
                </a:solidFill>
                <a:highlight>
                  <a:srgbClr val="FFFFFF"/>
                </a:highlight>
              </a:rPr>
              <a:t>{</a:t>
            </a:r>
            <a:endParaRPr lang="nn-NO"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808080"/>
                </a:solidFill>
                <a:highlight>
                  <a:srgbClr val="FFFFFF"/>
                </a:highlight>
              </a:rPr>
              <a:t>"Object of  A: "</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array</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r>
              <a:rPr lang="en-US" sz="1800" b="0" dirty="0" err="1">
                <a:solidFill>
                  <a:srgbClr val="000000"/>
                </a:solidFill>
                <a:highlight>
                  <a:srgbClr val="FFFFFF"/>
                </a:highlight>
              </a:rPr>
              <a:t>getA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263188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Methods</a:t>
            </a:r>
          </a:p>
        </p:txBody>
      </p:sp>
      <p:sp>
        <p:nvSpPr>
          <p:cNvPr id="3" name="Content Placeholder 2"/>
          <p:cNvSpPr>
            <a:spLocks noGrp="1"/>
          </p:cNvSpPr>
          <p:nvPr>
            <p:ph idx="1"/>
          </p:nvPr>
        </p:nvSpPr>
        <p:spPr/>
        <p:txBody>
          <a:bodyPr>
            <a:noAutofit/>
          </a:bodyPr>
          <a:lstStyle/>
          <a:p>
            <a:pPr marL="0" indent="0">
              <a:buNone/>
            </a:pPr>
            <a:r>
              <a:rPr lang="en-US" sz="2400" b="1" i="1" dirty="0"/>
              <a:t>void modifyArray(double d[ ]) {…} </a:t>
            </a:r>
          </a:p>
          <a:p>
            <a:pPr marL="0" indent="0">
              <a:buNone/>
            </a:pPr>
            <a:r>
              <a:rPr lang="en-US" sz="2400" b="1" i="1" dirty="0"/>
              <a:t>double [] temperature = new double[24];       </a:t>
            </a:r>
          </a:p>
          <a:p>
            <a:pPr marL="0" indent="0">
              <a:buNone/>
            </a:pPr>
            <a:r>
              <a:rPr lang="en-US" sz="2400" b="1" i="1" dirty="0"/>
              <a:t>modifyArray(temperature);</a:t>
            </a:r>
          </a:p>
          <a:p>
            <a:r>
              <a:rPr lang="en-US" sz="2800" dirty="0"/>
              <a:t>Changes made to the elements of ‘d’ inside “modifyArray” is visible and reflected in the “temperature” array</a:t>
            </a:r>
          </a:p>
          <a:p>
            <a:r>
              <a:rPr lang="en-US" sz="2800" dirty="0"/>
              <a:t>But inside “modifyArray” if we create a new array and assign it to ‘d’ then ‘d’ will point to the newly created array and changing its elements will have no effect on “temperature”</a:t>
            </a:r>
          </a:p>
        </p:txBody>
      </p:sp>
      <p:sp>
        <p:nvSpPr>
          <p:cNvPr id="4" name="Slide Number Placeholder 3"/>
          <p:cNvSpPr>
            <a:spLocks noGrp="1"/>
          </p:cNvSpPr>
          <p:nvPr>
            <p:ph type="sldNum" sz="quarter" idx="12"/>
          </p:nvPr>
        </p:nvSpPr>
        <p:spPr/>
        <p:txBody>
          <a:bodyPr/>
          <a:lstStyle/>
          <a:p>
            <a:fld id="{B6F15528-21DE-4FAA-801E-634DDDAF4B2B}" type="slidenum">
              <a:rPr lang="en-US" smtClean="0"/>
              <a:t>13</a:t>
            </a:fld>
            <a:endParaRPr lang="en-US"/>
          </a:p>
        </p:txBody>
      </p:sp>
      <p:sp>
        <p:nvSpPr>
          <p:cNvPr id="5" name="Footer Placeholder 4">
            <a:extLst>
              <a:ext uri="{FF2B5EF4-FFF2-40B4-BE49-F238E27FC236}">
                <a16:creationId xmlns:a16="http://schemas.microsoft.com/office/drawing/2014/main" id="{2AC1BDD1-F5D0-459B-9DDA-C45FD82BAC0D}"/>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19905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Methods</a:t>
            </a:r>
          </a:p>
        </p:txBody>
      </p:sp>
      <p:sp>
        <p:nvSpPr>
          <p:cNvPr id="3" name="Content Placeholder 2"/>
          <p:cNvSpPr>
            <a:spLocks noGrp="1"/>
          </p:cNvSpPr>
          <p:nvPr>
            <p:ph idx="1"/>
          </p:nvPr>
        </p:nvSpPr>
        <p:spPr/>
        <p:txBody>
          <a:bodyPr>
            <a:noAutofit/>
          </a:bodyPr>
          <a:lstStyle/>
          <a:p>
            <a:r>
              <a:rPr lang="en-AU" sz="2800" dirty="0"/>
              <a:t>Changing the elements is visible, but changing the array reference itself is not visible</a:t>
            </a:r>
          </a:p>
          <a:p>
            <a:pPr marL="0" indent="0">
              <a:buNone/>
            </a:pPr>
            <a:endParaRPr lang="en-AU" sz="2800" b="1" i="1" dirty="0"/>
          </a:p>
          <a:p>
            <a:pPr marL="0" indent="0">
              <a:buNone/>
            </a:pPr>
            <a:r>
              <a:rPr lang="en-AU" sz="2400" b="1" i="1" dirty="0"/>
              <a:t>void modifyArray(double d[ ]) {</a:t>
            </a:r>
          </a:p>
          <a:p>
            <a:pPr marL="0" indent="0">
              <a:buNone/>
            </a:pPr>
            <a:r>
              <a:rPr lang="en-AU" sz="2400" b="1" i="1" dirty="0"/>
              <a:t>	d[0] = 1.1; </a:t>
            </a:r>
            <a:r>
              <a:rPr lang="en-AU" sz="2400" i="1" dirty="0"/>
              <a:t>// visible to the caller</a:t>
            </a:r>
          </a:p>
          <a:p>
            <a:pPr marL="0" indent="0">
              <a:buNone/>
            </a:pPr>
            <a:r>
              <a:rPr lang="en-AU" sz="2400" b="1" i="1" dirty="0"/>
              <a:t>}</a:t>
            </a:r>
          </a:p>
          <a:p>
            <a:pPr marL="0" indent="0">
              <a:buNone/>
            </a:pPr>
            <a:r>
              <a:rPr lang="en-AU" sz="2400" b="1" i="1" dirty="0"/>
              <a:t>void modifyArray(double d[ ]) {</a:t>
            </a:r>
          </a:p>
          <a:p>
            <a:pPr marL="0" indent="0">
              <a:buNone/>
            </a:pPr>
            <a:r>
              <a:rPr lang="en-AU" sz="2400" b="1" i="1" dirty="0"/>
              <a:t>	d = new double [10];  </a:t>
            </a:r>
          </a:p>
          <a:p>
            <a:pPr marL="0" indent="0">
              <a:buNone/>
            </a:pPr>
            <a:r>
              <a:rPr lang="en-AU" sz="2400" b="1" i="1" dirty="0"/>
              <a:t>	d[0] = 1.1; </a:t>
            </a:r>
            <a:r>
              <a:rPr lang="en-AU" sz="2400" i="1" dirty="0"/>
              <a:t>// not visible to the caller</a:t>
            </a:r>
          </a:p>
          <a:p>
            <a:pPr marL="0" indent="0">
              <a:buNone/>
            </a:pPr>
            <a:r>
              <a:rPr lang="en-AU" sz="2400" b="1" i="1" dirty="0"/>
              <a:t>}</a:t>
            </a:r>
          </a:p>
          <a:p>
            <a:endParaRPr lang="en-AU"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14</a:t>
            </a:fld>
            <a:endParaRPr lang="en-US"/>
          </a:p>
        </p:txBody>
      </p:sp>
      <p:sp>
        <p:nvSpPr>
          <p:cNvPr id="5" name="Footer Placeholder 4">
            <a:extLst>
              <a:ext uri="{FF2B5EF4-FFF2-40B4-BE49-F238E27FC236}">
                <a16:creationId xmlns:a16="http://schemas.microsoft.com/office/drawing/2014/main" id="{277E9FA4-A78A-4046-B012-5407BCCA3F9C}"/>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82821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normAutofit/>
          </a:bodyPr>
          <a:lstStyle/>
          <a:p>
            <a:r>
              <a:rPr lang="en-US" sz="2800" dirty="0"/>
              <a:t>Can be termed as array of arrays.</a:t>
            </a:r>
          </a:p>
          <a:p>
            <a:r>
              <a:rPr lang="en-US" sz="2800" dirty="0"/>
              <a:t>int b[ ][ ] = new int[3][4];</a:t>
            </a:r>
          </a:p>
          <a:p>
            <a:pPr lvl="1"/>
            <a:r>
              <a:rPr lang="en-US" sz="2400" dirty="0"/>
              <a:t>Length of first dimension = 3</a:t>
            </a:r>
          </a:p>
          <a:p>
            <a:pPr lvl="2"/>
            <a:r>
              <a:rPr lang="en-US" dirty="0"/>
              <a:t>b.length equals 3</a:t>
            </a:r>
          </a:p>
          <a:p>
            <a:pPr lvl="1"/>
            <a:r>
              <a:rPr lang="en-US" sz="2400" dirty="0"/>
              <a:t>Length of second dimension = 4</a:t>
            </a:r>
          </a:p>
          <a:p>
            <a:pPr lvl="2"/>
            <a:r>
              <a:rPr lang="en-US" dirty="0"/>
              <a:t>b[0].length equals 4</a:t>
            </a:r>
          </a:p>
          <a:p>
            <a:r>
              <a:rPr lang="en-US" sz="2800" dirty="0"/>
              <a:t>int[ ][ ] b = new int[3][4];</a:t>
            </a:r>
          </a:p>
          <a:p>
            <a:pPr lvl="1"/>
            <a:r>
              <a:rPr lang="en-US" sz="2400" dirty="0"/>
              <a:t>Here, the data type is more evident i.e. “int[ ][ ]”</a:t>
            </a:r>
          </a:p>
        </p:txBody>
      </p:sp>
      <p:sp>
        <p:nvSpPr>
          <p:cNvPr id="4" name="Slide Number Placeholder 3"/>
          <p:cNvSpPr>
            <a:spLocks noGrp="1"/>
          </p:cNvSpPr>
          <p:nvPr>
            <p:ph type="sldNum" sz="quarter" idx="12"/>
          </p:nvPr>
        </p:nvSpPr>
        <p:spPr/>
        <p:txBody>
          <a:bodyPr/>
          <a:lstStyle/>
          <a:p>
            <a:fld id="{B6F15528-21DE-4FAA-801E-634DDDAF4B2B}" type="slidenum">
              <a:rPr lang="en-US" smtClean="0"/>
              <a:t>15</a:t>
            </a:fld>
            <a:endParaRPr lang="en-US"/>
          </a:p>
        </p:txBody>
      </p:sp>
      <p:sp>
        <p:nvSpPr>
          <p:cNvPr id="5" name="Footer Placeholder 4">
            <a:extLst>
              <a:ext uri="{FF2B5EF4-FFF2-40B4-BE49-F238E27FC236}">
                <a16:creationId xmlns:a16="http://schemas.microsoft.com/office/drawing/2014/main" id="{2CF3D8FA-4ABE-4393-9F6D-1775492BE3C2}"/>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84796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normAutofit/>
          </a:bodyPr>
          <a:lstStyle/>
          <a:p>
            <a:r>
              <a:rPr lang="en-US" sz="2800" dirty="0"/>
              <a:t>int b[ ][ ] = { { 1, 2, 3 }, { 4, 5, 6 } };</a:t>
            </a:r>
          </a:p>
          <a:p>
            <a:pPr lvl="1"/>
            <a:r>
              <a:rPr lang="en-US" sz="2400" dirty="0"/>
              <a:t>b.length equals 2</a:t>
            </a:r>
          </a:p>
          <a:p>
            <a:pPr lvl="1"/>
            <a:r>
              <a:rPr lang="en-US" sz="2400" dirty="0"/>
              <a:t>b[0].length and b[1].length equals 3</a:t>
            </a:r>
          </a:p>
          <a:p>
            <a:r>
              <a:rPr lang="en-US" sz="2800" dirty="0"/>
              <a:t>All these examples represent rectangular two dimensional arrays where every row has same number of columns</a:t>
            </a:r>
          </a:p>
          <a:p>
            <a:r>
              <a:rPr lang="en-US" sz="2800" dirty="0"/>
              <a:t>Java also supports jagged array where rows can have different number of columns</a:t>
            </a:r>
          </a:p>
        </p:txBody>
      </p:sp>
      <p:sp>
        <p:nvSpPr>
          <p:cNvPr id="4" name="Slide Number Placeholder 3"/>
          <p:cNvSpPr>
            <a:spLocks noGrp="1"/>
          </p:cNvSpPr>
          <p:nvPr>
            <p:ph type="sldNum" sz="quarter" idx="12"/>
          </p:nvPr>
        </p:nvSpPr>
        <p:spPr/>
        <p:txBody>
          <a:bodyPr/>
          <a:lstStyle/>
          <a:p>
            <a:fld id="{B6F15528-21DE-4FAA-801E-634DDDAF4B2B}" type="slidenum">
              <a:rPr lang="en-US" smtClean="0"/>
              <a:t>16</a:t>
            </a:fld>
            <a:endParaRPr lang="en-US"/>
          </a:p>
        </p:txBody>
      </p:sp>
      <p:sp>
        <p:nvSpPr>
          <p:cNvPr id="5" name="Footer Placeholder 4">
            <a:extLst>
              <a:ext uri="{FF2B5EF4-FFF2-40B4-BE49-F238E27FC236}">
                <a16:creationId xmlns:a16="http://schemas.microsoft.com/office/drawing/2014/main" id="{F15EBC79-9607-45AD-A084-898D9E5BCDFD}"/>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07884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70890">
              <a:lnSpc>
                <a:spcPct val="100000"/>
              </a:lnSpc>
            </a:pPr>
            <a:r>
              <a:rPr spc="-20" dirty="0"/>
              <a:t>Multidimensional</a:t>
            </a:r>
            <a:r>
              <a:rPr spc="-95" dirty="0">
                <a:latin typeface="Times New Roman"/>
                <a:cs typeface="Times New Roman"/>
              </a:rPr>
              <a:t> </a:t>
            </a:r>
            <a:r>
              <a:rPr spc="-20" dirty="0"/>
              <a:t>Arrays</a:t>
            </a:r>
          </a:p>
        </p:txBody>
      </p:sp>
      <p:sp>
        <p:nvSpPr>
          <p:cNvPr id="4" name="object 4"/>
          <p:cNvSpPr txBox="1"/>
          <p:nvPr/>
        </p:nvSpPr>
        <p:spPr>
          <a:xfrm>
            <a:off x="535940" y="1552575"/>
            <a:ext cx="3823970" cy="4924425"/>
          </a:xfrm>
          <a:prstGeom prst="rect">
            <a:avLst/>
          </a:prstGeom>
        </p:spPr>
        <p:txBody>
          <a:bodyPr vert="horz" wrap="square" lIns="0" tIns="0" rIns="0" bIns="0" rtlCol="0">
            <a:spAutoFit/>
          </a:bodyPr>
          <a:lstStyle/>
          <a:p>
            <a:pPr marL="12700">
              <a:lnSpc>
                <a:spcPct val="100000"/>
              </a:lnSpc>
              <a:tabLst>
                <a:tab pos="355600" algn="l"/>
              </a:tabLst>
            </a:pPr>
            <a:r>
              <a:rPr sz="2000" b="1" spc="-15" dirty="0">
                <a:latin typeface="Calibri"/>
                <a:cs typeface="Calibri"/>
              </a:rPr>
              <a:t>E</a:t>
            </a:r>
            <a:r>
              <a:rPr sz="2000" b="1" spc="-45" dirty="0">
                <a:latin typeface="Calibri"/>
                <a:cs typeface="Calibri"/>
              </a:rPr>
              <a:t>x</a:t>
            </a:r>
            <a:r>
              <a:rPr sz="2000" b="1" spc="-15" dirty="0">
                <a:latin typeface="Calibri"/>
                <a:cs typeface="Calibri"/>
              </a:rPr>
              <a:t>ample</a:t>
            </a:r>
            <a:r>
              <a:rPr sz="2000" b="1" spc="-45" dirty="0">
                <a:latin typeface="Times New Roman"/>
                <a:cs typeface="Times New Roman"/>
              </a:rPr>
              <a:t> </a:t>
            </a:r>
            <a:r>
              <a:rPr sz="2000" b="1" spc="445" dirty="0">
                <a:latin typeface="Calibri"/>
                <a:cs typeface="Calibri"/>
              </a:rPr>
              <a:t>–</a:t>
            </a:r>
            <a:r>
              <a:rPr sz="2000" b="1" spc="-15" dirty="0">
                <a:latin typeface="Calibri"/>
                <a:cs typeface="Calibri"/>
              </a:rPr>
              <a:t>1</a:t>
            </a:r>
            <a:r>
              <a:rPr sz="2000" b="1" spc="-45" dirty="0">
                <a:latin typeface="Times New Roman"/>
                <a:cs typeface="Times New Roman"/>
              </a:rPr>
              <a:t> </a:t>
            </a:r>
            <a:endParaRPr sz="2000" dirty="0">
              <a:latin typeface="Times New Roman"/>
              <a:cs typeface="Times New Roman"/>
            </a:endParaRPr>
          </a:p>
          <a:p>
            <a:pPr marL="12700">
              <a:lnSpc>
                <a:spcPct val="100000"/>
              </a:lnSpc>
            </a:pPr>
            <a:r>
              <a:rPr sz="2000" spc="-5" dirty="0">
                <a:latin typeface="Calibri"/>
                <a:cs typeface="Calibri"/>
              </a:rPr>
              <a:t>i</a:t>
            </a:r>
            <a:r>
              <a:rPr sz="2000" spc="-20" dirty="0">
                <a:latin typeface="Calibri"/>
                <a:cs typeface="Calibri"/>
              </a:rPr>
              <a:t>n</a:t>
            </a:r>
            <a:r>
              <a:rPr sz="2000" spc="-10" dirty="0">
                <a:latin typeface="Calibri"/>
                <a:cs typeface="Calibri"/>
              </a:rPr>
              <a:t>t</a:t>
            </a:r>
            <a:r>
              <a:rPr sz="2000" spc="-40" dirty="0">
                <a:latin typeface="Times New Roman"/>
                <a:cs typeface="Times New Roman"/>
              </a:rPr>
              <a:t> </a:t>
            </a:r>
            <a:r>
              <a:rPr sz="2000" spc="-20" dirty="0">
                <a:latin typeface="Calibri"/>
                <a:cs typeface="Calibri"/>
              </a:rPr>
              <a:t>b</a:t>
            </a:r>
            <a:r>
              <a:rPr sz="2000" spc="-10" dirty="0">
                <a:latin typeface="Calibri"/>
                <a:cs typeface="Calibri"/>
              </a:rPr>
              <a:t>[</a:t>
            </a:r>
            <a:r>
              <a:rPr sz="2000" spc="-50" dirty="0">
                <a:latin typeface="Times New Roman"/>
                <a:cs typeface="Times New Roman"/>
              </a:rPr>
              <a:t> </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lang="en-US" sz="2000" spc="-10" dirty="0">
                <a:latin typeface="Calibri"/>
                <a:cs typeface="Calibri"/>
              </a:rPr>
              <a:t>;</a:t>
            </a:r>
            <a:endParaRPr sz="2000" dirty="0">
              <a:latin typeface="Calibri"/>
              <a:cs typeface="Calibri"/>
            </a:endParaRPr>
          </a:p>
          <a:p>
            <a:pPr marL="12700">
              <a:lnSpc>
                <a:spcPct val="100000"/>
              </a:lnSpc>
            </a:pPr>
            <a:r>
              <a:rPr sz="2000" spc="-15" dirty="0">
                <a:latin typeface="Calibri"/>
                <a:cs typeface="Calibri"/>
              </a:rPr>
              <a:t>b</a:t>
            </a:r>
            <a:r>
              <a:rPr sz="2000" spc="-60"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20" dirty="0">
                <a:latin typeface="Calibri"/>
                <a:cs typeface="Calibri"/>
              </a:rPr>
              <a:t>ne</a:t>
            </a:r>
            <a:r>
              <a:rPr sz="2000" spc="-15" dirty="0">
                <a:latin typeface="Calibri"/>
                <a:cs typeface="Calibri"/>
              </a:rPr>
              <a:t>w</a:t>
            </a:r>
            <a:r>
              <a:rPr sz="2000" spc="-55" dirty="0">
                <a:latin typeface="Times New Roman"/>
                <a:cs typeface="Times New Roman"/>
              </a:rPr>
              <a:t> </a:t>
            </a:r>
            <a:r>
              <a:rPr sz="2000" spc="-5" dirty="0">
                <a:latin typeface="Calibri"/>
                <a:cs typeface="Calibri"/>
              </a:rPr>
              <a:t>i</a:t>
            </a:r>
            <a:r>
              <a:rPr sz="2000" spc="-20" dirty="0">
                <a:latin typeface="Calibri"/>
                <a:cs typeface="Calibri"/>
              </a:rPr>
              <a:t>n</a:t>
            </a:r>
            <a:r>
              <a:rPr sz="2000" spc="-10" dirty="0">
                <a:latin typeface="Calibri"/>
                <a:cs typeface="Calibri"/>
              </a:rPr>
              <a:t>t[</a:t>
            </a:r>
            <a:r>
              <a:rPr sz="2000" spc="-15" dirty="0">
                <a:latin typeface="Calibri"/>
                <a:cs typeface="Calibri"/>
              </a:rPr>
              <a:t>2</a:t>
            </a:r>
            <a:r>
              <a:rPr sz="2000" spc="-10" dirty="0">
                <a:latin typeface="Calibri"/>
                <a:cs typeface="Calibri"/>
              </a:rPr>
              <a:t>][</a:t>
            </a:r>
            <a:r>
              <a:rPr sz="2000" spc="-55" dirty="0">
                <a:latin typeface="Times New Roman"/>
                <a:cs typeface="Times New Roman"/>
              </a:rPr>
              <a:t> </a:t>
            </a:r>
            <a:r>
              <a:rPr sz="2000" spc="-10" dirty="0">
                <a:latin typeface="Calibri"/>
                <a:cs typeface="Calibri"/>
              </a:rPr>
              <a:t>];</a:t>
            </a:r>
            <a:endParaRPr sz="2000" dirty="0">
              <a:latin typeface="Calibri"/>
              <a:cs typeface="Calibri"/>
            </a:endParaRPr>
          </a:p>
          <a:p>
            <a:pPr marL="12700">
              <a:lnSpc>
                <a:spcPct val="100000"/>
              </a:lnSpc>
            </a:pPr>
            <a:r>
              <a:rPr lang="en-US" sz="2000" spc="-20" dirty="0">
                <a:latin typeface="Calibri"/>
                <a:cs typeface="Calibri"/>
              </a:rPr>
              <a:t>b</a:t>
            </a:r>
            <a:r>
              <a:rPr sz="2000" spc="-10" dirty="0">
                <a:latin typeface="Calibri"/>
                <a:cs typeface="Calibri"/>
              </a:rPr>
              <a:t>[</a:t>
            </a:r>
            <a:r>
              <a:rPr sz="2000" spc="-15" dirty="0">
                <a:latin typeface="Calibri"/>
                <a:cs typeface="Calibri"/>
              </a:rPr>
              <a:t>0</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20" dirty="0">
                <a:latin typeface="Calibri"/>
                <a:cs typeface="Calibri"/>
              </a:rPr>
              <a:t>ne</a:t>
            </a:r>
            <a:r>
              <a:rPr sz="2000" spc="-15" dirty="0">
                <a:latin typeface="Calibri"/>
                <a:cs typeface="Calibri"/>
              </a:rPr>
              <a:t>w</a:t>
            </a:r>
            <a:r>
              <a:rPr sz="2000" spc="-55" dirty="0">
                <a:latin typeface="Times New Roman"/>
                <a:cs typeface="Times New Roman"/>
              </a:rPr>
              <a:t> </a:t>
            </a:r>
            <a:r>
              <a:rPr sz="2000" spc="-5" dirty="0">
                <a:latin typeface="Calibri"/>
                <a:cs typeface="Calibri"/>
              </a:rPr>
              <a:t>i</a:t>
            </a:r>
            <a:r>
              <a:rPr sz="2000" spc="-20" dirty="0">
                <a:latin typeface="Calibri"/>
                <a:cs typeface="Calibri"/>
              </a:rPr>
              <a:t>n</a:t>
            </a:r>
            <a:r>
              <a:rPr sz="2000" spc="-10" dirty="0">
                <a:latin typeface="Calibri"/>
                <a:cs typeface="Calibri"/>
              </a:rPr>
              <a:t>t[</a:t>
            </a:r>
            <a:r>
              <a:rPr sz="2000" spc="-15" dirty="0">
                <a:latin typeface="Calibri"/>
                <a:cs typeface="Calibri"/>
              </a:rPr>
              <a:t>2</a:t>
            </a:r>
            <a:r>
              <a:rPr sz="2000" spc="-10" dirty="0">
                <a:latin typeface="Calibri"/>
                <a:cs typeface="Calibri"/>
              </a:rPr>
              <a:t>];</a:t>
            </a:r>
            <a:endParaRPr sz="2000" dirty="0">
              <a:latin typeface="Calibri"/>
              <a:cs typeface="Calibri"/>
            </a:endParaRPr>
          </a:p>
          <a:p>
            <a:pPr marL="12700">
              <a:lnSpc>
                <a:spcPct val="100000"/>
              </a:lnSpc>
            </a:pPr>
            <a:r>
              <a:rPr lang="en-US" sz="2000" spc="-20" dirty="0">
                <a:latin typeface="Calibri"/>
                <a:cs typeface="Calibri"/>
              </a:rPr>
              <a:t>b</a:t>
            </a:r>
            <a:r>
              <a:rPr sz="2000" spc="-10" dirty="0">
                <a:latin typeface="Calibri"/>
                <a:cs typeface="Calibri"/>
              </a:rPr>
              <a:t>[</a:t>
            </a:r>
            <a:r>
              <a:rPr sz="2000" spc="-15" dirty="0">
                <a:latin typeface="Calibri"/>
                <a:cs typeface="Calibri"/>
              </a:rPr>
              <a:t>1</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20" dirty="0">
                <a:latin typeface="Calibri"/>
                <a:cs typeface="Calibri"/>
              </a:rPr>
              <a:t>ne</a:t>
            </a:r>
            <a:r>
              <a:rPr sz="2000" spc="-15" dirty="0">
                <a:latin typeface="Calibri"/>
                <a:cs typeface="Calibri"/>
              </a:rPr>
              <a:t>w</a:t>
            </a:r>
            <a:r>
              <a:rPr sz="2000" spc="-55" dirty="0">
                <a:latin typeface="Times New Roman"/>
                <a:cs typeface="Times New Roman"/>
              </a:rPr>
              <a:t> </a:t>
            </a:r>
            <a:r>
              <a:rPr sz="2000" spc="-5" dirty="0">
                <a:latin typeface="Calibri"/>
                <a:cs typeface="Calibri"/>
              </a:rPr>
              <a:t>i</a:t>
            </a:r>
            <a:r>
              <a:rPr sz="2000" spc="-20" dirty="0">
                <a:latin typeface="Calibri"/>
                <a:cs typeface="Calibri"/>
              </a:rPr>
              <a:t>n</a:t>
            </a:r>
            <a:r>
              <a:rPr sz="2000" spc="-10" dirty="0">
                <a:latin typeface="Calibri"/>
                <a:cs typeface="Calibri"/>
              </a:rPr>
              <a:t>t[</a:t>
            </a:r>
            <a:r>
              <a:rPr sz="2000" spc="-15" dirty="0">
                <a:latin typeface="Calibri"/>
                <a:cs typeface="Calibri"/>
              </a:rPr>
              <a:t>3</a:t>
            </a:r>
            <a:r>
              <a:rPr sz="2000" spc="-10" dirty="0">
                <a:latin typeface="Calibri"/>
                <a:cs typeface="Calibri"/>
              </a:rPr>
              <a:t>];</a:t>
            </a:r>
            <a:endParaRPr sz="2000" dirty="0">
              <a:latin typeface="Calibri"/>
              <a:cs typeface="Calibri"/>
            </a:endParaRPr>
          </a:p>
          <a:p>
            <a:pPr marL="13335">
              <a:lnSpc>
                <a:spcPct val="100000"/>
              </a:lnSpc>
            </a:pPr>
            <a:r>
              <a:rPr sz="2000" spc="-15" dirty="0">
                <a:latin typeface="Calibri"/>
                <a:cs typeface="Calibri"/>
              </a:rPr>
              <a:t>b[0][2</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10" dirty="0">
                <a:latin typeface="Calibri"/>
                <a:cs typeface="Calibri"/>
              </a:rPr>
              <a:t>7;</a:t>
            </a:r>
            <a:r>
              <a:rPr sz="2000" spc="-55" dirty="0">
                <a:latin typeface="Times New Roman"/>
                <a:cs typeface="Times New Roman"/>
              </a:rPr>
              <a:t> </a:t>
            </a:r>
            <a:r>
              <a:rPr sz="2000" spc="-15" dirty="0">
                <a:latin typeface="Calibri"/>
                <a:cs typeface="Calibri"/>
              </a:rPr>
              <a:t>//wil</a:t>
            </a:r>
            <a:r>
              <a:rPr sz="2000" spc="-5" dirty="0">
                <a:latin typeface="Calibri"/>
                <a:cs typeface="Calibri"/>
              </a:rPr>
              <a:t>l</a:t>
            </a:r>
            <a:r>
              <a:rPr sz="2000" spc="-35" dirty="0">
                <a:latin typeface="Times New Roman"/>
                <a:cs typeface="Times New Roman"/>
              </a:rPr>
              <a:t> </a:t>
            </a:r>
            <a:r>
              <a:rPr sz="2000" spc="-10" dirty="0">
                <a:latin typeface="Calibri"/>
                <a:cs typeface="Calibri"/>
              </a:rPr>
              <a:t>th</a:t>
            </a:r>
            <a:r>
              <a:rPr sz="2000" spc="-45" dirty="0">
                <a:latin typeface="Calibri"/>
                <a:cs typeface="Calibri"/>
              </a:rPr>
              <a:t>r</a:t>
            </a:r>
            <a:r>
              <a:rPr sz="2000" spc="-20" dirty="0">
                <a:latin typeface="Calibri"/>
                <a:cs typeface="Calibri"/>
              </a:rPr>
              <a:t>o</a:t>
            </a:r>
            <a:r>
              <a:rPr sz="2000" spc="-15" dirty="0">
                <a:latin typeface="Calibri"/>
                <a:cs typeface="Calibri"/>
              </a:rPr>
              <a:t>w</a:t>
            </a:r>
            <a:r>
              <a:rPr sz="2000" spc="-60" dirty="0">
                <a:latin typeface="Times New Roman"/>
                <a:cs typeface="Times New Roman"/>
              </a:rPr>
              <a:t> </a:t>
            </a:r>
            <a:r>
              <a:rPr sz="2000" spc="-10" dirty="0">
                <a:latin typeface="Calibri"/>
                <a:cs typeface="Calibri"/>
              </a:rPr>
              <a:t>an</a:t>
            </a:r>
            <a:r>
              <a:rPr sz="2000" spc="-55" dirty="0">
                <a:latin typeface="Times New Roman"/>
                <a:cs typeface="Times New Roman"/>
              </a:rPr>
              <a:t> </a:t>
            </a:r>
            <a:r>
              <a:rPr sz="2000" spc="-40" dirty="0">
                <a:latin typeface="Calibri"/>
                <a:cs typeface="Calibri"/>
              </a:rPr>
              <a:t>e</a:t>
            </a:r>
            <a:r>
              <a:rPr sz="2000" spc="-65" dirty="0">
                <a:latin typeface="Calibri"/>
                <a:cs typeface="Calibri"/>
              </a:rPr>
              <a:t>x</a:t>
            </a:r>
            <a:r>
              <a:rPr sz="2000" spc="-10" dirty="0">
                <a:latin typeface="Calibri"/>
                <a:cs typeface="Calibri"/>
              </a:rPr>
              <a:t>ce</a:t>
            </a:r>
            <a:r>
              <a:rPr sz="2000" spc="-30" dirty="0">
                <a:latin typeface="Calibri"/>
                <a:cs typeface="Calibri"/>
              </a:rPr>
              <a:t>p</a:t>
            </a:r>
            <a:r>
              <a:rPr sz="2000" spc="-5" dirty="0">
                <a:latin typeface="Calibri"/>
                <a:cs typeface="Calibri"/>
              </a:rPr>
              <a:t>ti</a:t>
            </a:r>
            <a:r>
              <a:rPr sz="2000" spc="-15" dirty="0">
                <a:latin typeface="Calibri"/>
                <a:cs typeface="Calibri"/>
              </a:rPr>
              <a:t>on</a:t>
            </a:r>
            <a:endParaRPr lang="en-US" sz="2000" dirty="0">
              <a:latin typeface="Calibri"/>
              <a:cs typeface="Calibri"/>
            </a:endParaRPr>
          </a:p>
          <a:p>
            <a:pPr marL="13335">
              <a:lnSpc>
                <a:spcPct val="100000"/>
              </a:lnSpc>
            </a:pPr>
            <a:endParaRPr lang="en-US" sz="2000" b="1" spc="-15" dirty="0">
              <a:latin typeface="Calibri"/>
              <a:cs typeface="Calibri"/>
            </a:endParaRPr>
          </a:p>
          <a:p>
            <a:pPr marL="12700">
              <a:lnSpc>
                <a:spcPct val="100000"/>
              </a:lnSpc>
              <a:tabLst>
                <a:tab pos="356235" algn="l"/>
              </a:tabLst>
            </a:pPr>
            <a:r>
              <a:rPr sz="2000" b="1" spc="-15" dirty="0">
                <a:latin typeface="Calibri"/>
                <a:cs typeface="Calibri"/>
              </a:rPr>
              <a:t>E</a:t>
            </a:r>
            <a:r>
              <a:rPr sz="2000" b="1" spc="-45" dirty="0">
                <a:latin typeface="Calibri"/>
                <a:cs typeface="Calibri"/>
              </a:rPr>
              <a:t>x</a:t>
            </a:r>
            <a:r>
              <a:rPr sz="2000" b="1" spc="-15" dirty="0">
                <a:latin typeface="Calibri"/>
                <a:cs typeface="Calibri"/>
              </a:rPr>
              <a:t>ample</a:t>
            </a:r>
            <a:r>
              <a:rPr sz="2000" b="1" spc="-45" dirty="0">
                <a:latin typeface="Times New Roman"/>
                <a:cs typeface="Times New Roman"/>
              </a:rPr>
              <a:t> </a:t>
            </a:r>
            <a:r>
              <a:rPr sz="2000" b="1" spc="445" dirty="0">
                <a:latin typeface="Calibri"/>
                <a:cs typeface="Calibri"/>
              </a:rPr>
              <a:t>–</a:t>
            </a:r>
            <a:r>
              <a:rPr sz="2000" b="1" spc="-15" dirty="0">
                <a:latin typeface="Calibri"/>
                <a:cs typeface="Calibri"/>
              </a:rPr>
              <a:t>2</a:t>
            </a:r>
            <a:r>
              <a:rPr sz="2000" b="1" spc="-45" dirty="0">
                <a:latin typeface="Times New Roman"/>
                <a:cs typeface="Times New Roman"/>
              </a:rPr>
              <a:t> </a:t>
            </a:r>
            <a:endParaRPr sz="2000" dirty="0">
              <a:latin typeface="Times New Roman"/>
              <a:cs typeface="Times New Roman"/>
            </a:endParaRPr>
          </a:p>
          <a:p>
            <a:pPr marL="12700">
              <a:lnSpc>
                <a:spcPct val="100000"/>
              </a:lnSpc>
            </a:pPr>
            <a:r>
              <a:rPr sz="2000" spc="-5" dirty="0">
                <a:latin typeface="Calibri"/>
                <a:cs typeface="Calibri"/>
              </a:rPr>
              <a:t>i</a:t>
            </a:r>
            <a:r>
              <a:rPr sz="2000" spc="-20" dirty="0">
                <a:latin typeface="Calibri"/>
                <a:cs typeface="Calibri"/>
              </a:rPr>
              <a:t>n</a:t>
            </a:r>
            <a:r>
              <a:rPr sz="2000" spc="-10" dirty="0">
                <a:latin typeface="Calibri"/>
                <a:cs typeface="Calibri"/>
              </a:rPr>
              <a:t>t</a:t>
            </a:r>
            <a:r>
              <a:rPr sz="2000" spc="-40" dirty="0">
                <a:latin typeface="Times New Roman"/>
                <a:cs typeface="Times New Roman"/>
              </a:rPr>
              <a:t> </a:t>
            </a:r>
            <a:r>
              <a:rPr sz="2000" spc="-20" dirty="0">
                <a:latin typeface="Calibri"/>
                <a:cs typeface="Calibri"/>
              </a:rPr>
              <a:t>b</a:t>
            </a:r>
            <a:r>
              <a:rPr sz="2000" spc="-10" dirty="0">
                <a:latin typeface="Calibri"/>
                <a:cs typeface="Calibri"/>
              </a:rPr>
              <a:t>[</a:t>
            </a:r>
            <a:r>
              <a:rPr sz="2000" spc="-50" dirty="0">
                <a:latin typeface="Times New Roman"/>
                <a:cs typeface="Times New Roman"/>
              </a:rPr>
              <a:t> </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dirty="0">
                <a:latin typeface="Calibri"/>
                <a:cs typeface="Calibri"/>
              </a:rPr>
              <a:t>{</a:t>
            </a:r>
            <a:r>
              <a:rPr sz="2000" spc="-60"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1,</a:t>
            </a:r>
            <a:r>
              <a:rPr sz="2000" spc="-55" dirty="0">
                <a:latin typeface="Times New Roman"/>
                <a:cs typeface="Times New Roman"/>
              </a:rPr>
              <a:t> </a:t>
            </a:r>
            <a:r>
              <a:rPr sz="2000" spc="-15" dirty="0">
                <a:latin typeface="Calibri"/>
                <a:cs typeface="Calibri"/>
              </a:rPr>
              <a:t>2</a:t>
            </a:r>
            <a:r>
              <a:rPr sz="2000" spc="-50" dirty="0">
                <a:latin typeface="Times New Roman"/>
                <a:cs typeface="Times New Roman"/>
              </a:rPr>
              <a:t> </a:t>
            </a:r>
            <a:r>
              <a:rPr sz="2000" spc="-10" dirty="0">
                <a:latin typeface="Calibri"/>
                <a:cs typeface="Calibri"/>
              </a:rPr>
              <a:t>},</a:t>
            </a:r>
            <a:r>
              <a:rPr sz="2000" spc="-60"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3,</a:t>
            </a:r>
            <a:r>
              <a:rPr sz="2000" spc="-55" dirty="0">
                <a:latin typeface="Times New Roman"/>
                <a:cs typeface="Times New Roman"/>
              </a:rPr>
              <a:t> </a:t>
            </a:r>
            <a:r>
              <a:rPr sz="2000" spc="-10" dirty="0">
                <a:latin typeface="Calibri"/>
                <a:cs typeface="Calibri"/>
              </a:rPr>
              <a:t>4,</a:t>
            </a:r>
            <a:r>
              <a:rPr sz="2000" spc="-45" dirty="0">
                <a:latin typeface="Times New Roman"/>
                <a:cs typeface="Times New Roman"/>
              </a:rPr>
              <a:t> </a:t>
            </a:r>
            <a:r>
              <a:rPr sz="2000" spc="-15" dirty="0">
                <a:latin typeface="Calibri"/>
                <a:cs typeface="Calibri"/>
              </a:rPr>
              <a:t>5</a:t>
            </a:r>
            <a:r>
              <a:rPr sz="2000" spc="-55" dirty="0">
                <a:latin typeface="Times New Roman"/>
                <a:cs typeface="Times New Roman"/>
              </a:rPr>
              <a:t> </a:t>
            </a:r>
            <a:r>
              <a:rPr sz="2000" dirty="0">
                <a:latin typeface="Calibri"/>
                <a:cs typeface="Calibri"/>
              </a:rPr>
              <a:t>}</a:t>
            </a:r>
            <a:r>
              <a:rPr sz="2000" spc="-55" dirty="0">
                <a:latin typeface="Times New Roman"/>
                <a:cs typeface="Times New Roman"/>
              </a:rPr>
              <a:t> </a:t>
            </a:r>
            <a:r>
              <a:rPr sz="2000" spc="-10" dirty="0">
                <a:latin typeface="Calibri"/>
                <a:cs typeface="Calibri"/>
              </a:rPr>
              <a:t>};</a:t>
            </a:r>
            <a:endParaRPr sz="2000" dirty="0">
              <a:latin typeface="Calibri"/>
              <a:cs typeface="Calibri"/>
            </a:endParaRPr>
          </a:p>
          <a:p>
            <a:pPr marL="12700">
              <a:lnSpc>
                <a:spcPct val="100000"/>
              </a:lnSpc>
            </a:pPr>
            <a:r>
              <a:rPr sz="2000" spc="-15" dirty="0">
                <a:latin typeface="Calibri"/>
                <a:cs typeface="Calibri"/>
              </a:rPr>
              <a:t>b[0][2</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10" dirty="0">
                <a:latin typeface="Calibri"/>
                <a:cs typeface="Calibri"/>
              </a:rPr>
              <a:t>8;</a:t>
            </a:r>
            <a:r>
              <a:rPr sz="2000" spc="-55" dirty="0">
                <a:latin typeface="Times New Roman"/>
                <a:cs typeface="Times New Roman"/>
              </a:rPr>
              <a:t> </a:t>
            </a:r>
            <a:r>
              <a:rPr sz="2000" spc="-15" dirty="0">
                <a:latin typeface="Calibri"/>
                <a:cs typeface="Calibri"/>
              </a:rPr>
              <a:t>//wil</a:t>
            </a:r>
            <a:r>
              <a:rPr sz="2000" spc="-5" dirty="0">
                <a:latin typeface="Calibri"/>
                <a:cs typeface="Calibri"/>
              </a:rPr>
              <a:t>l</a:t>
            </a:r>
            <a:r>
              <a:rPr sz="2000" spc="-35" dirty="0">
                <a:latin typeface="Times New Roman"/>
                <a:cs typeface="Times New Roman"/>
              </a:rPr>
              <a:t> </a:t>
            </a:r>
            <a:r>
              <a:rPr sz="2000" spc="-10" dirty="0">
                <a:latin typeface="Calibri"/>
                <a:cs typeface="Calibri"/>
              </a:rPr>
              <a:t>th</a:t>
            </a:r>
            <a:r>
              <a:rPr sz="2000" spc="-45" dirty="0">
                <a:latin typeface="Calibri"/>
                <a:cs typeface="Calibri"/>
              </a:rPr>
              <a:t>r</a:t>
            </a:r>
            <a:r>
              <a:rPr sz="2000" spc="-20" dirty="0">
                <a:latin typeface="Calibri"/>
                <a:cs typeface="Calibri"/>
              </a:rPr>
              <a:t>o</a:t>
            </a:r>
            <a:r>
              <a:rPr sz="2000" spc="-15" dirty="0">
                <a:latin typeface="Calibri"/>
                <a:cs typeface="Calibri"/>
              </a:rPr>
              <a:t>w</a:t>
            </a:r>
            <a:r>
              <a:rPr sz="2000" spc="-60" dirty="0">
                <a:latin typeface="Times New Roman"/>
                <a:cs typeface="Times New Roman"/>
              </a:rPr>
              <a:t> </a:t>
            </a:r>
            <a:r>
              <a:rPr sz="2000" spc="-10" dirty="0">
                <a:latin typeface="Calibri"/>
                <a:cs typeface="Calibri"/>
              </a:rPr>
              <a:t>an</a:t>
            </a:r>
            <a:r>
              <a:rPr sz="2000" spc="-55" dirty="0">
                <a:latin typeface="Times New Roman"/>
                <a:cs typeface="Times New Roman"/>
              </a:rPr>
              <a:t> </a:t>
            </a:r>
            <a:r>
              <a:rPr sz="2000" spc="-40" dirty="0">
                <a:latin typeface="Calibri"/>
                <a:cs typeface="Calibri"/>
              </a:rPr>
              <a:t>e</a:t>
            </a:r>
            <a:r>
              <a:rPr sz="2000" spc="-65" dirty="0">
                <a:latin typeface="Calibri"/>
                <a:cs typeface="Calibri"/>
              </a:rPr>
              <a:t>x</a:t>
            </a:r>
            <a:r>
              <a:rPr sz="2000" spc="-10" dirty="0">
                <a:latin typeface="Calibri"/>
                <a:cs typeface="Calibri"/>
              </a:rPr>
              <a:t>ce</a:t>
            </a:r>
            <a:r>
              <a:rPr sz="2000" spc="-30" dirty="0">
                <a:latin typeface="Calibri"/>
                <a:cs typeface="Calibri"/>
              </a:rPr>
              <a:t>p</a:t>
            </a:r>
            <a:r>
              <a:rPr sz="2000" spc="-5" dirty="0">
                <a:latin typeface="Calibri"/>
                <a:cs typeface="Calibri"/>
              </a:rPr>
              <a:t>ti</a:t>
            </a:r>
            <a:r>
              <a:rPr sz="2000" spc="-15" dirty="0">
                <a:latin typeface="Calibri"/>
                <a:cs typeface="Calibri"/>
              </a:rPr>
              <a:t>on</a:t>
            </a:r>
            <a:endParaRPr lang="en-US" sz="2000" spc="-15" dirty="0">
              <a:latin typeface="Calibri"/>
              <a:cs typeface="Calibri"/>
            </a:endParaRPr>
          </a:p>
          <a:p>
            <a:pPr marL="12700">
              <a:lnSpc>
                <a:spcPct val="100000"/>
              </a:lnSpc>
            </a:pPr>
            <a:endParaRPr lang="en-US" sz="2000" spc="-15" dirty="0">
              <a:cs typeface="Calibri"/>
            </a:endParaRPr>
          </a:p>
          <a:p>
            <a:pPr marL="12700">
              <a:lnSpc>
                <a:spcPct val="100000"/>
              </a:lnSpc>
            </a:pPr>
            <a:r>
              <a:rPr lang="en-US" sz="2000" b="1" spc="-15" dirty="0">
                <a:cs typeface="Calibri"/>
              </a:rPr>
              <a:t>In both cases</a:t>
            </a:r>
          </a:p>
          <a:p>
            <a:pPr marL="12700">
              <a:lnSpc>
                <a:spcPct val="100000"/>
              </a:lnSpc>
            </a:pPr>
            <a:r>
              <a:rPr lang="en-US" sz="2000" spc="-15" dirty="0">
                <a:cs typeface="Calibri"/>
              </a:rPr>
              <a:t>b.length equals 2</a:t>
            </a:r>
          </a:p>
          <a:p>
            <a:pPr marL="12700">
              <a:lnSpc>
                <a:spcPct val="100000"/>
              </a:lnSpc>
            </a:pPr>
            <a:r>
              <a:rPr lang="en-US" sz="2000" spc="-15" dirty="0">
                <a:cs typeface="Calibri"/>
              </a:rPr>
              <a:t>b[0].length equals 2</a:t>
            </a:r>
          </a:p>
          <a:p>
            <a:pPr marL="12700">
              <a:lnSpc>
                <a:spcPct val="100000"/>
              </a:lnSpc>
            </a:pPr>
            <a:r>
              <a:rPr lang="en-US" sz="2000" spc="-15" dirty="0">
                <a:cs typeface="Calibri"/>
              </a:rPr>
              <a:t>b[1].length equals 3</a:t>
            </a:r>
          </a:p>
          <a:p>
            <a:pPr marL="12700">
              <a:lnSpc>
                <a:spcPct val="100000"/>
              </a:lnSpc>
            </a:pPr>
            <a:endParaRPr sz="2000" dirty="0">
              <a:latin typeface="Calibri"/>
              <a:cs typeface="Calibri"/>
            </a:endParaRPr>
          </a:p>
        </p:txBody>
      </p:sp>
      <p:sp>
        <p:nvSpPr>
          <p:cNvPr id="5" name="object 5"/>
          <p:cNvSpPr txBox="1"/>
          <p:nvPr/>
        </p:nvSpPr>
        <p:spPr>
          <a:xfrm>
            <a:off x="536208" y="4673272"/>
            <a:ext cx="2077085" cy="307777"/>
          </a:xfrm>
          <a:prstGeom prst="rect">
            <a:avLst/>
          </a:prstGeom>
        </p:spPr>
        <p:txBody>
          <a:bodyPr vert="horz" wrap="square" lIns="0" tIns="0" rIns="0" bIns="0" rtlCol="0">
            <a:spAutoFit/>
          </a:bodyPr>
          <a:lstStyle/>
          <a:p>
            <a:pPr marL="12700">
              <a:lnSpc>
                <a:spcPct val="100000"/>
              </a:lnSpc>
            </a:pPr>
            <a:endParaRPr sz="2000" dirty="0">
              <a:latin typeface="Calibri"/>
              <a:cs typeface="Calibri"/>
            </a:endParaRPr>
          </a:p>
        </p:txBody>
      </p:sp>
      <p:sp>
        <p:nvSpPr>
          <p:cNvPr id="6" name="object 6"/>
          <p:cNvSpPr/>
          <p:nvPr/>
        </p:nvSpPr>
        <p:spPr>
          <a:xfrm>
            <a:off x="4648200" y="1600200"/>
            <a:ext cx="4038600" cy="452628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726944" y="1624071"/>
            <a:ext cx="1066800" cy="330200"/>
          </a:xfrm>
          <a:prstGeom prst="rect">
            <a:avLst/>
          </a:prstGeom>
        </p:spPr>
        <p:txBody>
          <a:bodyPr vert="horz" wrap="square" lIns="0" tIns="0" rIns="0" bIns="0" rtlCol="0">
            <a:spAutoFit/>
          </a:bodyPr>
          <a:lstStyle/>
          <a:p>
            <a:pPr marL="12700">
              <a:lnSpc>
                <a:spcPct val="100000"/>
              </a:lnSpc>
            </a:pPr>
            <a:r>
              <a:rPr sz="2400" spc="-20" dirty="0">
                <a:latin typeface="Calibri"/>
                <a:cs typeface="Calibri"/>
              </a:rPr>
              <a:t>Ar</a:t>
            </a:r>
            <a:r>
              <a:rPr sz="2400" spc="-60" dirty="0">
                <a:latin typeface="Calibri"/>
                <a:cs typeface="Calibri"/>
              </a:rPr>
              <a:t>r</a:t>
            </a:r>
            <a:r>
              <a:rPr sz="2400" spc="-40" dirty="0">
                <a:latin typeface="Calibri"/>
                <a:cs typeface="Calibri"/>
              </a:rPr>
              <a:t>a</a:t>
            </a:r>
            <a:r>
              <a:rPr sz="2400" spc="-15" dirty="0">
                <a:latin typeface="Calibri"/>
                <a:cs typeface="Calibri"/>
              </a:rPr>
              <a:t>y</a:t>
            </a:r>
            <a:r>
              <a:rPr sz="2400" spc="-75" dirty="0">
                <a:latin typeface="Times New Roman"/>
                <a:cs typeface="Times New Roman"/>
              </a:rPr>
              <a:t> </a:t>
            </a:r>
            <a:r>
              <a:rPr sz="2400" spc="-10" dirty="0">
                <a:latin typeface="Calibri"/>
                <a:cs typeface="Calibri"/>
              </a:rPr>
              <a:t>‘b’</a:t>
            </a:r>
            <a:endParaRPr sz="2400">
              <a:latin typeface="Calibri"/>
              <a:cs typeface="Calibri"/>
            </a:endParaRPr>
          </a:p>
        </p:txBody>
      </p:sp>
      <p:sp>
        <p:nvSpPr>
          <p:cNvPr id="8" name="object 8"/>
          <p:cNvSpPr/>
          <p:nvPr/>
        </p:nvSpPr>
        <p:spPr>
          <a:xfrm>
            <a:off x="5638800" y="3134106"/>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9" name="object 9"/>
          <p:cNvSpPr/>
          <p:nvPr/>
        </p:nvSpPr>
        <p:spPr>
          <a:xfrm>
            <a:off x="5632703" y="3128010"/>
            <a:ext cx="851535" cy="774700"/>
          </a:xfrm>
          <a:custGeom>
            <a:avLst/>
            <a:gdLst/>
            <a:ahLst/>
            <a:cxnLst/>
            <a:rect l="l" t="t" r="r" b="b"/>
            <a:pathLst>
              <a:path w="851535"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5" h="774700">
                <a:moveTo>
                  <a:pt x="12953" y="761999"/>
                </a:moveTo>
                <a:lnTo>
                  <a:pt x="6095" y="761999"/>
                </a:lnTo>
                <a:lnTo>
                  <a:pt x="12953" y="768095"/>
                </a:lnTo>
                <a:lnTo>
                  <a:pt x="12953" y="761999"/>
                </a:lnTo>
                <a:close/>
              </a:path>
              <a:path w="851535" h="774700">
                <a:moveTo>
                  <a:pt x="838199" y="761999"/>
                </a:moveTo>
                <a:lnTo>
                  <a:pt x="12953" y="761999"/>
                </a:lnTo>
                <a:lnTo>
                  <a:pt x="12953" y="768095"/>
                </a:lnTo>
                <a:lnTo>
                  <a:pt x="838199" y="768095"/>
                </a:lnTo>
                <a:lnTo>
                  <a:pt x="838199" y="761999"/>
                </a:lnTo>
                <a:close/>
              </a:path>
              <a:path w="851535" h="774700">
                <a:moveTo>
                  <a:pt x="838199" y="6095"/>
                </a:moveTo>
                <a:lnTo>
                  <a:pt x="838199" y="768095"/>
                </a:lnTo>
                <a:lnTo>
                  <a:pt x="844295" y="761999"/>
                </a:lnTo>
                <a:lnTo>
                  <a:pt x="851153" y="761999"/>
                </a:lnTo>
                <a:lnTo>
                  <a:pt x="851153" y="12191"/>
                </a:lnTo>
                <a:lnTo>
                  <a:pt x="844295" y="12191"/>
                </a:lnTo>
                <a:lnTo>
                  <a:pt x="838199" y="6095"/>
                </a:lnTo>
                <a:close/>
              </a:path>
              <a:path w="851535" h="774700">
                <a:moveTo>
                  <a:pt x="851153" y="761999"/>
                </a:moveTo>
                <a:lnTo>
                  <a:pt x="844295" y="761999"/>
                </a:lnTo>
                <a:lnTo>
                  <a:pt x="838199" y="768095"/>
                </a:lnTo>
                <a:lnTo>
                  <a:pt x="851153" y="768095"/>
                </a:lnTo>
                <a:lnTo>
                  <a:pt x="851153" y="761999"/>
                </a:lnTo>
                <a:close/>
              </a:path>
              <a:path w="851535" h="774700">
                <a:moveTo>
                  <a:pt x="12953" y="6095"/>
                </a:moveTo>
                <a:lnTo>
                  <a:pt x="6095" y="12191"/>
                </a:lnTo>
                <a:lnTo>
                  <a:pt x="12953" y="12191"/>
                </a:lnTo>
                <a:lnTo>
                  <a:pt x="12953" y="6095"/>
                </a:lnTo>
                <a:close/>
              </a:path>
              <a:path w="851535" h="774700">
                <a:moveTo>
                  <a:pt x="838199" y="6095"/>
                </a:moveTo>
                <a:lnTo>
                  <a:pt x="12953" y="6095"/>
                </a:lnTo>
                <a:lnTo>
                  <a:pt x="12953" y="12191"/>
                </a:lnTo>
                <a:lnTo>
                  <a:pt x="838199" y="12191"/>
                </a:lnTo>
                <a:lnTo>
                  <a:pt x="838199" y="6095"/>
                </a:lnTo>
                <a:close/>
              </a:path>
              <a:path w="851535"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0" name="object 10"/>
          <p:cNvSpPr/>
          <p:nvPr/>
        </p:nvSpPr>
        <p:spPr>
          <a:xfrm>
            <a:off x="6477000" y="3134106"/>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1" name="object 11"/>
          <p:cNvSpPr/>
          <p:nvPr/>
        </p:nvSpPr>
        <p:spPr>
          <a:xfrm>
            <a:off x="6470903" y="3128010"/>
            <a:ext cx="851535" cy="774700"/>
          </a:xfrm>
          <a:custGeom>
            <a:avLst/>
            <a:gdLst/>
            <a:ahLst/>
            <a:cxnLst/>
            <a:rect l="l" t="t" r="r" b="b"/>
            <a:pathLst>
              <a:path w="851534"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4" h="774700">
                <a:moveTo>
                  <a:pt x="12953" y="761999"/>
                </a:moveTo>
                <a:lnTo>
                  <a:pt x="6095" y="761999"/>
                </a:lnTo>
                <a:lnTo>
                  <a:pt x="12953" y="768095"/>
                </a:lnTo>
                <a:lnTo>
                  <a:pt x="12953" y="761999"/>
                </a:lnTo>
                <a:close/>
              </a:path>
              <a:path w="851534" h="774700">
                <a:moveTo>
                  <a:pt x="838199" y="761999"/>
                </a:moveTo>
                <a:lnTo>
                  <a:pt x="12953" y="761999"/>
                </a:lnTo>
                <a:lnTo>
                  <a:pt x="12953" y="768095"/>
                </a:lnTo>
                <a:lnTo>
                  <a:pt x="838199" y="768095"/>
                </a:lnTo>
                <a:lnTo>
                  <a:pt x="838199" y="761999"/>
                </a:lnTo>
                <a:close/>
              </a:path>
              <a:path w="851534" h="774700">
                <a:moveTo>
                  <a:pt x="838199" y="6095"/>
                </a:moveTo>
                <a:lnTo>
                  <a:pt x="838199" y="768095"/>
                </a:lnTo>
                <a:lnTo>
                  <a:pt x="844295" y="761999"/>
                </a:lnTo>
                <a:lnTo>
                  <a:pt x="851153" y="761999"/>
                </a:lnTo>
                <a:lnTo>
                  <a:pt x="851153" y="12191"/>
                </a:lnTo>
                <a:lnTo>
                  <a:pt x="844295" y="12191"/>
                </a:lnTo>
                <a:lnTo>
                  <a:pt x="838199" y="6095"/>
                </a:lnTo>
                <a:close/>
              </a:path>
              <a:path w="851534" h="774700">
                <a:moveTo>
                  <a:pt x="851153" y="761999"/>
                </a:moveTo>
                <a:lnTo>
                  <a:pt x="844295" y="761999"/>
                </a:lnTo>
                <a:lnTo>
                  <a:pt x="838199" y="768095"/>
                </a:lnTo>
                <a:lnTo>
                  <a:pt x="851153" y="768095"/>
                </a:lnTo>
                <a:lnTo>
                  <a:pt x="851153" y="761999"/>
                </a:lnTo>
                <a:close/>
              </a:path>
              <a:path w="851534" h="774700">
                <a:moveTo>
                  <a:pt x="12953" y="6095"/>
                </a:moveTo>
                <a:lnTo>
                  <a:pt x="6095" y="12191"/>
                </a:lnTo>
                <a:lnTo>
                  <a:pt x="12953" y="12191"/>
                </a:lnTo>
                <a:lnTo>
                  <a:pt x="12953" y="6095"/>
                </a:lnTo>
                <a:close/>
              </a:path>
              <a:path w="851534" h="774700">
                <a:moveTo>
                  <a:pt x="838199" y="6095"/>
                </a:moveTo>
                <a:lnTo>
                  <a:pt x="12953" y="6095"/>
                </a:lnTo>
                <a:lnTo>
                  <a:pt x="12953" y="12191"/>
                </a:lnTo>
                <a:lnTo>
                  <a:pt x="838199" y="12191"/>
                </a:lnTo>
                <a:lnTo>
                  <a:pt x="838199" y="6095"/>
                </a:lnTo>
                <a:close/>
              </a:path>
              <a:path w="851534"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2" name="object 12"/>
          <p:cNvSpPr/>
          <p:nvPr/>
        </p:nvSpPr>
        <p:spPr>
          <a:xfrm>
            <a:off x="5638800" y="3896105"/>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3" name="object 13"/>
          <p:cNvSpPr/>
          <p:nvPr/>
        </p:nvSpPr>
        <p:spPr>
          <a:xfrm>
            <a:off x="5632703" y="3890010"/>
            <a:ext cx="851535" cy="774700"/>
          </a:xfrm>
          <a:custGeom>
            <a:avLst/>
            <a:gdLst/>
            <a:ahLst/>
            <a:cxnLst/>
            <a:rect l="l" t="t" r="r" b="b"/>
            <a:pathLst>
              <a:path w="851535"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5" h="774700">
                <a:moveTo>
                  <a:pt x="12953" y="761999"/>
                </a:moveTo>
                <a:lnTo>
                  <a:pt x="6095" y="761999"/>
                </a:lnTo>
                <a:lnTo>
                  <a:pt x="12953" y="768095"/>
                </a:lnTo>
                <a:lnTo>
                  <a:pt x="12953" y="761999"/>
                </a:lnTo>
                <a:close/>
              </a:path>
              <a:path w="851535" h="774700">
                <a:moveTo>
                  <a:pt x="838199" y="761999"/>
                </a:moveTo>
                <a:lnTo>
                  <a:pt x="12953" y="761999"/>
                </a:lnTo>
                <a:lnTo>
                  <a:pt x="12953" y="768095"/>
                </a:lnTo>
                <a:lnTo>
                  <a:pt x="838199" y="768095"/>
                </a:lnTo>
                <a:lnTo>
                  <a:pt x="838199" y="761999"/>
                </a:lnTo>
                <a:close/>
              </a:path>
              <a:path w="851535" h="774700">
                <a:moveTo>
                  <a:pt x="838199" y="6095"/>
                </a:moveTo>
                <a:lnTo>
                  <a:pt x="838199" y="768095"/>
                </a:lnTo>
                <a:lnTo>
                  <a:pt x="844295" y="761999"/>
                </a:lnTo>
                <a:lnTo>
                  <a:pt x="851153" y="761999"/>
                </a:lnTo>
                <a:lnTo>
                  <a:pt x="851153" y="12191"/>
                </a:lnTo>
                <a:lnTo>
                  <a:pt x="844295" y="12191"/>
                </a:lnTo>
                <a:lnTo>
                  <a:pt x="838199" y="6095"/>
                </a:lnTo>
                <a:close/>
              </a:path>
              <a:path w="851535" h="774700">
                <a:moveTo>
                  <a:pt x="851153" y="761999"/>
                </a:moveTo>
                <a:lnTo>
                  <a:pt x="844295" y="761999"/>
                </a:lnTo>
                <a:lnTo>
                  <a:pt x="838199" y="768095"/>
                </a:lnTo>
                <a:lnTo>
                  <a:pt x="851153" y="768095"/>
                </a:lnTo>
                <a:lnTo>
                  <a:pt x="851153" y="761999"/>
                </a:lnTo>
                <a:close/>
              </a:path>
              <a:path w="851535" h="774700">
                <a:moveTo>
                  <a:pt x="12953" y="6095"/>
                </a:moveTo>
                <a:lnTo>
                  <a:pt x="6095" y="12191"/>
                </a:lnTo>
                <a:lnTo>
                  <a:pt x="12953" y="12191"/>
                </a:lnTo>
                <a:lnTo>
                  <a:pt x="12953" y="6095"/>
                </a:lnTo>
                <a:close/>
              </a:path>
              <a:path w="851535" h="774700">
                <a:moveTo>
                  <a:pt x="838199" y="6095"/>
                </a:moveTo>
                <a:lnTo>
                  <a:pt x="12953" y="6095"/>
                </a:lnTo>
                <a:lnTo>
                  <a:pt x="12953" y="12191"/>
                </a:lnTo>
                <a:lnTo>
                  <a:pt x="838199" y="12191"/>
                </a:lnTo>
                <a:lnTo>
                  <a:pt x="838199" y="6095"/>
                </a:lnTo>
                <a:close/>
              </a:path>
              <a:path w="851535"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4" name="object 14"/>
          <p:cNvSpPr/>
          <p:nvPr/>
        </p:nvSpPr>
        <p:spPr>
          <a:xfrm>
            <a:off x="6477000" y="3896105"/>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5" name="object 15"/>
          <p:cNvSpPr/>
          <p:nvPr/>
        </p:nvSpPr>
        <p:spPr>
          <a:xfrm>
            <a:off x="6470903" y="3890010"/>
            <a:ext cx="851535" cy="774700"/>
          </a:xfrm>
          <a:custGeom>
            <a:avLst/>
            <a:gdLst/>
            <a:ahLst/>
            <a:cxnLst/>
            <a:rect l="l" t="t" r="r" b="b"/>
            <a:pathLst>
              <a:path w="851534"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4" h="774700">
                <a:moveTo>
                  <a:pt x="12953" y="761999"/>
                </a:moveTo>
                <a:lnTo>
                  <a:pt x="6095" y="761999"/>
                </a:lnTo>
                <a:lnTo>
                  <a:pt x="12953" y="768095"/>
                </a:lnTo>
                <a:lnTo>
                  <a:pt x="12953" y="761999"/>
                </a:lnTo>
                <a:close/>
              </a:path>
              <a:path w="851534" h="774700">
                <a:moveTo>
                  <a:pt x="838199" y="761999"/>
                </a:moveTo>
                <a:lnTo>
                  <a:pt x="12953" y="761999"/>
                </a:lnTo>
                <a:lnTo>
                  <a:pt x="12953" y="768095"/>
                </a:lnTo>
                <a:lnTo>
                  <a:pt x="838199" y="768095"/>
                </a:lnTo>
                <a:lnTo>
                  <a:pt x="838199" y="761999"/>
                </a:lnTo>
                <a:close/>
              </a:path>
              <a:path w="851534" h="774700">
                <a:moveTo>
                  <a:pt x="838199" y="6095"/>
                </a:moveTo>
                <a:lnTo>
                  <a:pt x="838199" y="768095"/>
                </a:lnTo>
                <a:lnTo>
                  <a:pt x="844295" y="761999"/>
                </a:lnTo>
                <a:lnTo>
                  <a:pt x="851153" y="761999"/>
                </a:lnTo>
                <a:lnTo>
                  <a:pt x="851153" y="12191"/>
                </a:lnTo>
                <a:lnTo>
                  <a:pt x="844295" y="12191"/>
                </a:lnTo>
                <a:lnTo>
                  <a:pt x="838199" y="6095"/>
                </a:lnTo>
                <a:close/>
              </a:path>
              <a:path w="851534" h="774700">
                <a:moveTo>
                  <a:pt x="851153" y="761999"/>
                </a:moveTo>
                <a:lnTo>
                  <a:pt x="844295" y="761999"/>
                </a:lnTo>
                <a:lnTo>
                  <a:pt x="838199" y="768095"/>
                </a:lnTo>
                <a:lnTo>
                  <a:pt x="851153" y="768095"/>
                </a:lnTo>
                <a:lnTo>
                  <a:pt x="851153" y="761999"/>
                </a:lnTo>
                <a:close/>
              </a:path>
              <a:path w="851534" h="774700">
                <a:moveTo>
                  <a:pt x="12953" y="6095"/>
                </a:moveTo>
                <a:lnTo>
                  <a:pt x="6095" y="12191"/>
                </a:lnTo>
                <a:lnTo>
                  <a:pt x="12953" y="12191"/>
                </a:lnTo>
                <a:lnTo>
                  <a:pt x="12953" y="6095"/>
                </a:lnTo>
                <a:close/>
              </a:path>
              <a:path w="851534" h="774700">
                <a:moveTo>
                  <a:pt x="838199" y="6095"/>
                </a:moveTo>
                <a:lnTo>
                  <a:pt x="12953" y="6095"/>
                </a:lnTo>
                <a:lnTo>
                  <a:pt x="12953" y="12191"/>
                </a:lnTo>
                <a:lnTo>
                  <a:pt x="838199" y="12191"/>
                </a:lnTo>
                <a:lnTo>
                  <a:pt x="838199" y="6095"/>
                </a:lnTo>
                <a:close/>
              </a:path>
              <a:path w="851534"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6" name="object 16"/>
          <p:cNvSpPr/>
          <p:nvPr/>
        </p:nvSpPr>
        <p:spPr>
          <a:xfrm>
            <a:off x="7315200" y="3896105"/>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7" name="object 17"/>
          <p:cNvSpPr/>
          <p:nvPr/>
        </p:nvSpPr>
        <p:spPr>
          <a:xfrm>
            <a:off x="7309103" y="3890010"/>
            <a:ext cx="851535" cy="774700"/>
          </a:xfrm>
          <a:custGeom>
            <a:avLst/>
            <a:gdLst/>
            <a:ahLst/>
            <a:cxnLst/>
            <a:rect l="l" t="t" r="r" b="b"/>
            <a:pathLst>
              <a:path w="851534"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4" h="774700">
                <a:moveTo>
                  <a:pt x="12953" y="761999"/>
                </a:moveTo>
                <a:lnTo>
                  <a:pt x="6095" y="761999"/>
                </a:lnTo>
                <a:lnTo>
                  <a:pt x="12953" y="768095"/>
                </a:lnTo>
                <a:lnTo>
                  <a:pt x="12953" y="761999"/>
                </a:lnTo>
                <a:close/>
              </a:path>
              <a:path w="851534" h="774700">
                <a:moveTo>
                  <a:pt x="838199" y="761999"/>
                </a:moveTo>
                <a:lnTo>
                  <a:pt x="12953" y="761999"/>
                </a:lnTo>
                <a:lnTo>
                  <a:pt x="12953" y="768095"/>
                </a:lnTo>
                <a:lnTo>
                  <a:pt x="838199" y="768095"/>
                </a:lnTo>
                <a:lnTo>
                  <a:pt x="838199" y="761999"/>
                </a:lnTo>
                <a:close/>
              </a:path>
              <a:path w="851534" h="774700">
                <a:moveTo>
                  <a:pt x="838199" y="6095"/>
                </a:moveTo>
                <a:lnTo>
                  <a:pt x="838199" y="768095"/>
                </a:lnTo>
                <a:lnTo>
                  <a:pt x="844295" y="761999"/>
                </a:lnTo>
                <a:lnTo>
                  <a:pt x="851153" y="761999"/>
                </a:lnTo>
                <a:lnTo>
                  <a:pt x="851153" y="12191"/>
                </a:lnTo>
                <a:lnTo>
                  <a:pt x="844295" y="12191"/>
                </a:lnTo>
                <a:lnTo>
                  <a:pt x="838199" y="6095"/>
                </a:lnTo>
                <a:close/>
              </a:path>
              <a:path w="851534" h="774700">
                <a:moveTo>
                  <a:pt x="851153" y="761999"/>
                </a:moveTo>
                <a:lnTo>
                  <a:pt x="844295" y="761999"/>
                </a:lnTo>
                <a:lnTo>
                  <a:pt x="838199" y="768095"/>
                </a:lnTo>
                <a:lnTo>
                  <a:pt x="851153" y="768095"/>
                </a:lnTo>
                <a:lnTo>
                  <a:pt x="851153" y="761999"/>
                </a:lnTo>
                <a:close/>
              </a:path>
              <a:path w="851534" h="774700">
                <a:moveTo>
                  <a:pt x="12953" y="6095"/>
                </a:moveTo>
                <a:lnTo>
                  <a:pt x="6095" y="12191"/>
                </a:lnTo>
                <a:lnTo>
                  <a:pt x="12953" y="12191"/>
                </a:lnTo>
                <a:lnTo>
                  <a:pt x="12953" y="6095"/>
                </a:lnTo>
                <a:close/>
              </a:path>
              <a:path w="851534" h="774700">
                <a:moveTo>
                  <a:pt x="838199" y="6095"/>
                </a:moveTo>
                <a:lnTo>
                  <a:pt x="12953" y="6095"/>
                </a:lnTo>
                <a:lnTo>
                  <a:pt x="12953" y="12191"/>
                </a:lnTo>
                <a:lnTo>
                  <a:pt x="838199" y="12191"/>
                </a:lnTo>
                <a:lnTo>
                  <a:pt x="838199" y="6095"/>
                </a:lnTo>
                <a:close/>
              </a:path>
              <a:path w="851534"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8" name="object 18"/>
          <p:cNvSpPr txBox="1"/>
          <p:nvPr/>
        </p:nvSpPr>
        <p:spPr>
          <a:xfrm>
            <a:off x="5841751" y="2852445"/>
            <a:ext cx="498475" cy="229235"/>
          </a:xfrm>
          <a:prstGeom prst="rect">
            <a:avLst/>
          </a:prstGeom>
        </p:spPr>
        <p:txBody>
          <a:bodyPr vert="horz" wrap="square" lIns="0" tIns="0" rIns="0" bIns="0" rtlCol="0">
            <a:spAutoFit/>
          </a:bodyPr>
          <a:lstStyle/>
          <a:p>
            <a:pPr marL="12700">
              <a:lnSpc>
                <a:spcPts val="1750"/>
              </a:lnSpc>
            </a:pPr>
            <a:r>
              <a:rPr sz="1600" spc="-5" dirty="0">
                <a:latin typeface="Arial"/>
                <a:cs typeface="Arial"/>
              </a:rPr>
              <a:t>Co</a:t>
            </a:r>
            <a:r>
              <a:rPr sz="1600" dirty="0">
                <a:latin typeface="Arial"/>
                <a:cs typeface="Arial"/>
              </a:rPr>
              <a:t>l</a:t>
            </a:r>
            <a:r>
              <a:rPr sz="1600" spc="-15" dirty="0">
                <a:latin typeface="Arial"/>
                <a:cs typeface="Arial"/>
              </a:rPr>
              <a:t> </a:t>
            </a:r>
            <a:r>
              <a:rPr sz="1600" dirty="0">
                <a:latin typeface="Arial"/>
                <a:cs typeface="Arial"/>
              </a:rPr>
              <a:t>0</a:t>
            </a:r>
          </a:p>
        </p:txBody>
      </p:sp>
      <p:sp>
        <p:nvSpPr>
          <p:cNvPr id="19" name="object 19"/>
          <p:cNvSpPr txBox="1"/>
          <p:nvPr/>
        </p:nvSpPr>
        <p:spPr>
          <a:xfrm>
            <a:off x="6679987" y="2862410"/>
            <a:ext cx="498475" cy="229235"/>
          </a:xfrm>
          <a:prstGeom prst="rect">
            <a:avLst/>
          </a:prstGeom>
        </p:spPr>
        <p:txBody>
          <a:bodyPr vert="horz" wrap="square" lIns="0" tIns="0" rIns="0" bIns="0" rtlCol="0">
            <a:spAutoFit/>
          </a:bodyPr>
          <a:lstStyle/>
          <a:p>
            <a:pPr marL="12700">
              <a:lnSpc>
                <a:spcPts val="1750"/>
              </a:lnSpc>
            </a:pPr>
            <a:r>
              <a:rPr sz="1600" spc="-5" dirty="0">
                <a:latin typeface="Arial"/>
                <a:cs typeface="Arial"/>
              </a:rPr>
              <a:t>Co</a:t>
            </a:r>
            <a:r>
              <a:rPr sz="1600" dirty="0">
                <a:latin typeface="Arial"/>
                <a:cs typeface="Arial"/>
              </a:rPr>
              <a:t>l</a:t>
            </a:r>
            <a:r>
              <a:rPr sz="1600" spc="-15" dirty="0">
                <a:latin typeface="Arial"/>
                <a:cs typeface="Arial"/>
              </a:rPr>
              <a:t> </a:t>
            </a:r>
            <a:r>
              <a:rPr sz="1600" dirty="0">
                <a:latin typeface="Arial"/>
                <a:cs typeface="Arial"/>
              </a:rPr>
              <a:t>1</a:t>
            </a:r>
          </a:p>
        </p:txBody>
      </p:sp>
      <p:sp>
        <p:nvSpPr>
          <p:cNvPr id="20" name="object 20"/>
          <p:cNvSpPr txBox="1"/>
          <p:nvPr/>
        </p:nvSpPr>
        <p:spPr>
          <a:xfrm>
            <a:off x="7518212" y="2862410"/>
            <a:ext cx="498475" cy="229235"/>
          </a:xfrm>
          <a:prstGeom prst="rect">
            <a:avLst/>
          </a:prstGeom>
        </p:spPr>
        <p:txBody>
          <a:bodyPr vert="horz" wrap="square" lIns="0" tIns="0" rIns="0" bIns="0" rtlCol="0">
            <a:spAutoFit/>
          </a:bodyPr>
          <a:lstStyle/>
          <a:p>
            <a:pPr marL="12700">
              <a:lnSpc>
                <a:spcPts val="1750"/>
              </a:lnSpc>
            </a:pPr>
            <a:r>
              <a:rPr sz="1600" spc="-5" dirty="0">
                <a:latin typeface="Arial"/>
                <a:cs typeface="Arial"/>
              </a:rPr>
              <a:t>Co</a:t>
            </a:r>
            <a:r>
              <a:rPr sz="1600" dirty="0">
                <a:latin typeface="Arial"/>
                <a:cs typeface="Arial"/>
              </a:rPr>
              <a:t>l</a:t>
            </a:r>
            <a:r>
              <a:rPr sz="1600" spc="-15" dirty="0">
                <a:latin typeface="Arial"/>
                <a:cs typeface="Arial"/>
              </a:rPr>
              <a:t> </a:t>
            </a:r>
            <a:r>
              <a:rPr sz="1600" dirty="0">
                <a:latin typeface="Arial"/>
                <a:cs typeface="Arial"/>
              </a:rPr>
              <a:t>2</a:t>
            </a:r>
          </a:p>
        </p:txBody>
      </p:sp>
      <p:sp>
        <p:nvSpPr>
          <p:cNvPr id="21" name="object 21"/>
          <p:cNvSpPr txBox="1"/>
          <p:nvPr/>
        </p:nvSpPr>
        <p:spPr>
          <a:xfrm>
            <a:off x="4879418" y="3363723"/>
            <a:ext cx="600075" cy="229235"/>
          </a:xfrm>
          <a:prstGeom prst="rect">
            <a:avLst/>
          </a:prstGeom>
        </p:spPr>
        <p:txBody>
          <a:bodyPr vert="horz" wrap="square" lIns="0" tIns="0" rIns="0" bIns="0" rtlCol="0">
            <a:spAutoFit/>
          </a:bodyPr>
          <a:lstStyle/>
          <a:p>
            <a:pPr marL="12700">
              <a:lnSpc>
                <a:spcPts val="1750"/>
              </a:lnSpc>
            </a:pPr>
            <a:r>
              <a:rPr sz="1600" dirty="0">
                <a:latin typeface="Arial"/>
                <a:cs typeface="Arial"/>
              </a:rPr>
              <a:t>Row</a:t>
            </a:r>
            <a:r>
              <a:rPr sz="1600" spc="-20" dirty="0">
                <a:latin typeface="Arial"/>
                <a:cs typeface="Arial"/>
              </a:rPr>
              <a:t> </a:t>
            </a:r>
            <a:r>
              <a:rPr sz="1600" dirty="0">
                <a:latin typeface="Arial"/>
                <a:cs typeface="Arial"/>
              </a:rPr>
              <a:t>0</a:t>
            </a:r>
            <a:endParaRPr sz="1600">
              <a:latin typeface="Arial"/>
              <a:cs typeface="Arial"/>
            </a:endParaRPr>
          </a:p>
        </p:txBody>
      </p:sp>
      <p:sp>
        <p:nvSpPr>
          <p:cNvPr id="22" name="object 22"/>
          <p:cNvSpPr txBox="1"/>
          <p:nvPr/>
        </p:nvSpPr>
        <p:spPr>
          <a:xfrm>
            <a:off x="4879418" y="4157812"/>
            <a:ext cx="600075" cy="229235"/>
          </a:xfrm>
          <a:prstGeom prst="rect">
            <a:avLst/>
          </a:prstGeom>
        </p:spPr>
        <p:txBody>
          <a:bodyPr vert="horz" wrap="square" lIns="0" tIns="0" rIns="0" bIns="0" rtlCol="0">
            <a:spAutoFit/>
          </a:bodyPr>
          <a:lstStyle/>
          <a:p>
            <a:pPr marL="12700">
              <a:lnSpc>
                <a:spcPts val="1750"/>
              </a:lnSpc>
            </a:pPr>
            <a:r>
              <a:rPr sz="1600" dirty="0">
                <a:latin typeface="Arial"/>
                <a:cs typeface="Arial"/>
              </a:rPr>
              <a:t>Row</a:t>
            </a:r>
            <a:r>
              <a:rPr sz="1600" spc="-20" dirty="0">
                <a:latin typeface="Arial"/>
                <a:cs typeface="Arial"/>
              </a:rPr>
              <a:t> </a:t>
            </a:r>
            <a:r>
              <a:rPr sz="1600" dirty="0">
                <a:latin typeface="Arial"/>
                <a:cs typeface="Arial"/>
              </a:rPr>
              <a:t>1</a:t>
            </a:r>
          </a:p>
        </p:txBody>
      </p:sp>
      <p:sp>
        <p:nvSpPr>
          <p:cNvPr id="23" name="object 23"/>
          <p:cNvSpPr/>
          <p:nvPr/>
        </p:nvSpPr>
        <p:spPr>
          <a:xfrm>
            <a:off x="4953000" y="4930902"/>
            <a:ext cx="3429000" cy="457200"/>
          </a:xfrm>
          <a:prstGeom prst="rect">
            <a:avLst/>
          </a:prstGeom>
          <a:blipFill>
            <a:blip r:embed="rId4" cstate="print"/>
            <a:stretch>
              <a:fillRect/>
            </a:stretch>
          </a:blipFill>
        </p:spPr>
        <p:txBody>
          <a:bodyPr wrap="square" lIns="0" tIns="0" rIns="0" bIns="0" rtlCol="0"/>
          <a:lstStyle/>
          <a:p>
            <a:endParaRPr/>
          </a:p>
        </p:txBody>
      </p:sp>
      <p:sp>
        <p:nvSpPr>
          <p:cNvPr id="24" name="object 24"/>
          <p:cNvSpPr txBox="1"/>
          <p:nvPr/>
        </p:nvSpPr>
        <p:spPr>
          <a:xfrm>
            <a:off x="5123946" y="5021157"/>
            <a:ext cx="3085465" cy="330200"/>
          </a:xfrm>
          <a:prstGeom prst="rect">
            <a:avLst/>
          </a:prstGeom>
        </p:spPr>
        <p:txBody>
          <a:bodyPr vert="horz" wrap="square" lIns="0" tIns="0" rIns="0" bIns="0" rtlCol="0">
            <a:spAutoFit/>
          </a:bodyPr>
          <a:lstStyle/>
          <a:p>
            <a:pPr marL="12700">
              <a:lnSpc>
                <a:spcPct val="100000"/>
              </a:lnSpc>
            </a:pPr>
            <a:r>
              <a:rPr sz="2400" b="1" i="1" spc="-5" dirty="0">
                <a:latin typeface="Arial"/>
                <a:cs typeface="Arial"/>
              </a:rPr>
              <a:t>b[0][2</a:t>
            </a:r>
            <a:r>
              <a:rPr sz="2400" b="1" i="1" dirty="0">
                <a:latin typeface="Arial"/>
                <a:cs typeface="Arial"/>
              </a:rPr>
              <a:t>]</a:t>
            </a:r>
            <a:r>
              <a:rPr sz="2400" b="1" i="1" spc="-5" dirty="0">
                <a:latin typeface="Arial"/>
                <a:cs typeface="Arial"/>
              </a:rPr>
              <a:t> doe</a:t>
            </a:r>
            <a:r>
              <a:rPr sz="2400" b="1" i="1" dirty="0">
                <a:latin typeface="Arial"/>
                <a:cs typeface="Arial"/>
              </a:rPr>
              <a:t>s</a:t>
            </a:r>
            <a:r>
              <a:rPr sz="2400" b="1" i="1" spc="-5" dirty="0">
                <a:latin typeface="Arial"/>
                <a:cs typeface="Arial"/>
              </a:rPr>
              <a:t> no</a:t>
            </a:r>
            <a:r>
              <a:rPr sz="2400" b="1" i="1" dirty="0">
                <a:latin typeface="Arial"/>
                <a:cs typeface="Arial"/>
              </a:rPr>
              <a:t>t</a:t>
            </a:r>
            <a:r>
              <a:rPr sz="2400" b="1" i="1" spc="-5" dirty="0">
                <a:latin typeface="Arial"/>
                <a:cs typeface="Arial"/>
              </a:rPr>
              <a:t> exist</a:t>
            </a:r>
            <a:endParaRPr sz="2400">
              <a:latin typeface="Arial"/>
              <a:cs typeface="Aria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17</a:t>
            </a:fld>
            <a:endParaRPr lang="en-US"/>
          </a:p>
        </p:txBody>
      </p:sp>
      <p:sp>
        <p:nvSpPr>
          <p:cNvPr id="25" name="Footer Placeholder 24">
            <a:extLst>
              <a:ext uri="{FF2B5EF4-FFF2-40B4-BE49-F238E27FC236}">
                <a16:creationId xmlns:a16="http://schemas.microsoft.com/office/drawing/2014/main" id="{E278DF1E-852C-43C5-A4A1-51385FCFBE7F}"/>
              </a:ext>
            </a:extLst>
          </p:cNvPr>
          <p:cNvSpPr>
            <a:spLocks noGrp="1"/>
          </p:cNvSpPr>
          <p:nvPr>
            <p:ph type="ftr" sz="quarter" idx="11"/>
          </p:nvPr>
        </p:nvSpPr>
        <p:spPr/>
        <p:txBody>
          <a:bodyPr/>
          <a:lstStyle/>
          <a:p>
            <a:r>
              <a:rPr lang="en-US"/>
              <a:t>Prepared By - Rifat Shahriyar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2536948"/>
            <a:ext cx="8153400" cy="738664"/>
          </a:xfrm>
          <a:prstGeom prst="rect">
            <a:avLst/>
          </a:prstGeom>
        </p:spPr>
        <p:txBody>
          <a:bodyPr vert="horz" wrap="square" lIns="0" tIns="0" rIns="0" bIns="0" rtlCol="0">
            <a:spAutoFit/>
          </a:bodyPr>
          <a:lstStyle/>
          <a:p>
            <a:pPr marL="12700" algn="ctr">
              <a:lnSpc>
                <a:spcPct val="100000"/>
              </a:lnSpc>
            </a:pPr>
            <a:r>
              <a:rPr lang="en-US" sz="4800" b="1" i="1" dirty="0">
                <a:cs typeface="Calibri"/>
              </a:rPr>
              <a:t>Command Line Arguments</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18</a:t>
            </a:fld>
            <a:endParaRPr lang="en-US"/>
          </a:p>
        </p:txBody>
      </p:sp>
      <p:sp>
        <p:nvSpPr>
          <p:cNvPr id="4" name="Footer Placeholder 3">
            <a:extLst>
              <a:ext uri="{FF2B5EF4-FFF2-40B4-BE49-F238E27FC236}">
                <a16:creationId xmlns:a16="http://schemas.microsoft.com/office/drawing/2014/main" id="{D248B6D3-9105-48A9-A215-0ABD0D25B80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38003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Command‐Line Arguments</a:t>
            </a:r>
          </a:p>
        </p:txBody>
      </p:sp>
      <p:sp>
        <p:nvSpPr>
          <p:cNvPr id="4" name="Content Placeholder 3"/>
          <p:cNvSpPr>
            <a:spLocks noGrp="1"/>
          </p:cNvSpPr>
          <p:nvPr>
            <p:ph idx="1"/>
          </p:nvPr>
        </p:nvSpPr>
        <p:spPr/>
        <p:txBody>
          <a:bodyPr>
            <a:noAutofit/>
          </a:bodyPr>
          <a:lstStyle/>
          <a:p>
            <a:r>
              <a:rPr lang="en-US" sz="2800" dirty="0"/>
              <a:t>java MyClass arg1 arg2 … argN</a:t>
            </a:r>
          </a:p>
          <a:p>
            <a:pPr lvl="1"/>
            <a:r>
              <a:rPr lang="en-US" sz="2400" dirty="0"/>
              <a:t>words after the class name are treated as command‐line arguments by Java</a:t>
            </a:r>
          </a:p>
          <a:p>
            <a:pPr lvl="1"/>
            <a:r>
              <a:rPr lang="en-US" sz="2400" dirty="0"/>
              <a:t>Java creates a separate String object containing each command‐line argument, places them in a String array and supplies that array to main</a:t>
            </a:r>
          </a:p>
          <a:p>
            <a:pPr lvl="1"/>
            <a:r>
              <a:rPr lang="en-US" sz="2400" dirty="0"/>
              <a:t>That’s why we have to have a String array parameter (String args[ ]) in main</a:t>
            </a:r>
          </a:p>
          <a:p>
            <a:pPr lvl="1"/>
            <a:r>
              <a:rPr lang="en-US" sz="2400" dirty="0"/>
              <a:t>We do not need a “argc” type parameter (for parameter counting) as we can easily use “</a:t>
            </a:r>
            <a:r>
              <a:rPr lang="en-US" sz="2400" dirty="0" err="1"/>
              <a:t>args.length</a:t>
            </a:r>
            <a:r>
              <a:rPr lang="en-US" sz="2400" dirty="0"/>
              <a:t>” to determine the number of parameters supplied.</a:t>
            </a:r>
          </a:p>
        </p:txBody>
      </p:sp>
      <p:sp>
        <p:nvSpPr>
          <p:cNvPr id="2" name="Slide Number Placeholder 1"/>
          <p:cNvSpPr>
            <a:spLocks noGrp="1"/>
          </p:cNvSpPr>
          <p:nvPr>
            <p:ph type="sldNum" sz="quarter" idx="12"/>
          </p:nvPr>
        </p:nvSpPr>
        <p:spPr/>
        <p:txBody>
          <a:bodyPr/>
          <a:lstStyle/>
          <a:p>
            <a:fld id="{B6F15528-21DE-4FAA-801E-634DDDAF4B2B}" type="slidenum">
              <a:rPr lang="en-US" smtClean="0"/>
              <a:t>19</a:t>
            </a:fld>
            <a:endParaRPr lang="en-US"/>
          </a:p>
        </p:txBody>
      </p:sp>
      <p:sp>
        <p:nvSpPr>
          <p:cNvPr id="5" name="Footer Placeholder 4">
            <a:extLst>
              <a:ext uri="{FF2B5EF4-FFF2-40B4-BE49-F238E27FC236}">
                <a16:creationId xmlns:a16="http://schemas.microsoft.com/office/drawing/2014/main" id="{98AA953F-C9CF-43AC-96FA-19759C6C602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908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955" y="2536948"/>
            <a:ext cx="1784350" cy="738664"/>
          </a:xfrm>
          <a:prstGeom prst="rect">
            <a:avLst/>
          </a:prstGeom>
        </p:spPr>
        <p:txBody>
          <a:bodyPr vert="horz" wrap="square" lIns="0" tIns="0" rIns="0" bIns="0" rtlCol="0">
            <a:spAutoFit/>
          </a:bodyPr>
          <a:lstStyle/>
          <a:p>
            <a:pPr marL="12700">
              <a:lnSpc>
                <a:spcPct val="100000"/>
              </a:lnSpc>
            </a:pPr>
            <a:r>
              <a:rPr sz="4800" b="1" i="1" dirty="0">
                <a:latin typeface="Calibri"/>
                <a:cs typeface="Calibri"/>
              </a:rPr>
              <a:t>Array</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2</a:t>
            </a:fld>
            <a:endParaRPr lang="en-US"/>
          </a:p>
        </p:txBody>
      </p:sp>
      <p:sp>
        <p:nvSpPr>
          <p:cNvPr id="4" name="Footer Placeholder 3">
            <a:extLst>
              <a:ext uri="{FF2B5EF4-FFF2-40B4-BE49-F238E27FC236}">
                <a16:creationId xmlns:a16="http://schemas.microsoft.com/office/drawing/2014/main" id="{1E658749-1101-4859-A095-C86F56328C6F}"/>
              </a:ext>
            </a:extLst>
          </p:cNvPr>
          <p:cNvSpPr>
            <a:spLocks noGrp="1"/>
          </p:cNvSpPr>
          <p:nvPr>
            <p:ph type="ftr" sz="quarter" idx="11"/>
          </p:nvPr>
        </p:nvSpPr>
        <p:spPr/>
        <p:txBody>
          <a:bodyPr/>
          <a:lstStyle/>
          <a:p>
            <a:r>
              <a:rPr lang="en-US"/>
              <a:t>Prepared By - Rifat Shahriyar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Command‐Line Arguments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45" y="1565326"/>
            <a:ext cx="7184710" cy="3751893"/>
          </a:xfrm>
          <a:prstGeom prst="rect">
            <a:avLst/>
          </a:prstGeom>
        </p:spPr>
      </p:pic>
      <p:sp>
        <p:nvSpPr>
          <p:cNvPr id="8" name="TextBox 7"/>
          <p:cNvSpPr txBox="1"/>
          <p:nvPr/>
        </p:nvSpPr>
        <p:spPr>
          <a:xfrm>
            <a:off x="457200" y="5486400"/>
            <a:ext cx="8077200" cy="461665"/>
          </a:xfrm>
          <a:prstGeom prst="rect">
            <a:avLst/>
          </a:prstGeom>
          <a:noFill/>
        </p:spPr>
        <p:txBody>
          <a:bodyPr wrap="square" rtlCol="0">
            <a:spAutoFit/>
          </a:bodyPr>
          <a:lstStyle/>
          <a:p>
            <a:pPr algn="ctr"/>
            <a:r>
              <a:rPr lang="en-US" sz="2400" b="1" i="1" dirty="0"/>
              <a:t>java CommandLineTest Hello 2 You</a:t>
            </a:r>
          </a:p>
        </p:txBody>
      </p:sp>
      <p:sp>
        <p:nvSpPr>
          <p:cNvPr id="9" name="TextBox 8"/>
          <p:cNvSpPr txBox="1"/>
          <p:nvPr/>
        </p:nvSpPr>
        <p:spPr>
          <a:xfrm>
            <a:off x="7467600" y="4953000"/>
            <a:ext cx="1219200" cy="1569660"/>
          </a:xfrm>
          <a:prstGeom prst="rect">
            <a:avLst/>
          </a:prstGeom>
          <a:noFill/>
        </p:spPr>
        <p:txBody>
          <a:bodyPr wrap="square" rtlCol="0">
            <a:spAutoFit/>
          </a:bodyPr>
          <a:lstStyle/>
          <a:p>
            <a:pPr algn="ctr"/>
            <a:r>
              <a:rPr lang="en-US" sz="2400" b="1" i="1" dirty="0"/>
              <a:t>3</a:t>
            </a:r>
          </a:p>
          <a:p>
            <a:pPr algn="ctr"/>
            <a:r>
              <a:rPr lang="en-US" sz="2400" b="1" i="1" dirty="0"/>
              <a:t>Hello</a:t>
            </a:r>
          </a:p>
          <a:p>
            <a:pPr algn="ctr"/>
            <a:r>
              <a:rPr lang="en-US" sz="2400" b="1" i="1" dirty="0"/>
              <a:t>2</a:t>
            </a:r>
          </a:p>
          <a:p>
            <a:pPr algn="ctr"/>
            <a:r>
              <a:rPr lang="en-US" sz="2400" b="1" i="1" dirty="0"/>
              <a:t>You</a:t>
            </a:r>
          </a:p>
        </p:txBody>
      </p:sp>
      <p:sp>
        <p:nvSpPr>
          <p:cNvPr id="3" name="Slide Number Placeholder 2"/>
          <p:cNvSpPr>
            <a:spLocks noGrp="1"/>
          </p:cNvSpPr>
          <p:nvPr>
            <p:ph type="sldNum" sz="quarter" idx="12"/>
          </p:nvPr>
        </p:nvSpPr>
        <p:spPr/>
        <p:txBody>
          <a:bodyPr/>
          <a:lstStyle/>
          <a:p>
            <a:fld id="{B6F15528-21DE-4FAA-801E-634DDDAF4B2B}" type="slidenum">
              <a:rPr lang="en-US" smtClean="0"/>
              <a:t>20</a:t>
            </a:fld>
            <a:endParaRPr lang="en-US"/>
          </a:p>
        </p:txBody>
      </p:sp>
      <p:sp>
        <p:nvSpPr>
          <p:cNvPr id="4" name="Footer Placeholder 3">
            <a:extLst>
              <a:ext uri="{FF2B5EF4-FFF2-40B4-BE49-F238E27FC236}">
                <a16:creationId xmlns:a16="http://schemas.microsoft.com/office/drawing/2014/main" id="{870F10D3-EE91-40F6-9080-35E60994AFE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83705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954" y="2536948"/>
            <a:ext cx="2263646" cy="738664"/>
          </a:xfrm>
          <a:prstGeom prst="rect">
            <a:avLst/>
          </a:prstGeom>
        </p:spPr>
        <p:txBody>
          <a:bodyPr vert="horz" wrap="square" lIns="0" tIns="0" rIns="0" bIns="0" rtlCol="0">
            <a:spAutoFit/>
          </a:bodyPr>
          <a:lstStyle/>
          <a:p>
            <a:pPr marL="12700">
              <a:lnSpc>
                <a:spcPct val="100000"/>
              </a:lnSpc>
            </a:pPr>
            <a:r>
              <a:rPr lang="en-US" sz="4800" b="1" i="1" dirty="0">
                <a:latin typeface="Calibri"/>
                <a:cs typeface="Calibri"/>
              </a:rPr>
              <a:t>For-Each</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21</a:t>
            </a:fld>
            <a:endParaRPr lang="en-US"/>
          </a:p>
        </p:txBody>
      </p:sp>
      <p:sp>
        <p:nvSpPr>
          <p:cNvPr id="4" name="Footer Placeholder 3">
            <a:extLst>
              <a:ext uri="{FF2B5EF4-FFF2-40B4-BE49-F238E27FC236}">
                <a16:creationId xmlns:a16="http://schemas.microsoft.com/office/drawing/2014/main" id="{CF93543A-1864-4A05-A700-63E2AB20F688}"/>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93873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For‐Each version of the for loop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46" y="1295400"/>
            <a:ext cx="6419854" cy="5013444"/>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a:p>
        </p:txBody>
      </p:sp>
      <p:sp>
        <p:nvSpPr>
          <p:cNvPr id="2" name="Footer Placeholder 1">
            <a:extLst>
              <a:ext uri="{FF2B5EF4-FFF2-40B4-BE49-F238E27FC236}">
                <a16:creationId xmlns:a16="http://schemas.microsoft.com/office/drawing/2014/main" id="{653EF9A6-9FE1-461C-A099-875F32C89AE4}"/>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05827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536948"/>
            <a:ext cx="7239000" cy="738664"/>
          </a:xfrm>
          <a:prstGeom prst="rect">
            <a:avLst/>
          </a:prstGeom>
        </p:spPr>
        <p:txBody>
          <a:bodyPr vert="horz" wrap="square" lIns="0" tIns="0" rIns="0" bIns="0" rtlCol="0">
            <a:spAutoFit/>
          </a:bodyPr>
          <a:lstStyle/>
          <a:p>
            <a:pPr marL="12700" algn="ctr">
              <a:lnSpc>
                <a:spcPct val="100000"/>
              </a:lnSpc>
            </a:pPr>
            <a:r>
              <a:rPr lang="en-US" sz="4800" b="1" i="1" dirty="0">
                <a:latin typeface="Calibri"/>
                <a:cs typeface="Calibri"/>
              </a:rPr>
              <a:t>Scanner</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23</a:t>
            </a:fld>
            <a:endParaRPr lang="en-US"/>
          </a:p>
        </p:txBody>
      </p:sp>
      <p:sp>
        <p:nvSpPr>
          <p:cNvPr id="4" name="Footer Placeholder 3">
            <a:extLst>
              <a:ext uri="{FF2B5EF4-FFF2-40B4-BE49-F238E27FC236}">
                <a16:creationId xmlns:a16="http://schemas.microsoft.com/office/drawing/2014/main" id="{AC21F056-8DDB-402E-A1C8-AD0A47B77A94}"/>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78301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a:t>
            </a:r>
          </a:p>
        </p:txBody>
      </p:sp>
      <p:sp>
        <p:nvSpPr>
          <p:cNvPr id="3" name="Content Placeholder 2"/>
          <p:cNvSpPr>
            <a:spLocks noGrp="1"/>
          </p:cNvSpPr>
          <p:nvPr>
            <p:ph idx="1"/>
          </p:nvPr>
        </p:nvSpPr>
        <p:spPr/>
        <p:txBody>
          <a:bodyPr>
            <a:normAutofit/>
          </a:bodyPr>
          <a:lstStyle/>
          <a:p>
            <a:r>
              <a:rPr lang="en-US" sz="2800" dirty="0"/>
              <a:t>It is one of the utility class located in the java.util package</a:t>
            </a:r>
          </a:p>
          <a:p>
            <a:r>
              <a:rPr lang="en-US" sz="2800" dirty="0"/>
              <a:t>Using Scanner class, we can take inputs from the keyboard</a:t>
            </a:r>
          </a:p>
          <a:p>
            <a:r>
              <a:rPr lang="en-US" sz="2800" dirty="0"/>
              <a:t>Provides methods for scanning</a:t>
            </a:r>
          </a:p>
          <a:p>
            <a:pPr lvl="1"/>
            <a:r>
              <a:rPr lang="en-US" sz="2400" dirty="0"/>
              <a:t>int</a:t>
            </a:r>
          </a:p>
          <a:p>
            <a:pPr lvl="1"/>
            <a:r>
              <a:rPr lang="en-US" sz="2400" dirty="0"/>
              <a:t>float</a:t>
            </a:r>
          </a:p>
          <a:p>
            <a:pPr lvl="1"/>
            <a:r>
              <a:rPr lang="en-US" sz="2400" dirty="0"/>
              <a:t>double</a:t>
            </a:r>
          </a:p>
          <a:p>
            <a:pPr lvl="1"/>
            <a:r>
              <a:rPr lang="en-US" sz="2400" dirty="0"/>
              <a:t>line etc.</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24</a:t>
            </a:fld>
            <a:endParaRPr lang="en-US"/>
          </a:p>
        </p:txBody>
      </p:sp>
      <p:sp>
        <p:nvSpPr>
          <p:cNvPr id="5" name="Footer Placeholder 4">
            <a:extLst>
              <a:ext uri="{FF2B5EF4-FFF2-40B4-BE49-F238E27FC236}">
                <a16:creationId xmlns:a16="http://schemas.microsoft.com/office/drawing/2014/main" id="{9DF4FF9B-9A17-44C7-A3B4-B016055545ED}"/>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84888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a:t>
            </a:r>
          </a:p>
        </p:txBody>
      </p:sp>
      <p:pic>
        <p:nvPicPr>
          <p:cNvPr id="4" name="Picture 3" descr="java7.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447800"/>
            <a:ext cx="4876801" cy="2377578"/>
          </a:xfrm>
          <a:prstGeom prst="rect">
            <a:avLst/>
          </a:prstGeom>
        </p:spPr>
      </p:pic>
      <p:pic>
        <p:nvPicPr>
          <p:cNvPr id="5" name="Picture 4" descr="java8.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459" y="3886200"/>
            <a:ext cx="4944141" cy="23622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a:p>
        </p:txBody>
      </p:sp>
      <p:sp>
        <p:nvSpPr>
          <p:cNvPr id="3" name="Footer Placeholder 2">
            <a:extLst>
              <a:ext uri="{FF2B5EF4-FFF2-40B4-BE49-F238E27FC236}">
                <a16:creationId xmlns:a16="http://schemas.microsoft.com/office/drawing/2014/main" id="{5D23AA14-D0E1-42C7-BD49-2A8A19AA0726}"/>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689557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JOptionPane</a:t>
            </a:r>
          </a:p>
        </p:txBody>
      </p:sp>
      <p:pic>
        <p:nvPicPr>
          <p:cNvPr id="4" name="Picture 3" descr="java9.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28800"/>
            <a:ext cx="8674100" cy="2717800"/>
          </a:xfrm>
          <a:prstGeom prst="rect">
            <a:avLst/>
          </a:prstGeom>
        </p:spPr>
      </p:pic>
      <p:pic>
        <p:nvPicPr>
          <p:cNvPr id="5" name="Picture 4" descr="java10.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800600"/>
            <a:ext cx="3227778" cy="1371600"/>
          </a:xfrm>
          <a:prstGeom prst="rect">
            <a:avLst/>
          </a:prstGeom>
        </p:spPr>
      </p:pic>
      <p:pic>
        <p:nvPicPr>
          <p:cNvPr id="6" name="Picture 5" descr="java11.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4800600"/>
            <a:ext cx="3227778" cy="1371600"/>
          </a:xfrm>
          <a:prstGeom prst="rect">
            <a:avLst/>
          </a:prstGeom>
        </p:spPr>
      </p:pic>
      <p:pic>
        <p:nvPicPr>
          <p:cNvPr id="7" name="Picture 6" descr="java12.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0" y="4800600"/>
            <a:ext cx="2151851" cy="13716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t>26</a:t>
            </a:fld>
            <a:endParaRPr lang="en-US"/>
          </a:p>
        </p:txBody>
      </p:sp>
      <p:sp>
        <p:nvSpPr>
          <p:cNvPr id="3" name="Footer Placeholder 2">
            <a:extLst>
              <a:ext uri="{FF2B5EF4-FFF2-40B4-BE49-F238E27FC236}">
                <a16:creationId xmlns:a16="http://schemas.microsoft.com/office/drawing/2014/main" id="{ABBA46AF-8E5F-4B8E-965A-760E2A2116E4}"/>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770073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536948"/>
            <a:ext cx="7239000" cy="738664"/>
          </a:xfrm>
          <a:prstGeom prst="rect">
            <a:avLst/>
          </a:prstGeom>
        </p:spPr>
        <p:txBody>
          <a:bodyPr vert="horz" wrap="square" lIns="0" tIns="0" rIns="0" bIns="0" rtlCol="0">
            <a:spAutoFit/>
          </a:bodyPr>
          <a:lstStyle/>
          <a:p>
            <a:pPr marL="12700" algn="ctr">
              <a:lnSpc>
                <a:spcPct val="100000"/>
              </a:lnSpc>
            </a:pPr>
            <a:r>
              <a:rPr lang="en-US" sz="4800" b="1" i="1" dirty="0">
                <a:latin typeface="Calibri"/>
                <a:cs typeface="Calibri"/>
              </a:rPr>
              <a:t>Static</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27</a:t>
            </a:fld>
            <a:endParaRPr lang="en-US"/>
          </a:p>
        </p:txBody>
      </p:sp>
      <p:sp>
        <p:nvSpPr>
          <p:cNvPr id="4" name="Footer Placeholder 3">
            <a:extLst>
              <a:ext uri="{FF2B5EF4-FFF2-40B4-BE49-F238E27FC236}">
                <a16:creationId xmlns:a16="http://schemas.microsoft.com/office/drawing/2014/main" id="{B03D06BE-0616-40C8-B9EF-5C94AF9B95FC}"/>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56144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a:t>
            </a:r>
          </a:p>
        </p:txBody>
      </p:sp>
      <p:sp>
        <p:nvSpPr>
          <p:cNvPr id="3" name="Content Placeholder 2"/>
          <p:cNvSpPr>
            <a:spLocks noGrp="1"/>
          </p:cNvSpPr>
          <p:nvPr>
            <p:ph idx="1"/>
          </p:nvPr>
        </p:nvSpPr>
        <p:spPr/>
        <p:txBody>
          <a:bodyPr>
            <a:noAutofit/>
          </a:bodyPr>
          <a:lstStyle/>
          <a:p>
            <a:r>
              <a:rPr lang="en-US" sz="2800" dirty="0"/>
              <a:t>When a member (both methods and variables) is declared static, it can be accessed before any objects of its class are created, and without reference to any object</a:t>
            </a:r>
          </a:p>
          <a:p>
            <a:r>
              <a:rPr lang="en-US" sz="2800" dirty="0"/>
              <a:t>Static variable</a:t>
            </a:r>
          </a:p>
          <a:p>
            <a:pPr lvl="1"/>
            <a:r>
              <a:rPr lang="en-US" sz="2400" dirty="0"/>
              <a:t>Instance variables declared as static are like global variables</a:t>
            </a:r>
          </a:p>
          <a:p>
            <a:pPr lvl="1"/>
            <a:r>
              <a:rPr lang="en-US" sz="2400" dirty="0"/>
              <a:t>When objects of its class are declared, no copy of a static variable is made</a:t>
            </a:r>
          </a:p>
        </p:txBody>
      </p:sp>
      <p:sp>
        <p:nvSpPr>
          <p:cNvPr id="4" name="Slide Number Placeholder 3"/>
          <p:cNvSpPr>
            <a:spLocks noGrp="1"/>
          </p:cNvSpPr>
          <p:nvPr>
            <p:ph type="sldNum" sz="quarter" idx="12"/>
          </p:nvPr>
        </p:nvSpPr>
        <p:spPr/>
        <p:txBody>
          <a:bodyPr/>
          <a:lstStyle/>
          <a:p>
            <a:fld id="{B6F15528-21DE-4FAA-801E-634DDDAF4B2B}" type="slidenum">
              <a:rPr lang="en-US" smtClean="0"/>
              <a:t>28</a:t>
            </a:fld>
            <a:endParaRPr lang="en-US"/>
          </a:p>
        </p:txBody>
      </p:sp>
      <p:sp>
        <p:nvSpPr>
          <p:cNvPr id="5" name="Footer Placeholder 4">
            <a:extLst>
              <a:ext uri="{FF2B5EF4-FFF2-40B4-BE49-F238E27FC236}">
                <a16:creationId xmlns:a16="http://schemas.microsoft.com/office/drawing/2014/main" id="{03F0E2D4-1405-40E7-9255-53E817FF11AC}"/>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644560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 &amp; Blocks</a:t>
            </a:r>
          </a:p>
        </p:txBody>
      </p:sp>
      <p:sp>
        <p:nvSpPr>
          <p:cNvPr id="3" name="Content Placeholder 2"/>
          <p:cNvSpPr>
            <a:spLocks noGrp="1"/>
          </p:cNvSpPr>
          <p:nvPr>
            <p:ph idx="1"/>
          </p:nvPr>
        </p:nvSpPr>
        <p:spPr/>
        <p:txBody>
          <a:bodyPr>
            <a:noAutofit/>
          </a:bodyPr>
          <a:lstStyle/>
          <a:p>
            <a:r>
              <a:rPr lang="en-US" sz="2800" dirty="0"/>
              <a:t>Static method</a:t>
            </a:r>
          </a:p>
          <a:p>
            <a:pPr lvl="1"/>
            <a:r>
              <a:rPr lang="en-US" sz="2400" dirty="0"/>
              <a:t>They can only call other static methods</a:t>
            </a:r>
          </a:p>
          <a:p>
            <a:pPr lvl="1"/>
            <a:r>
              <a:rPr lang="en-US" sz="2400" dirty="0"/>
              <a:t>They must only access static data</a:t>
            </a:r>
          </a:p>
          <a:p>
            <a:pPr lvl="1"/>
            <a:r>
              <a:rPr lang="en-US" sz="2400" dirty="0"/>
              <a:t>They cannot refer to </a:t>
            </a:r>
            <a:r>
              <a:rPr lang="en-US" sz="2400" b="1" i="1" dirty="0"/>
              <a:t>this</a:t>
            </a:r>
            <a:r>
              <a:rPr lang="en-US" sz="2400" dirty="0"/>
              <a:t> or </a:t>
            </a:r>
            <a:r>
              <a:rPr lang="en-US" sz="2400" b="1" i="1" dirty="0"/>
              <a:t>super</a:t>
            </a:r>
            <a:r>
              <a:rPr lang="en-US" sz="2400" dirty="0"/>
              <a:t> in any way</a:t>
            </a:r>
          </a:p>
          <a:p>
            <a:r>
              <a:rPr lang="en-US" sz="2800" dirty="0"/>
              <a:t>Static block</a:t>
            </a:r>
          </a:p>
          <a:p>
            <a:pPr lvl="1"/>
            <a:r>
              <a:rPr lang="en-US" sz="2400" dirty="0"/>
              <a:t>Initialize static variables.</a:t>
            </a:r>
          </a:p>
          <a:p>
            <a:pPr lvl="1"/>
            <a:r>
              <a:rPr lang="en-US" sz="2400" dirty="0"/>
              <a:t>Get executed exactly once, when the class is first loaded</a:t>
            </a:r>
          </a:p>
        </p:txBody>
      </p:sp>
      <p:sp>
        <p:nvSpPr>
          <p:cNvPr id="4" name="Slide Number Placeholder 3"/>
          <p:cNvSpPr>
            <a:spLocks noGrp="1"/>
          </p:cNvSpPr>
          <p:nvPr>
            <p:ph type="sldNum" sz="quarter" idx="12"/>
          </p:nvPr>
        </p:nvSpPr>
        <p:spPr/>
        <p:txBody>
          <a:bodyPr/>
          <a:lstStyle/>
          <a:p>
            <a:fld id="{B6F15528-21DE-4FAA-801E-634DDDAF4B2B}" type="slidenum">
              <a:rPr lang="en-US" smtClean="0"/>
              <a:t>29</a:t>
            </a:fld>
            <a:endParaRPr lang="en-US"/>
          </a:p>
        </p:txBody>
      </p:sp>
      <p:sp>
        <p:nvSpPr>
          <p:cNvPr id="5" name="Footer Placeholder 4">
            <a:extLst>
              <a:ext uri="{FF2B5EF4-FFF2-40B4-BE49-F238E27FC236}">
                <a16:creationId xmlns:a16="http://schemas.microsoft.com/office/drawing/2014/main" id="{B5A4B5CC-755A-4C6F-86E7-4D867F288F1B}"/>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44856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Arrays</a:t>
            </a:r>
          </a:p>
        </p:txBody>
      </p:sp>
      <p:sp>
        <p:nvSpPr>
          <p:cNvPr id="4" name="Content Placeholder 3"/>
          <p:cNvSpPr>
            <a:spLocks noGrp="1"/>
          </p:cNvSpPr>
          <p:nvPr>
            <p:ph idx="1"/>
          </p:nvPr>
        </p:nvSpPr>
        <p:spPr/>
        <p:txBody>
          <a:bodyPr>
            <a:normAutofit/>
          </a:bodyPr>
          <a:lstStyle/>
          <a:p>
            <a:r>
              <a:rPr lang="en-US" sz="2800" dirty="0"/>
              <a:t>A group of variables containing values that all have the same type</a:t>
            </a:r>
          </a:p>
          <a:p>
            <a:r>
              <a:rPr lang="en-US" sz="2800" dirty="0"/>
              <a:t>Arrays are fixed‐length entities</a:t>
            </a:r>
          </a:p>
          <a:p>
            <a:r>
              <a:rPr lang="en-US" sz="2800" dirty="0"/>
              <a:t>In Java, arrays are objects, so they are considered reference types</a:t>
            </a:r>
          </a:p>
          <a:p>
            <a:r>
              <a:rPr lang="en-US" sz="2800" dirty="0"/>
              <a:t>But the elements of an array can be either primitive types or reference types</a:t>
            </a:r>
          </a:p>
        </p:txBody>
      </p:sp>
      <p:sp>
        <p:nvSpPr>
          <p:cNvPr id="2" name="Slide Number Placeholder 1"/>
          <p:cNvSpPr>
            <a:spLocks noGrp="1"/>
          </p:cNvSpPr>
          <p:nvPr>
            <p:ph type="sldNum" sz="quarter" idx="12"/>
          </p:nvPr>
        </p:nvSpPr>
        <p:spPr/>
        <p:txBody>
          <a:bodyPr/>
          <a:lstStyle/>
          <a:p>
            <a:fld id="{B6F15528-21DE-4FAA-801E-634DDDAF4B2B}" type="slidenum">
              <a:rPr lang="en-US" smtClean="0"/>
              <a:t>3</a:t>
            </a:fld>
            <a:endParaRPr lang="en-US"/>
          </a:p>
        </p:txBody>
      </p:sp>
      <p:sp>
        <p:nvSpPr>
          <p:cNvPr id="5" name="Footer Placeholder 4">
            <a:extLst>
              <a:ext uri="{FF2B5EF4-FFF2-40B4-BE49-F238E27FC236}">
                <a16:creationId xmlns:a16="http://schemas.microsoft.com/office/drawing/2014/main" id="{2FCB841F-AB7C-402E-8D5E-33DBFD11537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255029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p>
        </p:txBody>
      </p:sp>
      <p:sp>
        <p:nvSpPr>
          <p:cNvPr id="4" name="Slide Number Placeholder 3"/>
          <p:cNvSpPr>
            <a:spLocks noGrp="1"/>
          </p:cNvSpPr>
          <p:nvPr>
            <p:ph type="sldNum" sz="quarter" idx="12"/>
          </p:nvPr>
        </p:nvSpPr>
        <p:spPr/>
        <p:txBody>
          <a:bodyPr/>
          <a:lstStyle/>
          <a:p>
            <a:fld id="{B6F15528-21DE-4FAA-801E-634DDDAF4B2B}" type="slidenum">
              <a:rPr lang="en-US" smtClean="0"/>
              <a:t>30</a:t>
            </a:fld>
            <a:endParaRPr lang="en-US"/>
          </a:p>
        </p:txBody>
      </p:sp>
      <p:pic>
        <p:nvPicPr>
          <p:cNvPr id="8" name="Picture 7" descr="java13.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1447800"/>
            <a:ext cx="6400801" cy="5304202"/>
          </a:xfrm>
          <a:prstGeom prst="rect">
            <a:avLst/>
          </a:prstGeom>
        </p:spPr>
      </p:pic>
      <p:sp>
        <p:nvSpPr>
          <p:cNvPr id="3" name="Footer Placeholder 2">
            <a:extLst>
              <a:ext uri="{FF2B5EF4-FFF2-40B4-BE49-F238E27FC236}">
                <a16:creationId xmlns:a16="http://schemas.microsoft.com/office/drawing/2014/main" id="{96DAB6EB-BF21-490D-A372-497A832EF7F8}"/>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10059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a:t>
            </a:r>
          </a:p>
        </p:txBody>
      </p:sp>
      <p:sp>
        <p:nvSpPr>
          <p:cNvPr id="3" name="Content Placeholder 2"/>
          <p:cNvSpPr>
            <a:spLocks noGrp="1"/>
          </p:cNvSpPr>
          <p:nvPr>
            <p:ph idx="1"/>
          </p:nvPr>
        </p:nvSpPr>
        <p:spPr/>
        <p:txBody>
          <a:bodyPr>
            <a:noAutofit/>
          </a:bodyPr>
          <a:lstStyle/>
          <a:p>
            <a:r>
              <a:rPr lang="en-US" sz="2800" dirty="0"/>
              <a:t>Declare a final variable, prevents its contents from being modified</a:t>
            </a:r>
          </a:p>
          <a:p>
            <a:r>
              <a:rPr lang="en-US" sz="2800" dirty="0"/>
              <a:t>final variable must initialize when it is declared</a:t>
            </a:r>
          </a:p>
          <a:p>
            <a:r>
              <a:rPr lang="en-US" sz="2800" dirty="0"/>
              <a:t>It is common coding convention to choose all uppercase identifiers for final variables</a:t>
            </a:r>
          </a:p>
          <a:p>
            <a:pPr marL="0" indent="0">
              <a:buNone/>
            </a:pPr>
            <a:r>
              <a:rPr lang="en-US" sz="2400" dirty="0"/>
              <a:t>	</a:t>
            </a:r>
            <a:r>
              <a:rPr lang="en-US" sz="2400" i="1" dirty="0"/>
              <a:t>final int FILE_NEW = 1;</a:t>
            </a:r>
          </a:p>
          <a:p>
            <a:pPr marL="0" indent="0">
              <a:buNone/>
            </a:pPr>
            <a:r>
              <a:rPr lang="en-US" sz="2400" i="1" dirty="0"/>
              <a:t>	final int FILE_OPEN = 2;</a:t>
            </a:r>
          </a:p>
          <a:p>
            <a:pPr marL="0" indent="0">
              <a:buNone/>
            </a:pPr>
            <a:r>
              <a:rPr lang="en-US" sz="2400" i="1" dirty="0"/>
              <a:t>	final int FILE_SAVE = 3;</a:t>
            </a:r>
          </a:p>
          <a:p>
            <a:pPr marL="0" indent="0">
              <a:buNone/>
            </a:pPr>
            <a:r>
              <a:rPr lang="en-US" sz="2400" i="1" dirty="0"/>
              <a:t>	final int FILE_SAVEAS = 4;</a:t>
            </a:r>
          </a:p>
          <a:p>
            <a:pPr marL="0" indent="0">
              <a:buNone/>
            </a:pPr>
            <a:r>
              <a:rPr lang="en-US" sz="2400" i="1" dirty="0"/>
              <a:t>	final int FILE_QUIT = 5;</a:t>
            </a:r>
          </a:p>
        </p:txBody>
      </p:sp>
      <p:sp>
        <p:nvSpPr>
          <p:cNvPr id="4" name="Slide Number Placeholder 3"/>
          <p:cNvSpPr>
            <a:spLocks noGrp="1"/>
          </p:cNvSpPr>
          <p:nvPr>
            <p:ph type="sldNum" sz="quarter" idx="12"/>
          </p:nvPr>
        </p:nvSpPr>
        <p:spPr/>
        <p:txBody>
          <a:bodyPr/>
          <a:lstStyle/>
          <a:p>
            <a:fld id="{B6F15528-21DE-4FAA-801E-634DDDAF4B2B}" type="slidenum">
              <a:rPr lang="en-US" smtClean="0"/>
              <a:t>31</a:t>
            </a:fld>
            <a:endParaRPr lang="en-US"/>
          </a:p>
        </p:txBody>
      </p:sp>
      <p:sp>
        <p:nvSpPr>
          <p:cNvPr id="5" name="Footer Placeholder 4">
            <a:extLst>
              <a:ext uri="{FF2B5EF4-FFF2-40B4-BE49-F238E27FC236}">
                <a16:creationId xmlns:a16="http://schemas.microsoft.com/office/drawing/2014/main" id="{95E42EB6-160B-4EFF-BF9C-27FCFC0DE70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69576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right shift operator</a:t>
            </a:r>
          </a:p>
        </p:txBody>
      </p:sp>
      <p:sp>
        <p:nvSpPr>
          <p:cNvPr id="3" name="Content Placeholder 2"/>
          <p:cNvSpPr>
            <a:spLocks noGrp="1"/>
          </p:cNvSpPr>
          <p:nvPr>
            <p:ph idx="1"/>
          </p:nvPr>
        </p:nvSpPr>
        <p:spPr/>
        <p:txBody>
          <a:bodyPr>
            <a:normAutofit/>
          </a:bodyPr>
          <a:lstStyle/>
          <a:p>
            <a:r>
              <a:rPr lang="en-US" sz="2800" dirty="0"/>
              <a:t>The &gt;&gt; operator automatically fills the high‐order bit with its previous contents each time a shift occurs</a:t>
            </a:r>
          </a:p>
          <a:p>
            <a:r>
              <a:rPr lang="en-US" sz="2800" dirty="0"/>
              <a:t>This preserves the sign of the value</a:t>
            </a:r>
          </a:p>
          <a:p>
            <a:r>
              <a:rPr lang="en-US" sz="2800" dirty="0"/>
              <a:t>But if you want to shift something that doesn’t represent a numeric value, you may not want the sign extension</a:t>
            </a:r>
          </a:p>
          <a:p>
            <a:r>
              <a:rPr lang="en-US" sz="2800" dirty="0"/>
              <a:t>Java’s &gt;&gt;&gt; shifts zeros into the high‐order bit</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32</a:t>
            </a:fld>
            <a:endParaRPr lang="en-US"/>
          </a:p>
        </p:txBody>
      </p:sp>
      <p:graphicFrame>
        <p:nvGraphicFramePr>
          <p:cNvPr id="5" name="object 4"/>
          <p:cNvGraphicFramePr>
            <a:graphicFrameLocks noGrp="1"/>
          </p:cNvGraphicFramePr>
          <p:nvPr/>
        </p:nvGraphicFramePr>
        <p:xfrm>
          <a:off x="513722" y="4953000"/>
          <a:ext cx="8249277" cy="1325597"/>
        </p:xfrm>
        <a:graphic>
          <a:graphicData uri="http://schemas.openxmlformats.org/drawingml/2006/table">
            <a:tbl>
              <a:tblPr firstRow="1" bandRow="1">
                <a:tableStyleId>{2D5ABB26-0587-4C30-8999-92F81FD0307C}</a:tableStyleId>
              </a:tblPr>
              <a:tblGrid>
                <a:gridCol w="1898617">
                  <a:extLst>
                    <a:ext uri="{9D8B030D-6E8A-4147-A177-3AD203B41FA5}">
                      <a16:colId xmlns:a16="http://schemas.microsoft.com/office/drawing/2014/main" val="20000"/>
                    </a:ext>
                  </a:extLst>
                </a:gridCol>
                <a:gridCol w="1938605">
                  <a:extLst>
                    <a:ext uri="{9D8B030D-6E8A-4147-A177-3AD203B41FA5}">
                      <a16:colId xmlns:a16="http://schemas.microsoft.com/office/drawing/2014/main" val="20001"/>
                    </a:ext>
                  </a:extLst>
                </a:gridCol>
                <a:gridCol w="1709107">
                  <a:extLst>
                    <a:ext uri="{9D8B030D-6E8A-4147-A177-3AD203B41FA5}">
                      <a16:colId xmlns:a16="http://schemas.microsoft.com/office/drawing/2014/main" val="20002"/>
                    </a:ext>
                  </a:extLst>
                </a:gridCol>
                <a:gridCol w="1788966">
                  <a:extLst>
                    <a:ext uri="{9D8B030D-6E8A-4147-A177-3AD203B41FA5}">
                      <a16:colId xmlns:a16="http://schemas.microsoft.com/office/drawing/2014/main" val="20003"/>
                    </a:ext>
                  </a:extLst>
                </a:gridCol>
                <a:gridCol w="913982">
                  <a:extLst>
                    <a:ext uri="{9D8B030D-6E8A-4147-A177-3AD203B41FA5}">
                      <a16:colId xmlns:a16="http://schemas.microsoft.com/office/drawing/2014/main" val="20004"/>
                    </a:ext>
                  </a:extLst>
                </a:gridCol>
              </a:tblGrid>
              <a:tr h="444114">
                <a:tc>
                  <a:txBody>
                    <a:bodyPr/>
                    <a:lstStyle/>
                    <a:p>
                      <a:pPr marL="34925" indent="0">
                        <a:lnSpc>
                          <a:spcPct val="100000"/>
                        </a:lnSpc>
                        <a:buFont typeface="Arial"/>
                        <a:buNone/>
                        <a:tabLst>
                          <a:tab pos="378460" algn="l"/>
                        </a:tabLst>
                      </a:pPr>
                      <a:r>
                        <a:rPr lang="en-US" sz="2800" b="1" i="1" spc="-5" dirty="0">
                          <a:latin typeface="Calibri"/>
                          <a:cs typeface="Calibri"/>
                        </a:rPr>
                        <a:t>     </a:t>
                      </a:r>
                      <a:r>
                        <a:rPr sz="2800" b="1" i="1" spc="-5" dirty="0">
                          <a:latin typeface="Calibri"/>
                          <a:cs typeface="Calibri"/>
                        </a:rPr>
                        <a:t>i</a:t>
                      </a:r>
                      <a:r>
                        <a:rPr sz="2800" b="1" i="1" spc="-35" dirty="0">
                          <a:latin typeface="Calibri"/>
                          <a:cs typeface="Calibri"/>
                        </a:rPr>
                        <a:t>n</a:t>
                      </a:r>
                      <a:r>
                        <a:rPr sz="2800" b="1" i="1" dirty="0">
                          <a:latin typeface="Calibri"/>
                          <a:cs typeface="Calibri"/>
                        </a:rPr>
                        <a:t>t</a:t>
                      </a:r>
                      <a:r>
                        <a:rPr sz="2800" b="1" i="1" spc="-75" dirty="0">
                          <a:latin typeface="Times New Roman"/>
                          <a:cs typeface="Times New Roman"/>
                        </a:rPr>
                        <a:t> </a:t>
                      </a:r>
                      <a:r>
                        <a:rPr sz="2800" b="1" i="1" spc="-5" dirty="0">
                          <a:latin typeface="Calibri"/>
                          <a:cs typeface="Calibri"/>
                        </a:rPr>
                        <a:t>a</a:t>
                      </a:r>
                      <a:r>
                        <a:rPr sz="2800" b="1" i="1" dirty="0">
                          <a:latin typeface="Calibri"/>
                          <a:cs typeface="Calibri"/>
                        </a:rPr>
                        <a:t>=</a:t>
                      </a:r>
                      <a:r>
                        <a:rPr sz="2800" b="1" i="1" spc="-60" dirty="0">
                          <a:latin typeface="Times New Roman"/>
                          <a:cs typeface="Times New Roman"/>
                        </a:rPr>
                        <a:t> </a:t>
                      </a:r>
                      <a:r>
                        <a:rPr sz="2800" b="1" i="1" dirty="0">
                          <a:latin typeface="Calibri"/>
                          <a:cs typeface="Calibri"/>
                        </a:rPr>
                        <a:t>‐1;</a:t>
                      </a:r>
                      <a:endParaRPr sz="2800" b="1" dirty="0">
                        <a:latin typeface="Calibri"/>
                        <a:cs typeface="Calibri"/>
                      </a:endParaRPr>
                    </a:p>
                  </a:txBody>
                  <a:tcPr marL="0" marR="0" marT="0" marB="0"/>
                </a:tc>
                <a:tc>
                  <a:txBody>
                    <a:bodyPr/>
                    <a:lstStyle/>
                    <a:p>
                      <a:pPr marL="1270">
                        <a:lnSpc>
                          <a:spcPct val="100000"/>
                        </a:lnSpc>
                      </a:pPr>
                      <a:r>
                        <a:rPr sz="2800" b="1" i="1" dirty="0">
                          <a:latin typeface="Calibri"/>
                          <a:cs typeface="Calibri"/>
                        </a:rPr>
                        <a:t>a</a:t>
                      </a:r>
                      <a:r>
                        <a:rPr sz="2800" b="1" i="1" spc="-65" dirty="0">
                          <a:latin typeface="Times New Roman"/>
                          <a:cs typeface="Times New Roman"/>
                        </a:rPr>
                        <a:t> </a:t>
                      </a:r>
                      <a:r>
                        <a:rPr sz="2800" b="1" i="1" dirty="0">
                          <a:latin typeface="Calibri"/>
                          <a:cs typeface="Calibri"/>
                        </a:rPr>
                        <a:t>=</a:t>
                      </a:r>
                      <a:r>
                        <a:rPr sz="2800" b="1" i="1" spc="-65" dirty="0">
                          <a:latin typeface="Times New Roman"/>
                          <a:cs typeface="Times New Roman"/>
                        </a:rPr>
                        <a:t> </a:t>
                      </a:r>
                      <a:r>
                        <a:rPr sz="2800" b="1" i="1" dirty="0">
                          <a:latin typeface="Calibri"/>
                          <a:cs typeface="Calibri"/>
                        </a:rPr>
                        <a:t>a</a:t>
                      </a:r>
                      <a:r>
                        <a:rPr sz="2800" b="1" i="1" spc="-65" dirty="0">
                          <a:latin typeface="Times New Roman"/>
                          <a:cs typeface="Times New Roman"/>
                        </a:rPr>
                        <a:t> </a:t>
                      </a:r>
                      <a:r>
                        <a:rPr sz="2800" b="1" i="1" dirty="0">
                          <a:latin typeface="Calibri"/>
                          <a:cs typeface="Calibri"/>
                        </a:rPr>
                        <a:t>&gt;&gt;&gt;24;</a:t>
                      </a:r>
                      <a:endParaRPr sz="2800" b="1" dirty="0">
                        <a:latin typeface="Calibri"/>
                        <a:cs typeface="Calibri"/>
                      </a:endParaRPr>
                    </a:p>
                  </a:txBody>
                  <a:tcPr marL="0" marR="0" marT="0" marB="0"/>
                </a:tc>
                <a:tc gridSpan="3">
                  <a:txBody>
                    <a:bodyPr/>
                    <a:lstStyle/>
                    <a:p>
                      <a:endParaRPr sz="2800">
                        <a:latin typeface="Calibri"/>
                        <a:cs typeface="Calibri"/>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26673">
                <a:tc>
                  <a:txBody>
                    <a:bodyPr/>
                    <a:lstStyle/>
                    <a:p>
                      <a:pPr marL="377825">
                        <a:lnSpc>
                          <a:spcPct val="100000"/>
                        </a:lnSpc>
                      </a:pPr>
                      <a:r>
                        <a:rPr sz="2800" dirty="0">
                          <a:latin typeface="Calibri"/>
                          <a:cs typeface="Calibri"/>
                        </a:rPr>
                        <a:t>11111111</a:t>
                      </a:r>
                    </a:p>
                  </a:txBody>
                  <a:tcPr marL="0" marR="0" marT="0" marB="0"/>
                </a:tc>
                <a:tc>
                  <a:txBody>
                    <a:bodyPr/>
                    <a:lstStyle/>
                    <a:p>
                      <a:pPr marL="162560">
                        <a:lnSpc>
                          <a:spcPct val="100000"/>
                        </a:lnSpc>
                      </a:pPr>
                      <a:r>
                        <a:rPr sz="2800" dirty="0">
                          <a:latin typeface="Calibri"/>
                          <a:cs typeface="Calibri"/>
                        </a:rPr>
                        <a:t>11111111</a:t>
                      </a:r>
                    </a:p>
                  </a:txBody>
                  <a:tcPr marL="0" marR="0" marT="0" marB="0"/>
                </a:tc>
                <a:tc>
                  <a:txBody>
                    <a:bodyPr/>
                    <a:lstStyle/>
                    <a:p>
                      <a:pPr marL="5080">
                        <a:lnSpc>
                          <a:spcPct val="100000"/>
                        </a:lnSpc>
                      </a:pPr>
                      <a:r>
                        <a:rPr sz="2800" dirty="0">
                          <a:latin typeface="Calibri"/>
                          <a:cs typeface="Calibri"/>
                        </a:rPr>
                        <a:t>11111111</a:t>
                      </a:r>
                    </a:p>
                  </a:txBody>
                  <a:tcPr marL="0" marR="0" marT="0" marB="0"/>
                </a:tc>
                <a:tc>
                  <a:txBody>
                    <a:bodyPr/>
                    <a:lstStyle/>
                    <a:p>
                      <a:pPr marL="191770">
                        <a:lnSpc>
                          <a:spcPct val="100000"/>
                        </a:lnSpc>
                      </a:pPr>
                      <a:r>
                        <a:rPr sz="2800" dirty="0">
                          <a:latin typeface="Calibri"/>
                          <a:cs typeface="Calibri"/>
                        </a:rPr>
                        <a:t>11111111</a:t>
                      </a:r>
                    </a:p>
                  </a:txBody>
                  <a:tcPr marL="0" marR="0" marT="0" marB="0"/>
                </a:tc>
                <a:tc>
                  <a:txBody>
                    <a:bodyPr/>
                    <a:lstStyle/>
                    <a:p>
                      <a:pPr marL="81915">
                        <a:lnSpc>
                          <a:spcPct val="100000"/>
                        </a:lnSpc>
                      </a:pPr>
                      <a:r>
                        <a:rPr sz="2800" spc="-15" dirty="0">
                          <a:latin typeface="Calibri"/>
                          <a:cs typeface="Calibri"/>
                        </a:rPr>
                        <a:t>[</a:t>
                      </a:r>
                      <a:r>
                        <a:rPr sz="2800" dirty="0">
                          <a:latin typeface="Calibri"/>
                          <a:cs typeface="Calibri"/>
                        </a:rPr>
                        <a:t>‐1]</a:t>
                      </a:r>
                      <a:endParaRPr sz="2800">
                        <a:latin typeface="Calibri"/>
                        <a:cs typeface="Calibri"/>
                      </a:endParaRPr>
                    </a:p>
                  </a:txBody>
                  <a:tcPr marL="0" marR="0" marT="0" marB="0"/>
                </a:tc>
                <a:extLst>
                  <a:ext uri="{0D108BD9-81ED-4DB2-BD59-A6C34878D82A}">
                    <a16:rowId xmlns:a16="http://schemas.microsoft.com/office/drawing/2014/main" val="10001"/>
                  </a:ext>
                </a:extLst>
              </a:tr>
              <a:tr h="454763">
                <a:tc>
                  <a:txBody>
                    <a:bodyPr/>
                    <a:lstStyle/>
                    <a:p>
                      <a:pPr marL="377825">
                        <a:lnSpc>
                          <a:spcPct val="100000"/>
                        </a:lnSpc>
                      </a:pPr>
                      <a:r>
                        <a:rPr sz="2800" dirty="0">
                          <a:latin typeface="Calibri"/>
                          <a:cs typeface="Calibri"/>
                        </a:rPr>
                        <a:t>00000000</a:t>
                      </a:r>
                      <a:endParaRPr sz="2800">
                        <a:latin typeface="Calibri"/>
                        <a:cs typeface="Calibri"/>
                      </a:endParaRPr>
                    </a:p>
                  </a:txBody>
                  <a:tcPr marL="0" marR="0" marT="0" marB="0"/>
                </a:tc>
                <a:tc>
                  <a:txBody>
                    <a:bodyPr/>
                    <a:lstStyle/>
                    <a:p>
                      <a:pPr marL="200660">
                        <a:lnSpc>
                          <a:spcPct val="100000"/>
                        </a:lnSpc>
                      </a:pPr>
                      <a:r>
                        <a:rPr sz="2800" dirty="0">
                          <a:latin typeface="Calibri"/>
                          <a:cs typeface="Calibri"/>
                        </a:rPr>
                        <a:t>00000000</a:t>
                      </a:r>
                      <a:endParaRPr sz="2800">
                        <a:latin typeface="Calibri"/>
                        <a:cs typeface="Calibri"/>
                      </a:endParaRPr>
                    </a:p>
                  </a:txBody>
                  <a:tcPr marL="0" marR="0" marT="0" marB="0"/>
                </a:tc>
                <a:tc>
                  <a:txBody>
                    <a:bodyPr/>
                    <a:lstStyle/>
                    <a:p>
                      <a:pPr marL="5080">
                        <a:lnSpc>
                          <a:spcPct val="100000"/>
                        </a:lnSpc>
                      </a:pPr>
                      <a:r>
                        <a:rPr sz="2800" dirty="0">
                          <a:latin typeface="Calibri"/>
                          <a:cs typeface="Calibri"/>
                        </a:rPr>
                        <a:t>00000000</a:t>
                      </a:r>
                    </a:p>
                  </a:txBody>
                  <a:tcPr marL="0" marR="0" marT="0" marB="0"/>
                </a:tc>
                <a:tc>
                  <a:txBody>
                    <a:bodyPr/>
                    <a:lstStyle/>
                    <a:p>
                      <a:pPr marL="191770">
                        <a:lnSpc>
                          <a:spcPct val="100000"/>
                        </a:lnSpc>
                      </a:pPr>
                      <a:r>
                        <a:rPr sz="2800" dirty="0">
                          <a:latin typeface="Calibri"/>
                          <a:cs typeface="Calibri"/>
                        </a:rPr>
                        <a:t>11111111</a:t>
                      </a:r>
                    </a:p>
                  </a:txBody>
                  <a:tcPr marL="0" marR="0" marT="0" marB="0"/>
                </a:tc>
                <a:tc>
                  <a:txBody>
                    <a:bodyPr/>
                    <a:lstStyle/>
                    <a:p>
                      <a:pPr marL="81915">
                        <a:lnSpc>
                          <a:spcPct val="100000"/>
                        </a:lnSpc>
                      </a:pPr>
                      <a:r>
                        <a:rPr sz="2800" dirty="0">
                          <a:latin typeface="Calibri"/>
                          <a:cs typeface="Calibri"/>
                        </a:rPr>
                        <a:t>[255]</a:t>
                      </a:r>
                    </a:p>
                  </a:txBody>
                  <a:tcPr marL="0" marR="0" marT="0" marB="0"/>
                </a:tc>
                <a:extLst>
                  <a:ext uri="{0D108BD9-81ED-4DB2-BD59-A6C34878D82A}">
                    <a16:rowId xmlns:a16="http://schemas.microsoft.com/office/drawing/2014/main" val="10002"/>
                  </a:ext>
                </a:extLst>
              </a:tr>
            </a:tbl>
          </a:graphicData>
        </a:graphic>
      </p:graphicFrame>
      <p:sp>
        <p:nvSpPr>
          <p:cNvPr id="6" name="Footer Placeholder 5">
            <a:extLst>
              <a:ext uri="{FF2B5EF4-FFF2-40B4-BE49-F238E27FC236}">
                <a16:creationId xmlns:a16="http://schemas.microsoft.com/office/drawing/2014/main" id="{14946552-6C7C-4A5B-A04C-3C29720AA469}"/>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135803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536948"/>
            <a:ext cx="7239000" cy="738664"/>
          </a:xfrm>
          <a:prstGeom prst="rect">
            <a:avLst/>
          </a:prstGeom>
        </p:spPr>
        <p:txBody>
          <a:bodyPr vert="horz" wrap="square" lIns="0" tIns="0" rIns="0" bIns="0" rtlCol="0">
            <a:spAutoFit/>
          </a:bodyPr>
          <a:lstStyle/>
          <a:p>
            <a:pPr marL="12700" algn="ctr">
              <a:lnSpc>
                <a:spcPct val="100000"/>
              </a:lnSpc>
            </a:pPr>
            <a:r>
              <a:rPr lang="en-US" sz="4800" b="1" i="1" dirty="0">
                <a:latin typeface="Calibri"/>
                <a:cs typeface="Calibri"/>
              </a:rPr>
              <a:t>Nested and Inner Classes</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33</a:t>
            </a:fld>
            <a:endParaRPr lang="en-US"/>
          </a:p>
        </p:txBody>
      </p:sp>
      <p:sp>
        <p:nvSpPr>
          <p:cNvPr id="4" name="Footer Placeholder 3">
            <a:extLst>
              <a:ext uri="{FF2B5EF4-FFF2-40B4-BE49-F238E27FC236}">
                <a16:creationId xmlns:a16="http://schemas.microsoft.com/office/drawing/2014/main" id="{6B33A397-1B72-4D48-8FD4-E111FE06431A}"/>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014296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Nested Classes</a:t>
            </a:r>
          </a:p>
        </p:txBody>
      </p:sp>
      <p:sp>
        <p:nvSpPr>
          <p:cNvPr id="4" name="Content Placeholder 3"/>
          <p:cNvSpPr>
            <a:spLocks noGrp="1"/>
          </p:cNvSpPr>
          <p:nvPr>
            <p:ph idx="1"/>
          </p:nvPr>
        </p:nvSpPr>
        <p:spPr/>
        <p:txBody>
          <a:bodyPr>
            <a:normAutofit/>
          </a:bodyPr>
          <a:lstStyle/>
          <a:p>
            <a:r>
              <a:rPr lang="en-US" sz="2800" dirty="0"/>
              <a:t>It is possible to define a class within another classes, such classes are known as nested classes</a:t>
            </a:r>
          </a:p>
          <a:p>
            <a:r>
              <a:rPr lang="en-US" sz="2800" dirty="0"/>
              <a:t>The scope of nested class is bounded by the scope of its enclosing class. That means if class B is defined within class A, then B doesn’t exists without A</a:t>
            </a:r>
          </a:p>
          <a:p>
            <a:r>
              <a:rPr lang="en-US" sz="2800" dirty="0"/>
              <a:t>The nested class has access to the members (including private!) of the class in which it is nested</a:t>
            </a:r>
          </a:p>
          <a:p>
            <a:r>
              <a:rPr lang="en-US" sz="2800" dirty="0"/>
              <a:t>The enclosing class doesn’t have access to the members of the nested class</a:t>
            </a:r>
          </a:p>
        </p:txBody>
      </p:sp>
      <p:sp>
        <p:nvSpPr>
          <p:cNvPr id="5" name="Slide Number Placeholder 4"/>
          <p:cNvSpPr>
            <a:spLocks noGrp="1"/>
          </p:cNvSpPr>
          <p:nvPr>
            <p:ph type="sldNum" sz="quarter" idx="12"/>
          </p:nvPr>
        </p:nvSpPr>
        <p:spPr/>
        <p:txBody>
          <a:bodyPr/>
          <a:lstStyle/>
          <a:p>
            <a:fld id="{B6F15528-21DE-4FAA-801E-634DDDAF4B2B}" type="slidenum">
              <a:rPr lang="en-US" smtClean="0"/>
              <a:t>34</a:t>
            </a:fld>
            <a:endParaRPr lang="en-US"/>
          </a:p>
        </p:txBody>
      </p:sp>
      <p:sp>
        <p:nvSpPr>
          <p:cNvPr id="2" name="Footer Placeholder 1">
            <a:extLst>
              <a:ext uri="{FF2B5EF4-FFF2-40B4-BE49-F238E27FC236}">
                <a16:creationId xmlns:a16="http://schemas.microsoft.com/office/drawing/2014/main" id="{0C1A07BE-D056-462A-BAD0-96B76D1564F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525685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Nested Classes</a:t>
            </a:r>
          </a:p>
        </p:txBody>
      </p:sp>
      <p:sp>
        <p:nvSpPr>
          <p:cNvPr id="3" name="Content Placeholder 2"/>
          <p:cNvSpPr>
            <a:spLocks noGrp="1"/>
          </p:cNvSpPr>
          <p:nvPr>
            <p:ph idx="1"/>
          </p:nvPr>
        </p:nvSpPr>
        <p:spPr/>
        <p:txBody>
          <a:bodyPr>
            <a:normAutofit/>
          </a:bodyPr>
          <a:lstStyle/>
          <a:p>
            <a:r>
              <a:rPr lang="en-US" sz="2800" dirty="0"/>
              <a:t>Two types of nested classes.</a:t>
            </a:r>
          </a:p>
          <a:p>
            <a:pPr lvl="1"/>
            <a:r>
              <a:rPr lang="en-US" sz="2400" dirty="0"/>
              <a:t>Static</a:t>
            </a:r>
          </a:p>
          <a:p>
            <a:pPr lvl="1"/>
            <a:r>
              <a:rPr lang="en-US" sz="2400" dirty="0"/>
              <a:t>Non‐Static</a:t>
            </a:r>
          </a:p>
          <a:p>
            <a:r>
              <a:rPr lang="en-US" sz="2800" dirty="0"/>
              <a:t>A static nested class is one which has the static modifier applied. Because it is static, it must access the members of its enclosing class through an object</a:t>
            </a:r>
          </a:p>
          <a:p>
            <a:r>
              <a:rPr lang="en-US" sz="2800" dirty="0"/>
              <a:t>That is, it cannot refer to members of its enclosing class directly. Because of this restriction, static nested classes are seldom used</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35</a:t>
            </a:fld>
            <a:endParaRPr lang="en-US"/>
          </a:p>
        </p:txBody>
      </p:sp>
      <p:sp>
        <p:nvSpPr>
          <p:cNvPr id="5" name="Footer Placeholder 4">
            <a:extLst>
              <a:ext uri="{FF2B5EF4-FFF2-40B4-BE49-F238E27FC236}">
                <a16:creationId xmlns:a16="http://schemas.microsoft.com/office/drawing/2014/main" id="{1B369493-3942-4144-9043-09A817FB0059}"/>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123468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Nested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781800" cy="5341194"/>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t>36</a:t>
            </a:fld>
            <a:endParaRPr lang="en-US"/>
          </a:p>
        </p:txBody>
      </p:sp>
      <p:sp>
        <p:nvSpPr>
          <p:cNvPr id="5" name="Rectangle 4">
            <a:extLst>
              <a:ext uri="{FF2B5EF4-FFF2-40B4-BE49-F238E27FC236}">
                <a16:creationId xmlns:a16="http://schemas.microsoft.com/office/drawing/2014/main" id="{046DB1AD-6E26-425B-8A20-378689DC0D40}"/>
              </a:ext>
            </a:extLst>
          </p:cNvPr>
          <p:cNvSpPr/>
          <p:nvPr/>
        </p:nvSpPr>
        <p:spPr>
          <a:xfrm>
            <a:off x="2514600" y="5585791"/>
            <a:ext cx="5486400" cy="28160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33475D81-1839-44F8-B4EC-E2266B87034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259097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Static Nested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37</a:t>
            </a:fld>
            <a:endParaRPr lang="en-US"/>
          </a:p>
        </p:txBody>
      </p:sp>
      <p:sp>
        <p:nvSpPr>
          <p:cNvPr id="6" name="Footer Placeholder 5">
            <a:extLst>
              <a:ext uri="{FF2B5EF4-FFF2-40B4-BE49-F238E27FC236}">
                <a16:creationId xmlns:a16="http://schemas.microsoft.com/office/drawing/2014/main" id="{33475D81-1839-44F8-B4EC-E2266B870341}"/>
              </a:ext>
            </a:extLst>
          </p:cNvPr>
          <p:cNvSpPr>
            <a:spLocks noGrp="1"/>
          </p:cNvSpPr>
          <p:nvPr>
            <p:ph type="ftr" sz="quarter" idx="11"/>
          </p:nvPr>
        </p:nvSpPr>
        <p:spPr/>
        <p:txBody>
          <a:bodyPr/>
          <a:lstStyle/>
          <a:p>
            <a:r>
              <a:rPr lang="en-US"/>
              <a:t>Prepared By - Rifat Shahriyar</a:t>
            </a:r>
          </a:p>
        </p:txBody>
      </p:sp>
      <p:sp>
        <p:nvSpPr>
          <p:cNvPr id="8" name="TextBox 7">
            <a:extLst>
              <a:ext uri="{FF2B5EF4-FFF2-40B4-BE49-F238E27FC236}">
                <a16:creationId xmlns:a16="http://schemas.microsoft.com/office/drawing/2014/main" id="{F51BD57D-BD11-D23C-3343-C6650F888260}"/>
              </a:ext>
            </a:extLst>
          </p:cNvPr>
          <p:cNvSpPr txBox="1"/>
          <p:nvPr/>
        </p:nvSpPr>
        <p:spPr>
          <a:xfrm>
            <a:off x="304800" y="969288"/>
            <a:ext cx="8534400"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OuterStaticInner2</a:t>
            </a:r>
            <a:r>
              <a:rPr lang="en-US" b="0" dirty="0">
                <a:solidFill>
                  <a:srgbClr val="3B3B3B"/>
                </a:solidFill>
                <a:effectLst/>
                <a:latin typeface="Consolas" panose="020B0609020204030204" pitchFamily="49" charset="0"/>
              </a:rPr>
              <a:t> {</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outer_x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static_x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200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this is a static nested class</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inner_x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System.out.println</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outer_x</a:t>
            </a:r>
            <a:r>
              <a:rPr lang="en-US" b="0" dirty="0">
                <a:solidFill>
                  <a:srgbClr val="008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static_x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inner_x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endParaRPr lang="en-US" dirty="0">
              <a:solidFill>
                <a:srgbClr val="3B3B3B"/>
              </a:solidFill>
              <a:latin typeface="Consolas" panose="020B0609020204030204" pitchFamily="49" charset="0"/>
            </a:endParaRPr>
          </a:p>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StaticNestedClassDemo2</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OuterStaticInner2</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OuterStaticInner2</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Inner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750951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a:t>
            </a:r>
          </a:p>
        </p:txBody>
      </p:sp>
      <p:sp>
        <p:nvSpPr>
          <p:cNvPr id="3" name="Content Placeholder 2"/>
          <p:cNvSpPr>
            <a:spLocks noGrp="1"/>
          </p:cNvSpPr>
          <p:nvPr>
            <p:ph idx="1"/>
          </p:nvPr>
        </p:nvSpPr>
        <p:spPr/>
        <p:txBody>
          <a:bodyPr>
            <a:normAutofit/>
          </a:bodyPr>
          <a:lstStyle/>
          <a:p>
            <a:r>
              <a:rPr lang="en-US" sz="2800" dirty="0"/>
              <a:t>The most important type of nested class is the inner class</a:t>
            </a:r>
          </a:p>
          <a:p>
            <a:r>
              <a:rPr lang="en-US" sz="2800" dirty="0"/>
              <a:t>An inner class is a non‐static nested class</a:t>
            </a:r>
          </a:p>
          <a:p>
            <a:r>
              <a:rPr lang="en-US" sz="2800" dirty="0"/>
              <a:t>It has access to all of the variables and methods of its outer class and may refer to them directly in the same way that other non‐static members of the outer class do</a:t>
            </a:r>
          </a:p>
          <a:p>
            <a:r>
              <a:rPr lang="en-US" sz="2800" dirty="0"/>
              <a:t>Thus, an inner class is fully within the scope of its enclosing class</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38</a:t>
            </a:fld>
            <a:endParaRPr lang="en-US"/>
          </a:p>
        </p:txBody>
      </p:sp>
      <p:sp>
        <p:nvSpPr>
          <p:cNvPr id="5" name="Footer Placeholder 4">
            <a:extLst>
              <a:ext uri="{FF2B5EF4-FFF2-40B4-BE49-F238E27FC236}">
                <a16:creationId xmlns:a16="http://schemas.microsoft.com/office/drawing/2014/main" id="{1E38BA7B-08FC-49B9-B406-3363D034E09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633728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787" y="1487551"/>
            <a:ext cx="5285826" cy="5237846"/>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t>39</a:t>
            </a:fld>
            <a:endParaRPr lang="en-US"/>
          </a:p>
        </p:txBody>
      </p:sp>
      <p:sp>
        <p:nvSpPr>
          <p:cNvPr id="6" name="Rectangle 5">
            <a:extLst>
              <a:ext uri="{FF2B5EF4-FFF2-40B4-BE49-F238E27FC236}">
                <a16:creationId xmlns:a16="http://schemas.microsoft.com/office/drawing/2014/main" id="{7D63B6C0-ACCB-4DCD-9A2E-76EE2817E9C4}"/>
              </a:ext>
            </a:extLst>
          </p:cNvPr>
          <p:cNvSpPr/>
          <p:nvPr/>
        </p:nvSpPr>
        <p:spPr>
          <a:xfrm>
            <a:off x="2514600" y="5791200"/>
            <a:ext cx="5486400" cy="28160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7D1FE055-BE21-40A5-A75F-51B2F9BFA1C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94335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a:bodyPr>
          <a:lstStyle/>
          <a:p>
            <a:r>
              <a:rPr lang="en-US" sz="2800" dirty="0"/>
              <a:t>We	 access the element of an array using the following syntax</a:t>
            </a:r>
          </a:p>
          <a:p>
            <a:pPr lvl="1"/>
            <a:r>
              <a:rPr lang="en-US" sz="2400" dirty="0"/>
              <a:t>name[index]</a:t>
            </a:r>
          </a:p>
          <a:p>
            <a:pPr lvl="1"/>
            <a:r>
              <a:rPr lang="en-US" sz="2400" dirty="0"/>
              <a:t>“index” must be a nonnegative integer</a:t>
            </a:r>
          </a:p>
          <a:p>
            <a:pPr lvl="2"/>
            <a:r>
              <a:rPr lang="en-US" dirty="0"/>
              <a:t>“index” can be int/byte/short/char but not long</a:t>
            </a:r>
          </a:p>
          <a:p>
            <a:r>
              <a:rPr lang="en-US" sz="2800" dirty="0"/>
              <a:t>In Java, every array knows its own length</a:t>
            </a:r>
          </a:p>
          <a:p>
            <a:r>
              <a:rPr lang="en-US" sz="2800" dirty="0"/>
              <a:t>The length information is maintained in a public final int member variable called </a:t>
            </a:r>
            <a:r>
              <a:rPr lang="en-US" sz="2800" b="1" dirty="0"/>
              <a:t>length</a:t>
            </a:r>
          </a:p>
        </p:txBody>
      </p:sp>
      <p:sp>
        <p:nvSpPr>
          <p:cNvPr id="4" name="Slide Number Placeholder 3"/>
          <p:cNvSpPr>
            <a:spLocks noGrp="1"/>
          </p:cNvSpPr>
          <p:nvPr>
            <p:ph type="sldNum" sz="quarter" idx="12"/>
          </p:nvPr>
        </p:nvSpPr>
        <p:spPr/>
        <p:txBody>
          <a:bodyPr/>
          <a:lstStyle/>
          <a:p>
            <a:fld id="{B6F15528-21DE-4FAA-801E-634DDDAF4B2B}" type="slidenum">
              <a:rPr lang="en-US" smtClean="0"/>
              <a:t>4</a:t>
            </a:fld>
            <a:endParaRPr lang="en-US"/>
          </a:p>
        </p:txBody>
      </p:sp>
      <p:sp>
        <p:nvSpPr>
          <p:cNvPr id="5" name="Footer Placeholder 4">
            <a:extLst>
              <a:ext uri="{FF2B5EF4-FFF2-40B4-BE49-F238E27FC236}">
                <a16:creationId xmlns:a16="http://schemas.microsoft.com/office/drawing/2014/main" id="{61F2E7B4-1843-4458-837A-440FBAAE7C42}"/>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783513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Inner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66" y="1143000"/>
            <a:ext cx="5764534" cy="5123193"/>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t>40</a:t>
            </a:fld>
            <a:endParaRPr lang="en-US"/>
          </a:p>
        </p:txBody>
      </p:sp>
      <p:sp>
        <p:nvSpPr>
          <p:cNvPr id="5" name="Footer Placeholder 4">
            <a:extLst>
              <a:ext uri="{FF2B5EF4-FFF2-40B4-BE49-F238E27FC236}">
                <a16:creationId xmlns:a16="http://schemas.microsoft.com/office/drawing/2014/main" id="{F32C8BCE-442B-4E99-BD92-B9DA12E519E2}"/>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933095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2337"/>
          </a:xfrm>
        </p:spPr>
        <p:txBody>
          <a:bodyPr/>
          <a:lstStyle/>
          <a:p>
            <a:r>
              <a:rPr lang="en-US" dirty="0"/>
              <a:t>Inner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41</a:t>
            </a:fld>
            <a:endParaRPr lang="en-US"/>
          </a:p>
        </p:txBody>
      </p:sp>
      <p:sp>
        <p:nvSpPr>
          <p:cNvPr id="5" name="Footer Placeholder 4">
            <a:extLst>
              <a:ext uri="{FF2B5EF4-FFF2-40B4-BE49-F238E27FC236}">
                <a16:creationId xmlns:a16="http://schemas.microsoft.com/office/drawing/2014/main" id="{F32C8BCE-442B-4E99-BD92-B9DA12E519E2}"/>
              </a:ext>
            </a:extLst>
          </p:cNvPr>
          <p:cNvSpPr>
            <a:spLocks noGrp="1"/>
          </p:cNvSpPr>
          <p:nvPr>
            <p:ph type="ftr" sz="quarter" idx="11"/>
          </p:nvPr>
        </p:nvSpPr>
        <p:spPr/>
        <p:txBody>
          <a:bodyPr/>
          <a:lstStyle/>
          <a:p>
            <a:r>
              <a:rPr lang="en-US"/>
              <a:t>Prepared By - Rifat Shahriyar</a:t>
            </a:r>
          </a:p>
        </p:txBody>
      </p:sp>
      <p:sp>
        <p:nvSpPr>
          <p:cNvPr id="7" name="TextBox 6">
            <a:extLst>
              <a:ext uri="{FF2B5EF4-FFF2-40B4-BE49-F238E27FC236}">
                <a16:creationId xmlns:a16="http://schemas.microsoft.com/office/drawing/2014/main" id="{890D9455-F7C7-460F-757A-70E2113B328D}"/>
              </a:ext>
            </a:extLst>
          </p:cNvPr>
          <p:cNvSpPr txBox="1"/>
          <p:nvPr/>
        </p:nvSpPr>
        <p:spPr>
          <a:xfrm>
            <a:off x="1371600" y="822337"/>
            <a:ext cx="6858000" cy="59093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Outer3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outer_x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display</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outer_x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Inner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inner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display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InnerClassDemo3</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Outer3</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outer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Outer3</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outer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test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719590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08" y="-60337"/>
            <a:ext cx="3078192" cy="822337"/>
          </a:xfrm>
        </p:spPr>
        <p:txBody>
          <a:bodyPr>
            <a:normAutofit/>
          </a:bodyPr>
          <a:lstStyle/>
          <a:p>
            <a:r>
              <a:rPr lang="en-US" sz="4000" dirty="0"/>
              <a:t>Inner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42</a:t>
            </a:fld>
            <a:endParaRPr lang="en-US"/>
          </a:p>
        </p:txBody>
      </p:sp>
      <p:sp>
        <p:nvSpPr>
          <p:cNvPr id="5" name="Footer Placeholder 4">
            <a:extLst>
              <a:ext uri="{FF2B5EF4-FFF2-40B4-BE49-F238E27FC236}">
                <a16:creationId xmlns:a16="http://schemas.microsoft.com/office/drawing/2014/main" id="{F32C8BCE-442B-4E99-BD92-B9DA12E519E2}"/>
              </a:ext>
            </a:extLst>
          </p:cNvPr>
          <p:cNvSpPr>
            <a:spLocks noGrp="1"/>
          </p:cNvSpPr>
          <p:nvPr>
            <p:ph type="ftr" sz="quarter" idx="11"/>
          </p:nvPr>
        </p:nvSpPr>
        <p:spPr/>
        <p:txBody>
          <a:bodyPr/>
          <a:lstStyle/>
          <a:p>
            <a:r>
              <a:rPr lang="en-US"/>
              <a:t>Prepared By - Rifat Shahriyar</a:t>
            </a:r>
          </a:p>
        </p:txBody>
      </p:sp>
      <p:sp>
        <p:nvSpPr>
          <p:cNvPr id="6" name="TextBox 5">
            <a:extLst>
              <a:ext uri="{FF2B5EF4-FFF2-40B4-BE49-F238E27FC236}">
                <a16:creationId xmlns:a16="http://schemas.microsoft.com/office/drawing/2014/main" id="{EA3D5FC7-D98E-E039-3DD8-93DE939E7983}"/>
              </a:ext>
            </a:extLst>
          </p:cNvPr>
          <p:cNvSpPr txBox="1"/>
          <p:nvPr/>
        </p:nvSpPr>
        <p:spPr>
          <a:xfrm>
            <a:off x="3200400" y="76200"/>
            <a:ext cx="5867400"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Y</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Z</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"Z"</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Y</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3E8FD61-4C49-AD59-C903-62FC72B8978B}"/>
              </a:ext>
            </a:extLst>
          </p:cNvPr>
          <p:cNvSpPr txBox="1"/>
          <p:nvPr/>
        </p:nvSpPr>
        <p:spPr>
          <a:xfrm>
            <a:off x="76200" y="2286000"/>
            <a:ext cx="3810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InnerClassDemo4</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p>
          <a:p>
            <a:r>
              <a:rPr lang="en-US" dirty="0">
                <a:solidFill>
                  <a:srgbClr val="3B3B3B"/>
                </a:solidFill>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Y</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Y</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Z</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z</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a:t>
            </a:r>
            <a:r>
              <a:rPr lang="en-US" b="0" dirty="0" err="1">
                <a:solidFill>
                  <a:srgbClr val="3B3B3B"/>
                </a:solidFill>
                <a:effectLst/>
                <a:latin typeface="Consolas" panose="020B0609020204030204" pitchFamily="49" charset="0"/>
              </a:rPr>
              <a:t>.</a:t>
            </a:r>
            <a:r>
              <a:rPr lang="en-US" b="0" dirty="0" err="1">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Z</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z</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97948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Arguments</a:t>
            </a:r>
          </a:p>
        </p:txBody>
      </p:sp>
      <p:sp>
        <p:nvSpPr>
          <p:cNvPr id="4" name="Slide Number Placeholder 3"/>
          <p:cNvSpPr>
            <a:spLocks noGrp="1"/>
          </p:cNvSpPr>
          <p:nvPr>
            <p:ph type="sldNum" sz="quarter" idx="12"/>
          </p:nvPr>
        </p:nvSpPr>
        <p:spPr/>
        <p:txBody>
          <a:bodyPr/>
          <a:lstStyle/>
          <a:p>
            <a:fld id="{B6F15528-21DE-4FAA-801E-634DDDAF4B2B}" type="slidenum">
              <a:rPr lang="en-US" smtClean="0"/>
              <a:t>43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17638"/>
            <a:ext cx="4768953" cy="5290558"/>
          </a:xfrm>
          <a:prstGeom prst="rect">
            <a:avLst/>
          </a:prstGeom>
        </p:spPr>
      </p:pic>
      <p:sp>
        <p:nvSpPr>
          <p:cNvPr id="3" name="Footer Placeholder 2">
            <a:extLst>
              <a:ext uri="{FF2B5EF4-FFF2-40B4-BE49-F238E27FC236}">
                <a16:creationId xmlns:a16="http://schemas.microsoft.com/office/drawing/2014/main" id="{8512C662-32B4-4F24-BBE0-CCB0ECFF37F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335764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Arguments Ambiguity</a:t>
            </a:r>
          </a:p>
        </p:txBody>
      </p:sp>
      <p:sp>
        <p:nvSpPr>
          <p:cNvPr id="4" name="Slide Number Placeholder 3"/>
          <p:cNvSpPr>
            <a:spLocks noGrp="1"/>
          </p:cNvSpPr>
          <p:nvPr>
            <p:ph type="sldNum" sz="quarter" idx="12"/>
          </p:nvPr>
        </p:nvSpPr>
        <p:spPr/>
        <p:txBody>
          <a:bodyPr/>
          <a:lstStyle/>
          <a:p>
            <a:fld id="{B6F15528-21DE-4FAA-801E-634DDDAF4B2B}" type="slidenum">
              <a:rPr lang="en-US" smtClean="0"/>
              <a:t>44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0" y="1407698"/>
            <a:ext cx="8872392" cy="4948652"/>
          </a:xfrm>
          <a:prstGeom prst="rect">
            <a:avLst/>
          </a:prstGeom>
        </p:spPr>
      </p:pic>
      <p:sp>
        <p:nvSpPr>
          <p:cNvPr id="3" name="Footer Placeholder 2">
            <a:extLst>
              <a:ext uri="{FF2B5EF4-FFF2-40B4-BE49-F238E27FC236}">
                <a16:creationId xmlns:a16="http://schemas.microsoft.com/office/drawing/2014/main" id="{7962CE3C-DDDC-4852-A196-9E592213B780}"/>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884580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536948"/>
            <a:ext cx="8077200" cy="738664"/>
          </a:xfrm>
          <a:prstGeom prst="rect">
            <a:avLst/>
          </a:prstGeom>
        </p:spPr>
        <p:txBody>
          <a:bodyPr vert="horz" wrap="square" lIns="0" tIns="0" rIns="0" bIns="0" rtlCol="0">
            <a:spAutoFit/>
          </a:bodyPr>
          <a:lstStyle/>
          <a:p>
            <a:pPr marL="12700" algn="ctr">
              <a:lnSpc>
                <a:spcPct val="100000"/>
              </a:lnSpc>
            </a:pPr>
            <a:r>
              <a:rPr lang="en-US" sz="4800" b="1" i="1" dirty="0">
                <a:cs typeface="Calibri"/>
              </a:rPr>
              <a:t>Local Variable Type Inference</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45</a:t>
            </a:fld>
            <a:endParaRPr lang="en-US"/>
          </a:p>
        </p:txBody>
      </p:sp>
      <p:sp>
        <p:nvSpPr>
          <p:cNvPr id="4" name="Footer Placeholder 3">
            <a:extLst>
              <a:ext uri="{FF2B5EF4-FFF2-40B4-BE49-F238E27FC236}">
                <a16:creationId xmlns:a16="http://schemas.microsoft.com/office/drawing/2014/main" id="{1E658749-1101-4859-A095-C86F56328C6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518545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A273-93C3-49BE-8CAF-96AD1DB6954C}"/>
              </a:ext>
            </a:extLst>
          </p:cNvPr>
          <p:cNvSpPr>
            <a:spLocks noGrp="1"/>
          </p:cNvSpPr>
          <p:nvPr>
            <p:ph type="title"/>
          </p:nvPr>
        </p:nvSpPr>
        <p:spPr/>
        <p:txBody>
          <a:bodyPr/>
          <a:lstStyle/>
          <a:p>
            <a:r>
              <a:rPr lang="en-US" dirty="0"/>
              <a:t>Local Variable Type Inference</a:t>
            </a:r>
          </a:p>
        </p:txBody>
      </p:sp>
      <p:sp>
        <p:nvSpPr>
          <p:cNvPr id="3" name="Content Placeholder 2">
            <a:extLst>
              <a:ext uri="{FF2B5EF4-FFF2-40B4-BE49-F238E27FC236}">
                <a16:creationId xmlns:a16="http://schemas.microsoft.com/office/drawing/2014/main" id="{8C2FB07E-2EE3-49F2-9D1D-FB2A58C52E7E}"/>
              </a:ext>
            </a:extLst>
          </p:cNvPr>
          <p:cNvSpPr>
            <a:spLocks noGrp="1"/>
          </p:cNvSpPr>
          <p:nvPr>
            <p:ph idx="1"/>
          </p:nvPr>
        </p:nvSpPr>
        <p:spPr/>
        <p:txBody>
          <a:bodyPr>
            <a:noAutofit/>
          </a:bodyPr>
          <a:lstStyle/>
          <a:p>
            <a:r>
              <a:rPr lang="en-US" sz="2800" dirty="0"/>
              <a:t>Recently added to the Java language (Java 10)</a:t>
            </a:r>
          </a:p>
          <a:p>
            <a:pPr lvl="1"/>
            <a:r>
              <a:rPr lang="en-US" sz="2400" dirty="0"/>
              <a:t>all variables must be declared prior to their use</a:t>
            </a:r>
          </a:p>
          <a:p>
            <a:pPr lvl="1"/>
            <a:r>
              <a:rPr lang="en-US" sz="2400" dirty="0"/>
              <a:t>a variable can be initialized with a value when it is declared</a:t>
            </a:r>
          </a:p>
          <a:p>
            <a:pPr lvl="1"/>
            <a:r>
              <a:rPr lang="en-US" sz="2400" dirty="0"/>
              <a:t>when a variable is initialized, the type of the initializer must be the same as the declared type of the variable </a:t>
            </a:r>
          </a:p>
          <a:p>
            <a:r>
              <a:rPr lang="en-US" sz="2800" dirty="0"/>
              <a:t>In principle, it would not be necessary to specify an explicit type for an initialized variable </a:t>
            </a:r>
          </a:p>
          <a:p>
            <a:pPr lvl="1"/>
            <a:r>
              <a:rPr lang="en-US" sz="2400" dirty="0"/>
              <a:t>it could be inferred by the type of its initializer</a:t>
            </a:r>
          </a:p>
          <a:p>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6867BB3D-07EC-4232-ADD7-B87675F8E60F}"/>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D1AC302C-2A31-4859-81D4-0DDF454D022B}"/>
              </a:ext>
            </a:extLst>
          </p:cNvPr>
          <p:cNvSpPr>
            <a:spLocks noGrp="1"/>
          </p:cNvSpPr>
          <p:nvPr>
            <p:ph type="sldNum" sz="quarter" idx="12"/>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185928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B893-47C8-445B-8B5F-C0F6AF0B459B}"/>
              </a:ext>
            </a:extLst>
          </p:cNvPr>
          <p:cNvSpPr>
            <a:spLocks noGrp="1"/>
          </p:cNvSpPr>
          <p:nvPr>
            <p:ph type="title"/>
          </p:nvPr>
        </p:nvSpPr>
        <p:spPr/>
        <p:txBody>
          <a:bodyPr/>
          <a:lstStyle/>
          <a:p>
            <a:r>
              <a:rPr lang="en-US" dirty="0"/>
              <a:t>Local Variable Type Inference</a:t>
            </a:r>
          </a:p>
        </p:txBody>
      </p:sp>
      <p:sp>
        <p:nvSpPr>
          <p:cNvPr id="3" name="Content Placeholder 2">
            <a:extLst>
              <a:ext uri="{FF2B5EF4-FFF2-40B4-BE49-F238E27FC236}">
                <a16:creationId xmlns:a16="http://schemas.microsoft.com/office/drawing/2014/main" id="{459A6FA5-29D1-4493-BA2E-5781DD031A75}"/>
              </a:ext>
            </a:extLst>
          </p:cNvPr>
          <p:cNvSpPr>
            <a:spLocks noGrp="1"/>
          </p:cNvSpPr>
          <p:nvPr>
            <p:ph idx="1"/>
          </p:nvPr>
        </p:nvSpPr>
        <p:spPr/>
        <p:txBody>
          <a:bodyPr>
            <a:noAutofit/>
          </a:bodyPr>
          <a:lstStyle/>
          <a:p>
            <a:r>
              <a:rPr lang="en-US" sz="2800" dirty="0"/>
              <a:t>Compiler infer the type of a local variable based on the type of its initializer without explicit specification</a:t>
            </a:r>
          </a:p>
          <a:p>
            <a:r>
              <a:rPr lang="en-US" sz="2800" dirty="0"/>
              <a:t>Advantages:</a:t>
            </a:r>
          </a:p>
          <a:p>
            <a:pPr lvl="1"/>
            <a:r>
              <a:rPr lang="en-US" sz="2400" dirty="0"/>
              <a:t>Streamline code by eliminating the need to redundantly specify a variable’s type when it can be inferred</a:t>
            </a:r>
          </a:p>
          <a:p>
            <a:pPr lvl="1"/>
            <a:r>
              <a:rPr lang="en-US" sz="2400" dirty="0"/>
              <a:t>Simplify declarations when the type name is quite lengthy, such as can be the case with some class names</a:t>
            </a:r>
          </a:p>
          <a:p>
            <a:pPr lvl="1"/>
            <a:r>
              <a:rPr lang="en-US" sz="2400" dirty="0"/>
              <a:t>Helpful when a type is difficult to determine</a:t>
            </a:r>
          </a:p>
          <a:p>
            <a:pPr lvl="1"/>
            <a:r>
              <a:rPr lang="en-US" sz="2400" dirty="0"/>
              <a:t>Its inclusion helps keep Java up-to-date with evolving trends in language design</a:t>
            </a:r>
            <a:endParaRPr lang="en-US" sz="2800" dirty="0"/>
          </a:p>
        </p:txBody>
      </p:sp>
      <p:sp>
        <p:nvSpPr>
          <p:cNvPr id="4" name="Footer Placeholder 3">
            <a:extLst>
              <a:ext uri="{FF2B5EF4-FFF2-40B4-BE49-F238E27FC236}">
                <a16:creationId xmlns:a16="http://schemas.microsoft.com/office/drawing/2014/main" id="{AF77EAE2-3F8C-47A2-B6B9-6FBEB6E59B2E}"/>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4D1FB80D-F212-406E-9B8A-E26BD457E2CD}"/>
              </a:ext>
            </a:extLst>
          </p:cNvPr>
          <p:cNvSpPr>
            <a:spLocks noGrp="1"/>
          </p:cNvSpPr>
          <p:nvPr>
            <p:ph type="sldNum" sz="quarter" idx="12"/>
          </p:nvPr>
        </p:nvSpPr>
        <p:spPr/>
        <p:txBody>
          <a:bodyPr/>
          <a:lstStyle/>
          <a:p>
            <a:fld id="{B6F15528-21DE-4FAA-801E-634DDDAF4B2B}" type="slidenum">
              <a:rPr lang="en-US" smtClean="0"/>
              <a:t>47</a:t>
            </a:fld>
            <a:endParaRPr lang="en-US"/>
          </a:p>
        </p:txBody>
      </p:sp>
    </p:spTree>
    <p:extLst>
      <p:ext uri="{BB962C8B-B14F-4D97-AF65-F5344CB8AC3E}">
        <p14:creationId xmlns:p14="http://schemas.microsoft.com/office/powerpoint/2010/main" val="4209055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14DC-2C67-4827-84E0-1DBD5AB312F7}"/>
              </a:ext>
            </a:extLst>
          </p:cNvPr>
          <p:cNvSpPr>
            <a:spLocks noGrp="1"/>
          </p:cNvSpPr>
          <p:nvPr>
            <p:ph type="title"/>
          </p:nvPr>
        </p:nvSpPr>
        <p:spPr/>
        <p:txBody>
          <a:bodyPr/>
          <a:lstStyle/>
          <a:p>
            <a:r>
              <a:rPr lang="en-US" dirty="0"/>
              <a:t>Local Variable Type Inference</a:t>
            </a:r>
          </a:p>
        </p:txBody>
      </p:sp>
      <p:sp>
        <p:nvSpPr>
          <p:cNvPr id="3" name="Content Placeholder 2">
            <a:extLst>
              <a:ext uri="{FF2B5EF4-FFF2-40B4-BE49-F238E27FC236}">
                <a16:creationId xmlns:a16="http://schemas.microsoft.com/office/drawing/2014/main" id="{FD342A5F-AB43-4342-86FC-2EB0D5AA705A}"/>
              </a:ext>
            </a:extLst>
          </p:cNvPr>
          <p:cNvSpPr>
            <a:spLocks noGrp="1"/>
          </p:cNvSpPr>
          <p:nvPr>
            <p:ph idx="1"/>
          </p:nvPr>
        </p:nvSpPr>
        <p:spPr/>
        <p:txBody>
          <a:bodyPr>
            <a:noAutofit/>
          </a:bodyPr>
          <a:lstStyle/>
          <a:p>
            <a:r>
              <a:rPr lang="en-US" sz="2800" dirty="0"/>
              <a:t>The context-sensitive identifier var was added to Java as a reserved type name</a:t>
            </a:r>
          </a:p>
          <a:p>
            <a:r>
              <a:rPr lang="en-US" sz="2800" dirty="0"/>
              <a:t>To use local variable type inference, the variable must be declared with var as the type name and it must include an initializer</a:t>
            </a:r>
          </a:p>
          <a:p>
            <a:pPr lvl="1"/>
            <a:r>
              <a:rPr lang="en-US" sz="2400" b="1" dirty="0"/>
              <a:t>double avg = 10.0; // </a:t>
            </a:r>
            <a:r>
              <a:rPr lang="en-US" sz="2400" b="1" i="1" dirty="0"/>
              <a:t>type is explicitly specified </a:t>
            </a:r>
          </a:p>
          <a:p>
            <a:pPr lvl="1"/>
            <a:r>
              <a:rPr lang="en-US" sz="2400" b="1" dirty="0"/>
              <a:t>var avg = 10.0; // </a:t>
            </a:r>
            <a:r>
              <a:rPr lang="en-US" sz="2400" b="1" i="1" dirty="0"/>
              <a:t>type is inferred as double because 								initializer (10.0) is of type double</a:t>
            </a:r>
          </a:p>
          <a:p>
            <a:r>
              <a:rPr lang="en-US" sz="2800" dirty="0"/>
              <a:t>var can still be used as user-defined identifier</a:t>
            </a:r>
          </a:p>
          <a:p>
            <a:pPr lvl="1"/>
            <a:r>
              <a:rPr lang="en-US" sz="2400" b="1" dirty="0"/>
              <a:t>int var = 1; // </a:t>
            </a:r>
            <a:r>
              <a:rPr lang="en-US" sz="2400" b="1" i="1" dirty="0"/>
              <a:t>valid</a:t>
            </a:r>
          </a:p>
        </p:txBody>
      </p:sp>
      <p:sp>
        <p:nvSpPr>
          <p:cNvPr id="4" name="Footer Placeholder 3">
            <a:extLst>
              <a:ext uri="{FF2B5EF4-FFF2-40B4-BE49-F238E27FC236}">
                <a16:creationId xmlns:a16="http://schemas.microsoft.com/office/drawing/2014/main" id="{8E75CD25-1799-492B-9E08-EFE41FD9A869}"/>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F6AD4E01-148E-4D78-9C52-C84097444085}"/>
              </a:ext>
            </a:extLst>
          </p:cNvPr>
          <p:cNvSpPr>
            <a:spLocks noGrp="1"/>
          </p:cNvSpPr>
          <p:nvPr>
            <p:ph type="sldNum" sz="quarter" idx="12"/>
          </p:nvPr>
        </p:nvSpPr>
        <p:spPr/>
        <p:txBody>
          <a:bodyPr/>
          <a:lstStyle/>
          <a:p>
            <a:fld id="{B6F15528-21DE-4FAA-801E-634DDDAF4B2B}" type="slidenum">
              <a:rPr lang="en-US" smtClean="0"/>
              <a:t>48</a:t>
            </a:fld>
            <a:endParaRPr lang="en-US"/>
          </a:p>
        </p:txBody>
      </p:sp>
    </p:spTree>
    <p:extLst>
      <p:ext uri="{BB962C8B-B14F-4D97-AF65-F5344CB8AC3E}">
        <p14:creationId xmlns:p14="http://schemas.microsoft.com/office/powerpoint/2010/main" val="1270755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592C-217D-4A19-AE33-B759614958EB}"/>
              </a:ext>
            </a:extLst>
          </p:cNvPr>
          <p:cNvSpPr>
            <a:spLocks noGrp="1"/>
          </p:cNvSpPr>
          <p:nvPr>
            <p:ph type="title"/>
          </p:nvPr>
        </p:nvSpPr>
        <p:spPr/>
        <p:txBody>
          <a:bodyPr/>
          <a:lstStyle/>
          <a:p>
            <a:r>
              <a:rPr lang="en-US" dirty="0"/>
              <a:t>Local Variable Type Inference</a:t>
            </a:r>
          </a:p>
        </p:txBody>
      </p:sp>
      <p:sp>
        <p:nvSpPr>
          <p:cNvPr id="3" name="Content Placeholder 2">
            <a:extLst>
              <a:ext uri="{FF2B5EF4-FFF2-40B4-BE49-F238E27FC236}">
                <a16:creationId xmlns:a16="http://schemas.microsoft.com/office/drawing/2014/main" id="{29A0E378-4BCD-4436-9D66-12062ACAC4B8}"/>
              </a:ext>
            </a:extLst>
          </p:cNvPr>
          <p:cNvSpPr>
            <a:spLocks noGrp="1"/>
          </p:cNvSpPr>
          <p:nvPr>
            <p:ph idx="1"/>
          </p:nvPr>
        </p:nvSpPr>
        <p:spPr/>
        <p:txBody>
          <a:bodyPr>
            <a:noAutofit/>
          </a:bodyPr>
          <a:lstStyle/>
          <a:p>
            <a:r>
              <a:rPr lang="en-US" sz="2800" dirty="0"/>
              <a:t>var cannot be used as the name of a class</a:t>
            </a:r>
          </a:p>
          <a:p>
            <a:r>
              <a:rPr lang="en-US" sz="2800" dirty="0"/>
              <a:t>var can be used to declare an array type, but cannot be used with an array initializer</a:t>
            </a:r>
          </a:p>
          <a:p>
            <a:pPr lvl="1"/>
            <a:r>
              <a:rPr lang="en-US" sz="2400" b="1" dirty="0"/>
              <a:t>var </a:t>
            </a:r>
            <a:r>
              <a:rPr lang="en-US" sz="2400" b="1" dirty="0" err="1"/>
              <a:t>myArray</a:t>
            </a:r>
            <a:r>
              <a:rPr lang="en-US" sz="2400" b="1" dirty="0"/>
              <a:t> = new int[10]; // </a:t>
            </a:r>
            <a:r>
              <a:rPr lang="en-US" sz="2400" b="1" i="1" dirty="0"/>
              <a:t>valid</a:t>
            </a:r>
          </a:p>
          <a:p>
            <a:pPr lvl="1"/>
            <a:r>
              <a:rPr lang="en-US" sz="2400" b="1" dirty="0"/>
              <a:t>var </a:t>
            </a:r>
            <a:r>
              <a:rPr lang="en-US" sz="2400" b="1" dirty="0" err="1"/>
              <a:t>myArray</a:t>
            </a:r>
            <a:r>
              <a:rPr lang="en-US" sz="2400" b="1" dirty="0"/>
              <a:t> = { 1, 2, 3 }; // </a:t>
            </a:r>
            <a:r>
              <a:rPr lang="en-US" sz="2400" b="1" i="1" dirty="0"/>
              <a:t>invalid</a:t>
            </a:r>
          </a:p>
          <a:p>
            <a:r>
              <a:rPr lang="en-US" sz="2800" dirty="0"/>
              <a:t>var is not allowed as an element type of an array </a:t>
            </a:r>
          </a:p>
          <a:p>
            <a:pPr lvl="1"/>
            <a:r>
              <a:rPr lang="en-US" sz="2400" b="1" dirty="0"/>
              <a:t>var[] </a:t>
            </a:r>
            <a:r>
              <a:rPr lang="en-US" sz="2400" b="1" dirty="0" err="1"/>
              <a:t>myArray</a:t>
            </a:r>
            <a:r>
              <a:rPr lang="en-US" sz="2400" b="1" dirty="0"/>
              <a:t> = new int[10]; // </a:t>
            </a:r>
            <a:r>
              <a:rPr lang="en-US" sz="2400" b="1" i="1" dirty="0"/>
              <a:t>invalid</a:t>
            </a:r>
          </a:p>
          <a:p>
            <a:pPr lvl="1"/>
            <a:r>
              <a:rPr lang="en-US" sz="2400" b="1" dirty="0"/>
              <a:t>var </a:t>
            </a:r>
            <a:r>
              <a:rPr lang="en-US" sz="2400" b="1" dirty="0" err="1"/>
              <a:t>myArray</a:t>
            </a:r>
            <a:r>
              <a:rPr lang="en-US" sz="2400" b="1" dirty="0"/>
              <a:t>[] = new int[10]; // </a:t>
            </a:r>
            <a:r>
              <a:rPr lang="en-US" sz="2400" b="1" i="1" dirty="0"/>
              <a:t>invalid</a:t>
            </a:r>
          </a:p>
          <a:p>
            <a:pPr lvl="1"/>
            <a:endParaRPr lang="en-US" dirty="0"/>
          </a:p>
        </p:txBody>
      </p:sp>
      <p:sp>
        <p:nvSpPr>
          <p:cNvPr id="4" name="Footer Placeholder 3">
            <a:extLst>
              <a:ext uri="{FF2B5EF4-FFF2-40B4-BE49-F238E27FC236}">
                <a16:creationId xmlns:a16="http://schemas.microsoft.com/office/drawing/2014/main" id="{F38906A6-FC10-46DF-9AC8-B2F53EBCB00C}"/>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224D39A8-6877-40D6-8CA6-2460FD5F368F}"/>
              </a:ext>
            </a:extLst>
          </p:cNvPr>
          <p:cNvSpPr>
            <a:spLocks noGrp="1"/>
          </p:cNvSpPr>
          <p:nvPr>
            <p:ph type="sldNum" sz="quarter" idx="12"/>
          </p:nvPr>
        </p:nvSpPr>
        <p:spPr/>
        <p:txBody>
          <a:bodyPr/>
          <a:lstStyle/>
          <a:p>
            <a:fld id="{B6F15528-21DE-4FAA-801E-634DDDAF4B2B}" type="slidenum">
              <a:rPr lang="en-US" smtClean="0"/>
              <a:t>49</a:t>
            </a:fld>
            <a:endParaRPr lang="en-US"/>
          </a:p>
        </p:txBody>
      </p:sp>
    </p:spTree>
    <p:extLst>
      <p:ext uri="{BB962C8B-B14F-4D97-AF65-F5344CB8AC3E}">
        <p14:creationId xmlns:p14="http://schemas.microsoft.com/office/powerpoint/2010/main" val="149777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Creating Arrays</a:t>
            </a:r>
          </a:p>
        </p:txBody>
      </p:sp>
      <p:sp>
        <p:nvSpPr>
          <p:cNvPr id="3" name="Content Placeholder 2"/>
          <p:cNvSpPr>
            <a:spLocks noGrp="1"/>
          </p:cNvSpPr>
          <p:nvPr>
            <p:ph idx="1"/>
          </p:nvPr>
        </p:nvSpPr>
        <p:spPr/>
        <p:txBody>
          <a:bodyPr>
            <a:noAutofit/>
          </a:bodyPr>
          <a:lstStyle/>
          <a:p>
            <a:r>
              <a:rPr lang="en-US" sz="2800" dirty="0"/>
              <a:t>int c[ ] = new int [12]</a:t>
            </a:r>
          </a:p>
          <a:p>
            <a:pPr lvl="1"/>
            <a:r>
              <a:rPr lang="en-US" sz="2400" dirty="0"/>
              <a:t>Here, “c” is a reference to an integer array</a:t>
            </a:r>
          </a:p>
          <a:p>
            <a:pPr lvl="1"/>
            <a:r>
              <a:rPr lang="en-US" sz="2400" dirty="0"/>
              <a:t>“c” is now pointing to an array object holding 12 integers</a:t>
            </a:r>
          </a:p>
          <a:p>
            <a:pPr lvl="1"/>
            <a:r>
              <a:rPr lang="en-US" sz="2400" dirty="0"/>
              <a:t>Like other objects arrays are created using “new” and are created in the heap</a:t>
            </a:r>
          </a:p>
          <a:p>
            <a:pPr lvl="1"/>
            <a:r>
              <a:rPr lang="en-US" sz="2400" dirty="0"/>
              <a:t>“int c[ ]” represents both the data type and the variable name. Placing number here is a syntax error</a:t>
            </a:r>
          </a:p>
          <a:p>
            <a:pPr lvl="1"/>
            <a:r>
              <a:rPr lang="en-US" sz="2400" b="1" dirty="0"/>
              <a:t>int c[12]; // compiler error</a:t>
            </a:r>
          </a:p>
        </p:txBody>
      </p:sp>
      <p:sp>
        <p:nvSpPr>
          <p:cNvPr id="4" name="Slide Number Placeholder 3"/>
          <p:cNvSpPr>
            <a:spLocks noGrp="1"/>
          </p:cNvSpPr>
          <p:nvPr>
            <p:ph type="sldNum" sz="quarter" idx="12"/>
          </p:nvPr>
        </p:nvSpPr>
        <p:spPr/>
        <p:txBody>
          <a:bodyPr/>
          <a:lstStyle/>
          <a:p>
            <a:fld id="{B6F15528-21DE-4FAA-801E-634DDDAF4B2B}" type="slidenum">
              <a:rPr lang="en-US" smtClean="0"/>
              <a:t>5</a:t>
            </a:fld>
            <a:endParaRPr lang="en-US"/>
          </a:p>
        </p:txBody>
      </p:sp>
      <p:sp>
        <p:nvSpPr>
          <p:cNvPr id="5" name="Footer Placeholder 4">
            <a:extLst>
              <a:ext uri="{FF2B5EF4-FFF2-40B4-BE49-F238E27FC236}">
                <a16:creationId xmlns:a16="http://schemas.microsoft.com/office/drawing/2014/main" id="{69D854EA-41C1-4E08-BA5C-2DA39D8229AE}"/>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26117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0A35-DADA-4291-A351-179D152E6861}"/>
              </a:ext>
            </a:extLst>
          </p:cNvPr>
          <p:cNvSpPr>
            <a:spLocks noGrp="1"/>
          </p:cNvSpPr>
          <p:nvPr>
            <p:ph type="title"/>
          </p:nvPr>
        </p:nvSpPr>
        <p:spPr/>
        <p:txBody>
          <a:bodyPr/>
          <a:lstStyle/>
          <a:p>
            <a:r>
              <a:rPr lang="en-US" dirty="0"/>
              <a:t>Local Variable Type Inference</a:t>
            </a:r>
          </a:p>
        </p:txBody>
      </p:sp>
      <p:sp>
        <p:nvSpPr>
          <p:cNvPr id="3" name="Content Placeholder 2">
            <a:extLst>
              <a:ext uri="{FF2B5EF4-FFF2-40B4-BE49-F238E27FC236}">
                <a16:creationId xmlns:a16="http://schemas.microsoft.com/office/drawing/2014/main" id="{C04C4D8A-7298-4D0A-8A7C-E4E498629CFD}"/>
              </a:ext>
            </a:extLst>
          </p:cNvPr>
          <p:cNvSpPr>
            <a:spLocks noGrp="1"/>
          </p:cNvSpPr>
          <p:nvPr>
            <p:ph idx="1"/>
          </p:nvPr>
        </p:nvSpPr>
        <p:spPr/>
        <p:txBody>
          <a:bodyPr>
            <a:noAutofit/>
          </a:bodyPr>
          <a:lstStyle/>
          <a:p>
            <a:r>
              <a:rPr lang="en-US" sz="2800" dirty="0"/>
              <a:t>var can be used to declare a variable only when that variable is initialized</a:t>
            </a:r>
          </a:p>
          <a:p>
            <a:pPr lvl="1"/>
            <a:r>
              <a:rPr lang="en-US" sz="2400" b="1" dirty="0"/>
              <a:t>var counter; // </a:t>
            </a:r>
            <a:r>
              <a:rPr lang="en-US" sz="2400" b="1" i="1" dirty="0"/>
              <a:t>invalid</a:t>
            </a:r>
          </a:p>
          <a:p>
            <a:r>
              <a:rPr lang="en-US" sz="2800" dirty="0"/>
              <a:t>var cannot be used to declare a variable with null as the initializer</a:t>
            </a:r>
          </a:p>
          <a:p>
            <a:r>
              <a:rPr lang="en-US" sz="2800" dirty="0"/>
              <a:t>var can be used only to declare local variables, it cannot be used when declaring instance variables, parameters, or return types</a:t>
            </a:r>
          </a:p>
          <a:p>
            <a:r>
              <a:rPr lang="en-US" sz="2800" dirty="0"/>
              <a:t>var can be used in a for/for-each loop when declaring and initializing the loop control/iteration variable</a:t>
            </a:r>
          </a:p>
        </p:txBody>
      </p:sp>
      <p:sp>
        <p:nvSpPr>
          <p:cNvPr id="4" name="Footer Placeholder 3">
            <a:extLst>
              <a:ext uri="{FF2B5EF4-FFF2-40B4-BE49-F238E27FC236}">
                <a16:creationId xmlns:a16="http://schemas.microsoft.com/office/drawing/2014/main" id="{48862FBA-992F-4765-92ED-7CFFAC085DA9}"/>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0422D772-B6BD-4E80-B72B-2EA329A97806}"/>
              </a:ext>
            </a:extLst>
          </p:cNvPr>
          <p:cNvSpPr>
            <a:spLocks noGrp="1"/>
          </p:cNvSpPr>
          <p:nvPr>
            <p:ph type="sldNum" sz="quarter" idx="12"/>
          </p:nvPr>
        </p:nvSpPr>
        <p:spPr/>
        <p:txBody>
          <a:bodyPr/>
          <a:lstStyle/>
          <a:p>
            <a:fld id="{B6F15528-21DE-4FAA-801E-634DDDAF4B2B}" type="slidenum">
              <a:rPr lang="en-US" smtClean="0"/>
              <a:t>50</a:t>
            </a:fld>
            <a:endParaRPr lang="en-US"/>
          </a:p>
        </p:txBody>
      </p:sp>
    </p:spTree>
    <p:extLst>
      <p:ext uri="{BB962C8B-B14F-4D97-AF65-F5344CB8AC3E}">
        <p14:creationId xmlns:p14="http://schemas.microsoft.com/office/powerpoint/2010/main" val="466417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089-D9B7-4BC6-BEAE-CCD9C761CBA2}"/>
              </a:ext>
            </a:extLst>
          </p:cNvPr>
          <p:cNvSpPr>
            <a:spLocks noGrp="1"/>
          </p:cNvSpPr>
          <p:nvPr>
            <p:ph type="title"/>
          </p:nvPr>
        </p:nvSpPr>
        <p:spPr/>
        <p:txBody>
          <a:bodyPr/>
          <a:lstStyle/>
          <a:p>
            <a:r>
              <a:rPr lang="en-US" dirty="0"/>
              <a:t>Local Variable Type Inference</a:t>
            </a:r>
          </a:p>
        </p:txBody>
      </p:sp>
      <p:sp>
        <p:nvSpPr>
          <p:cNvPr id="4" name="Footer Placeholder 3">
            <a:extLst>
              <a:ext uri="{FF2B5EF4-FFF2-40B4-BE49-F238E27FC236}">
                <a16:creationId xmlns:a16="http://schemas.microsoft.com/office/drawing/2014/main" id="{A21B54FD-BC60-4963-A936-AA6C1FCA83D6}"/>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519B6DBF-AFDA-41A8-89D0-F2ED04AAE2F1}"/>
              </a:ext>
            </a:extLst>
          </p:cNvPr>
          <p:cNvSpPr>
            <a:spLocks noGrp="1"/>
          </p:cNvSpPr>
          <p:nvPr>
            <p:ph type="sldNum" sz="quarter" idx="12"/>
          </p:nvPr>
        </p:nvSpPr>
        <p:spPr/>
        <p:txBody>
          <a:bodyPr/>
          <a:lstStyle/>
          <a:p>
            <a:fld id="{B6F15528-21DE-4FAA-801E-634DDDAF4B2B}" type="slidenum">
              <a:rPr lang="en-US" smtClean="0"/>
              <a:t>51</a:t>
            </a:fld>
            <a:endParaRPr lang="en-US"/>
          </a:p>
        </p:txBody>
      </p:sp>
      <p:sp>
        <p:nvSpPr>
          <p:cNvPr id="9" name="TextBox 8">
            <a:extLst>
              <a:ext uri="{FF2B5EF4-FFF2-40B4-BE49-F238E27FC236}">
                <a16:creationId xmlns:a16="http://schemas.microsoft.com/office/drawing/2014/main" id="{B36BFD8D-97F3-C521-9BF0-993030B41CC4}"/>
              </a:ext>
            </a:extLst>
          </p:cNvPr>
          <p:cNvSpPr txBox="1"/>
          <p:nvPr/>
        </p:nvSpPr>
        <p:spPr>
          <a:xfrm>
            <a:off x="457200" y="1474887"/>
            <a:ext cx="403860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solidFill>
                  <a:srgbClr val="8000FF"/>
                </a:solidFill>
                <a:highlight>
                  <a:srgbClr val="FFFFFF"/>
                </a:highlight>
              </a:rPr>
              <a:t>public</a:t>
            </a:r>
            <a:r>
              <a:rPr lang="en-US" sz="1800" dirty="0">
                <a:solidFill>
                  <a:srgbClr val="000000"/>
                </a:solidFill>
                <a:highlight>
                  <a:srgbClr val="FFFFFF"/>
                </a:highlight>
              </a:rPr>
              <a:t> </a:t>
            </a:r>
            <a:r>
              <a:rPr lang="en-US" sz="1800" dirty="0">
                <a:solidFill>
                  <a:srgbClr val="8000FF"/>
                </a:solidFill>
                <a:highlight>
                  <a:srgbClr val="FFFFFF"/>
                </a:highlight>
              </a:rPr>
              <a:t>class</a:t>
            </a:r>
            <a:r>
              <a:rPr lang="en-US" sz="1800" dirty="0">
                <a:solidFill>
                  <a:srgbClr val="000000"/>
                </a:solidFill>
                <a:highlight>
                  <a:srgbClr val="FFFFFF"/>
                </a:highlight>
              </a:rPr>
              <a:t> </a:t>
            </a:r>
            <a:r>
              <a:rPr lang="en-US" sz="1800" dirty="0" err="1">
                <a:solidFill>
                  <a:srgbClr val="000000"/>
                </a:solidFill>
                <a:highlight>
                  <a:srgbClr val="FFFFFF"/>
                </a:highlight>
              </a:rPr>
              <a:t>VarDemo</a:t>
            </a:r>
            <a:r>
              <a:rPr lang="en-US" sz="180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static</a:t>
            </a:r>
            <a:r>
              <a:rPr lang="en-US" sz="1800" b="0" dirty="0">
                <a:solidFill>
                  <a:srgbClr val="000000"/>
                </a:solidFill>
                <a:highlight>
                  <a:srgbClr val="FFFFFF"/>
                </a:highlight>
              </a:rPr>
              <a:t> </a:t>
            </a:r>
            <a:r>
              <a:rPr lang="en-US" sz="1800" b="0" dirty="0">
                <a:solidFill>
                  <a:srgbClr val="8000FF"/>
                </a:solidFill>
                <a:highlight>
                  <a:srgbClr val="FFFFFF"/>
                </a:highlight>
              </a:rPr>
              <a:t>void</a:t>
            </a:r>
            <a:r>
              <a:rPr lang="en-US" sz="1800" b="0" dirty="0">
                <a:solidFill>
                  <a:srgbClr val="000000"/>
                </a:solidFill>
                <a:highlight>
                  <a:srgbClr val="FFFFFF"/>
                </a:highlight>
              </a:rPr>
              <a:t> main</a:t>
            </a:r>
            <a:r>
              <a:rPr lang="en-US" sz="1800" b="1" dirty="0">
                <a:solidFill>
                  <a:srgbClr val="000080"/>
                </a:solidFill>
                <a:highlight>
                  <a:srgbClr val="FFFFFF"/>
                </a:highlight>
              </a:rPr>
              <a:t>(</a:t>
            </a:r>
            <a:r>
              <a:rPr lang="en-US" sz="1800" b="0" dirty="0">
                <a:solidFill>
                  <a:srgbClr val="000000"/>
                </a:solidFill>
                <a:highlight>
                  <a:srgbClr val="FFFFFF"/>
                </a:highlight>
              </a:rPr>
              <a:t>String</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err="1">
                <a:solidFill>
                  <a:srgbClr val="000000"/>
                </a:solidFill>
                <a:highlight>
                  <a:srgbClr val="FFFFFF"/>
                </a:highlight>
              </a:rPr>
              <a:t>args</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var avg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10.0</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000000"/>
                </a:solidFill>
                <a:highlight>
                  <a:srgbClr val="FFFFFF"/>
                </a:highlight>
              </a:rPr>
              <a:t>avg</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0" dirty="0">
                <a:solidFill>
                  <a:srgbClr val="000000"/>
                </a:solidFill>
                <a:highlight>
                  <a:srgbClr val="FFFFFF"/>
                </a:highlight>
              </a:rPr>
              <a:t> var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1</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000000"/>
                </a:solidFill>
                <a:highlight>
                  <a:srgbClr val="FFFFFF"/>
                </a:highlight>
              </a:rPr>
              <a:t>var</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var x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var</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000000"/>
                </a:solidFill>
                <a:highlight>
                  <a:srgbClr val="FFFFFF"/>
                </a:highlight>
              </a:rPr>
              <a:t>x</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008000"/>
                </a:solidFill>
                <a:highlight>
                  <a:srgbClr val="FFFFFF"/>
                </a:highlight>
              </a:rPr>
              <a:t>// var y; // error</a:t>
            </a:r>
          </a:p>
          <a:p>
            <a:r>
              <a:rPr lang="en-US" sz="1800" b="0" dirty="0">
                <a:solidFill>
                  <a:srgbClr val="000000"/>
                </a:solidFill>
                <a:highlight>
                  <a:srgbClr val="FFFFFF"/>
                </a:highlight>
              </a:rPr>
              <a:t>        </a:t>
            </a:r>
            <a:r>
              <a:rPr lang="en-US" sz="1800" b="0" dirty="0">
                <a:solidFill>
                  <a:srgbClr val="008000"/>
                </a:solidFill>
                <a:highlight>
                  <a:srgbClr val="FFFFFF"/>
                </a:highlight>
              </a:rPr>
              <a:t>// var z = null; // error</a:t>
            </a:r>
          </a:p>
          <a:p>
            <a:r>
              <a:rPr lang="en-US" dirty="0">
                <a:solidFill>
                  <a:srgbClr val="000000"/>
                </a:solidFill>
                <a:highlight>
                  <a:srgbClr val="FFFFFF"/>
                </a:highlight>
              </a:rPr>
              <a:t>        </a:t>
            </a:r>
            <a:r>
              <a:rPr lang="en-US" sz="1800" b="0" dirty="0">
                <a:solidFill>
                  <a:srgbClr val="000000"/>
                </a:solidFill>
                <a:highlight>
                  <a:srgbClr val="FFFFFF"/>
                </a:highlight>
              </a:rPr>
              <a:t>var a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FF"/>
                </a:solidFill>
                <a:highlight>
                  <a:srgbClr val="FFFFFF"/>
                </a:highlight>
              </a:rPr>
              <a:t>new</a:t>
            </a:r>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1" dirty="0">
                <a:solidFill>
                  <a:srgbClr val="000080"/>
                </a:solidFill>
                <a:highlight>
                  <a:srgbClr val="FFFFFF"/>
                </a:highlight>
              </a:rPr>
              <a:t>[</a:t>
            </a:r>
            <a:r>
              <a:rPr lang="en-US" sz="1800" b="0" dirty="0">
                <a:solidFill>
                  <a:srgbClr val="FF8000"/>
                </a:solidFill>
                <a:highlight>
                  <a:srgbClr val="FFFFFF"/>
                </a:highlight>
              </a:rPr>
              <a:t>10</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FF"/>
                </a:solidFill>
                <a:highlight>
                  <a:srgbClr val="FFFFFF"/>
                </a:highlight>
              </a:rPr>
              <a:t>for</a:t>
            </a:r>
            <a:r>
              <a:rPr lang="en-US" sz="1800" b="1" dirty="0">
                <a:solidFill>
                  <a:srgbClr val="000080"/>
                </a:solidFill>
                <a:highlight>
                  <a:srgbClr val="FFFFFF"/>
                </a:highlight>
              </a:rPr>
              <a:t>(</a:t>
            </a:r>
            <a:r>
              <a:rPr lang="en-US" sz="1800" b="0" dirty="0">
                <a:solidFill>
                  <a:srgbClr val="8000FF"/>
                </a:solidFill>
                <a:highlight>
                  <a:srgbClr val="FFFFFF"/>
                </a:highlight>
              </a:rPr>
              <a:t>int</a:t>
            </a:r>
            <a:r>
              <a:rPr lang="en-US" sz="1800" b="0" dirty="0">
                <a:solidFill>
                  <a:srgbClr val="000000"/>
                </a:solidFill>
                <a:highlight>
                  <a:srgbClr val="FFFFFF"/>
                </a:highlight>
              </a:rPr>
              <a:t> </a:t>
            </a:r>
            <a:r>
              <a:rPr lang="en-US" sz="1800" b="0" dirty="0" err="1">
                <a:solidFill>
                  <a:srgbClr val="000000"/>
                </a:solidFill>
                <a:highlight>
                  <a:srgbClr val="FFFFFF"/>
                </a:highlight>
              </a:rPr>
              <a:t>i</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endParaRPr lang="en-US" sz="1800" b="0" dirty="0">
              <a:solidFill>
                <a:srgbClr val="008000"/>
              </a:solidFill>
              <a:highlight>
                <a:srgbClr val="FFFFFF"/>
              </a:highlight>
            </a:endParaRPr>
          </a:p>
        </p:txBody>
      </p:sp>
      <p:sp>
        <p:nvSpPr>
          <p:cNvPr id="11" name="TextBox 10">
            <a:extLst>
              <a:ext uri="{FF2B5EF4-FFF2-40B4-BE49-F238E27FC236}">
                <a16:creationId xmlns:a16="http://schemas.microsoft.com/office/drawing/2014/main" id="{C7C9DEED-7D75-A6F4-532C-B0927CBF0F48}"/>
              </a:ext>
            </a:extLst>
          </p:cNvPr>
          <p:cNvSpPr txBox="1"/>
          <p:nvPr/>
        </p:nvSpPr>
        <p:spPr>
          <a:xfrm>
            <a:off x="4876800" y="1474887"/>
            <a:ext cx="4038600"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solidFill>
                  <a:srgbClr val="0000FF"/>
                </a:solidFill>
                <a:highlight>
                  <a:srgbClr val="FFFFFF"/>
                </a:highlight>
              </a:rPr>
              <a:t>        for</a:t>
            </a:r>
            <a:r>
              <a:rPr lang="en-US" sz="1800" b="1" dirty="0">
                <a:solidFill>
                  <a:srgbClr val="000080"/>
                </a:solidFill>
                <a:highlight>
                  <a:srgbClr val="FFFFFF"/>
                </a:highlight>
              </a:rPr>
              <a:t>(</a:t>
            </a:r>
            <a:r>
              <a:rPr lang="en-US" sz="1800" b="0" dirty="0">
                <a:solidFill>
                  <a:srgbClr val="000000"/>
                </a:solidFill>
                <a:highlight>
                  <a:srgbClr val="FFFFFF"/>
                </a:highlight>
              </a:rPr>
              <a:t>var </a:t>
            </a:r>
            <a:r>
              <a:rPr lang="en-US" sz="1800" b="0" dirty="0" err="1">
                <a:solidFill>
                  <a:srgbClr val="000000"/>
                </a:solidFill>
                <a:highlight>
                  <a:srgbClr val="FFFFFF"/>
                </a:highlight>
              </a:rPr>
              <a:t>i</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FF"/>
                </a:solidFill>
                <a:highlight>
                  <a:srgbClr val="FFFFFF"/>
                </a:highlight>
              </a:rPr>
              <a:t>for</a:t>
            </a:r>
            <a:r>
              <a:rPr lang="en-US" sz="1800" b="1" dirty="0">
                <a:solidFill>
                  <a:srgbClr val="000080"/>
                </a:solidFill>
                <a:highlight>
                  <a:srgbClr val="FFFFFF"/>
                </a:highlight>
              </a:rPr>
              <a:t>(</a:t>
            </a:r>
            <a:r>
              <a:rPr lang="en-US" sz="1800" b="0" dirty="0">
                <a:solidFill>
                  <a:srgbClr val="000000"/>
                </a:solidFill>
                <a:highlight>
                  <a:srgbClr val="FFFFFF"/>
                </a:highlight>
              </a:rPr>
              <a:t>var k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1</a:t>
            </a:r>
            <a:r>
              <a:rPr lang="en-US" sz="1800" b="1" dirty="0">
                <a:solidFill>
                  <a:srgbClr val="000080"/>
                </a:solidFill>
                <a:highlight>
                  <a:srgbClr val="FFFFFF"/>
                </a:highlight>
              </a:rPr>
              <a:t>;</a:t>
            </a:r>
            <a:r>
              <a:rPr lang="en-US" sz="1800" b="0" dirty="0">
                <a:solidFill>
                  <a:srgbClr val="000000"/>
                </a:solidFill>
                <a:highlight>
                  <a:srgbClr val="FFFFFF"/>
                </a:highlight>
              </a:rPr>
              <a:t> k </a:t>
            </a:r>
            <a:r>
              <a:rPr lang="en-US" sz="1800" b="1" dirty="0">
                <a:solidFill>
                  <a:srgbClr val="000080"/>
                </a:solidFill>
                <a:highlight>
                  <a:srgbClr val="FFFFFF"/>
                </a:highlight>
              </a:rPr>
              <a:t>&lt;</a:t>
            </a:r>
            <a:r>
              <a:rPr lang="en-US" sz="1800" b="0" dirty="0">
                <a:solidFill>
                  <a:srgbClr val="000000"/>
                </a:solidFill>
                <a:highlight>
                  <a:srgbClr val="FFFFFF"/>
                </a:highlight>
              </a:rPr>
              <a:t> </a:t>
            </a:r>
            <a:r>
              <a:rPr lang="en-US" sz="1800" b="0" dirty="0">
                <a:solidFill>
                  <a:srgbClr val="FF8000"/>
                </a:solidFill>
                <a:highlight>
                  <a:srgbClr val="FFFFFF"/>
                </a:highlight>
              </a:rPr>
              <a:t>10</a:t>
            </a:r>
            <a:r>
              <a:rPr lang="en-US" sz="1800" b="1" dirty="0">
                <a:solidFill>
                  <a:srgbClr val="000080"/>
                </a:solidFill>
                <a:highlight>
                  <a:srgbClr val="FFFFFF"/>
                </a:highlight>
              </a:rPr>
              <a:t>;</a:t>
            </a:r>
            <a:r>
              <a:rPr lang="en-US" sz="1800" b="0" dirty="0">
                <a:solidFill>
                  <a:srgbClr val="000000"/>
                </a:solidFill>
                <a:highlight>
                  <a:srgbClr val="FFFFFF"/>
                </a:highlight>
              </a:rPr>
              <a:t> k</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a:t>
            </a:r>
            <a:r>
              <a:rPr lang="en-US" sz="1800" b="1" dirty="0">
                <a:solidFill>
                  <a:srgbClr val="000080"/>
                </a:solidFill>
                <a:highlight>
                  <a:srgbClr val="FFFFFF"/>
                </a:highlight>
              </a:rPr>
              <a:t>(</a:t>
            </a:r>
            <a:r>
              <a:rPr lang="en-US" sz="1800" b="0" dirty="0">
                <a:solidFill>
                  <a:srgbClr val="000000"/>
                </a:solidFill>
                <a:highlight>
                  <a:srgbClr val="FFFFFF"/>
                </a:highlight>
              </a:rPr>
              <a:t>k</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nn-NO" sz="1800" b="0" dirty="0">
                <a:solidFill>
                  <a:srgbClr val="000000"/>
                </a:solidFill>
                <a:highlight>
                  <a:srgbClr val="FFFFFF"/>
                </a:highlight>
              </a:rPr>
              <a:t>        </a:t>
            </a:r>
            <a:r>
              <a:rPr lang="nn-NO" sz="1800" b="0" dirty="0">
                <a:solidFill>
                  <a:srgbClr val="008000"/>
                </a:solidFill>
                <a:highlight>
                  <a:srgbClr val="FFFFFF"/>
                </a:highlight>
              </a:rPr>
              <a:t>//var [] b = new int[10]; // error</a:t>
            </a:r>
          </a:p>
          <a:p>
            <a:r>
              <a:rPr lang="nn-NO" sz="1800" b="0" dirty="0">
                <a:solidFill>
                  <a:srgbClr val="000000"/>
                </a:solidFill>
                <a:highlight>
                  <a:srgbClr val="FFFFFF"/>
                </a:highlight>
              </a:rPr>
              <a:t>        </a:t>
            </a:r>
            <a:r>
              <a:rPr lang="nn-NO" sz="1800" b="0" dirty="0">
                <a:solidFill>
                  <a:srgbClr val="008000"/>
                </a:solidFill>
                <a:highlight>
                  <a:srgbClr val="FFFFFF"/>
                </a:highlight>
              </a:rPr>
              <a:t>//var b[] = new int[10]; // error</a:t>
            </a:r>
          </a:p>
          <a:p>
            <a:r>
              <a:rPr lang="en-US" sz="1800" b="0" dirty="0">
                <a:solidFill>
                  <a:srgbClr val="000000"/>
                </a:solidFill>
                <a:highlight>
                  <a:srgbClr val="FFFFFF"/>
                </a:highlight>
              </a:rPr>
              <a:t>        </a:t>
            </a:r>
            <a:r>
              <a:rPr lang="en-US" sz="1800" b="0" dirty="0">
                <a:solidFill>
                  <a:srgbClr val="008000"/>
                </a:solidFill>
                <a:highlight>
                  <a:srgbClr val="FFFFFF"/>
                </a:highlight>
              </a:rPr>
              <a:t>// var b = {1, 2, 3}; // error</a:t>
            </a: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1" dirty="0">
                <a:solidFill>
                  <a:srgbClr val="000080"/>
                </a:solidFill>
                <a:highlight>
                  <a:srgbClr val="FFFFFF"/>
                </a:highlight>
              </a:rPr>
              <a:t>}</a:t>
            </a:r>
            <a:endParaRPr lang="en-US" sz="1800" b="0" dirty="0">
              <a:solidFill>
                <a:srgbClr val="000000"/>
              </a:solidFill>
              <a:highlight>
                <a:srgbClr val="FFFFFF"/>
              </a:highlight>
            </a:endParaRPr>
          </a:p>
        </p:txBody>
      </p:sp>
    </p:spTree>
    <p:extLst>
      <p:ext uri="{BB962C8B-B14F-4D97-AF65-F5344CB8AC3E}">
        <p14:creationId xmlns:p14="http://schemas.microsoft.com/office/powerpoint/2010/main" val="3948546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089-D9B7-4BC6-BEAE-CCD9C761CBA2}"/>
              </a:ext>
            </a:extLst>
          </p:cNvPr>
          <p:cNvSpPr>
            <a:spLocks noGrp="1"/>
          </p:cNvSpPr>
          <p:nvPr>
            <p:ph type="title"/>
          </p:nvPr>
        </p:nvSpPr>
        <p:spPr/>
        <p:txBody>
          <a:bodyPr/>
          <a:lstStyle/>
          <a:p>
            <a:r>
              <a:rPr lang="en-US" dirty="0"/>
              <a:t>Local Variable Type Inference</a:t>
            </a:r>
          </a:p>
        </p:txBody>
      </p:sp>
      <p:sp>
        <p:nvSpPr>
          <p:cNvPr id="3" name="Content Placeholder 2">
            <a:extLst>
              <a:ext uri="{FF2B5EF4-FFF2-40B4-BE49-F238E27FC236}">
                <a16:creationId xmlns:a16="http://schemas.microsoft.com/office/drawing/2014/main" id="{ACC0E672-B02A-46A8-8733-9ABD7561230C}"/>
              </a:ext>
            </a:extLst>
          </p:cNvPr>
          <p:cNvSpPr>
            <a:spLocks noGrp="1"/>
          </p:cNvSpPr>
          <p:nvPr>
            <p:ph idx="1"/>
          </p:nvPr>
        </p:nvSpPr>
        <p:spPr/>
        <p:txBody>
          <a:bodyPr>
            <a:noAutofit/>
          </a:bodyPr>
          <a:lstStyle/>
          <a:p>
            <a:r>
              <a:rPr lang="en-US" sz="2800" dirty="0"/>
              <a:t>Local variable type inference can also be used with reference types</a:t>
            </a:r>
          </a:p>
          <a:p>
            <a:pPr lvl="1"/>
            <a:r>
              <a:rPr lang="en-US" sz="2400" b="1" dirty="0"/>
              <a:t>var str = “This is a string”;</a:t>
            </a:r>
          </a:p>
          <a:p>
            <a:pPr lvl="1"/>
            <a:r>
              <a:rPr lang="en-US" sz="2400" dirty="0"/>
              <a:t>Type inference is primarily used with reference types </a:t>
            </a:r>
          </a:p>
          <a:p>
            <a:r>
              <a:rPr lang="en-US" sz="2800" dirty="0"/>
              <a:t>Local variable type inference is especially effective in shortening declarations that involve long class names</a:t>
            </a:r>
          </a:p>
          <a:p>
            <a:r>
              <a:rPr lang="en-US" sz="2800" dirty="0"/>
              <a:t>L</a:t>
            </a:r>
            <a:r>
              <a:rPr lang="en-US" sz="2800"/>
              <a:t>ocal </a:t>
            </a:r>
            <a:r>
              <a:rPr lang="en-US" sz="2800" dirty="0"/>
              <a:t>variable type inference can also be used with user-defined classes</a:t>
            </a:r>
          </a:p>
          <a:p>
            <a:pPr lvl="1"/>
            <a:r>
              <a:rPr lang="en-US" sz="2400" b="1" dirty="0"/>
              <a:t>var mc = new </a:t>
            </a:r>
            <a:r>
              <a:rPr lang="en-US" sz="2400" b="1" dirty="0" err="1"/>
              <a:t>MyClass</a:t>
            </a:r>
            <a:r>
              <a:rPr lang="en-US" sz="2400" b="1" dirty="0"/>
              <a:t>();</a:t>
            </a:r>
          </a:p>
        </p:txBody>
      </p:sp>
      <p:sp>
        <p:nvSpPr>
          <p:cNvPr id="4" name="Footer Placeholder 3">
            <a:extLst>
              <a:ext uri="{FF2B5EF4-FFF2-40B4-BE49-F238E27FC236}">
                <a16:creationId xmlns:a16="http://schemas.microsoft.com/office/drawing/2014/main" id="{A21B54FD-BC60-4963-A936-AA6C1FCA83D6}"/>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519B6DBF-AFDA-41A8-89D0-F2ED04AAE2F1}"/>
              </a:ext>
            </a:extLst>
          </p:cNvPr>
          <p:cNvSpPr>
            <a:spLocks noGrp="1"/>
          </p:cNvSpPr>
          <p:nvPr>
            <p:ph type="sldNum" sz="quarter" idx="12"/>
          </p:nvPr>
        </p:nvSpPr>
        <p:spPr/>
        <p:txBody>
          <a:bodyPr/>
          <a:lstStyle/>
          <a:p>
            <a:fld id="{B6F15528-21DE-4FAA-801E-634DDDAF4B2B}" type="slidenum">
              <a:rPr lang="en-US" smtClean="0"/>
              <a:t>52</a:t>
            </a:fld>
            <a:endParaRPr lang="en-US"/>
          </a:p>
        </p:txBody>
      </p:sp>
    </p:spTree>
    <p:extLst>
      <p:ext uri="{BB962C8B-B14F-4D97-AF65-F5344CB8AC3E}">
        <p14:creationId xmlns:p14="http://schemas.microsoft.com/office/powerpoint/2010/main" val="2239949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089-D9B7-4BC6-BEAE-CCD9C761CBA2}"/>
              </a:ext>
            </a:extLst>
          </p:cNvPr>
          <p:cNvSpPr>
            <a:spLocks noGrp="1"/>
          </p:cNvSpPr>
          <p:nvPr>
            <p:ph type="title"/>
          </p:nvPr>
        </p:nvSpPr>
        <p:spPr/>
        <p:txBody>
          <a:bodyPr/>
          <a:lstStyle/>
          <a:p>
            <a:r>
              <a:rPr lang="en-US" dirty="0"/>
              <a:t>Local Variable Type Inference</a:t>
            </a:r>
          </a:p>
        </p:txBody>
      </p:sp>
      <p:sp>
        <p:nvSpPr>
          <p:cNvPr id="4" name="Footer Placeholder 3">
            <a:extLst>
              <a:ext uri="{FF2B5EF4-FFF2-40B4-BE49-F238E27FC236}">
                <a16:creationId xmlns:a16="http://schemas.microsoft.com/office/drawing/2014/main" id="{A21B54FD-BC60-4963-A936-AA6C1FCA83D6}"/>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519B6DBF-AFDA-41A8-89D0-F2ED04AAE2F1}"/>
              </a:ext>
            </a:extLst>
          </p:cNvPr>
          <p:cNvSpPr>
            <a:spLocks noGrp="1"/>
          </p:cNvSpPr>
          <p:nvPr>
            <p:ph type="sldNum" sz="quarter" idx="12"/>
          </p:nvPr>
        </p:nvSpPr>
        <p:spPr/>
        <p:txBody>
          <a:bodyPr/>
          <a:lstStyle/>
          <a:p>
            <a:fld id="{B6F15528-21DE-4FAA-801E-634DDDAF4B2B}" type="slidenum">
              <a:rPr lang="en-US" smtClean="0"/>
              <a:t>53</a:t>
            </a:fld>
            <a:endParaRPr lang="en-US"/>
          </a:p>
        </p:txBody>
      </p:sp>
      <p:sp>
        <p:nvSpPr>
          <p:cNvPr id="9" name="TextBox 8">
            <a:extLst>
              <a:ext uri="{FF2B5EF4-FFF2-40B4-BE49-F238E27FC236}">
                <a16:creationId xmlns:a16="http://schemas.microsoft.com/office/drawing/2014/main" id="{97EF3EB6-BA1F-F658-1DF4-92DA68AFFBD0}"/>
              </a:ext>
            </a:extLst>
          </p:cNvPr>
          <p:cNvSpPr txBox="1"/>
          <p:nvPr/>
        </p:nvSpPr>
        <p:spPr>
          <a:xfrm>
            <a:off x="152400" y="1676400"/>
            <a:ext cx="3043687"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MyClass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MyClass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setX</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getX</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112786A-64FC-8E90-D819-D39B33BDD5A6}"/>
              </a:ext>
            </a:extLst>
          </p:cNvPr>
          <p:cNvSpPr txBox="1"/>
          <p:nvPr/>
        </p:nvSpPr>
        <p:spPr>
          <a:xfrm>
            <a:off x="3352800" y="1676400"/>
            <a:ext cx="57150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RefVarDemo</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mc</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MyClass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mc</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mc</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setX</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mc</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66496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Creating Arrays</a:t>
            </a:r>
          </a:p>
        </p:txBody>
      </p:sp>
      <p:sp>
        <p:nvSpPr>
          <p:cNvPr id="3" name="Content Placeholder 2"/>
          <p:cNvSpPr>
            <a:spLocks noGrp="1"/>
          </p:cNvSpPr>
          <p:nvPr>
            <p:ph idx="1"/>
          </p:nvPr>
        </p:nvSpPr>
        <p:spPr/>
        <p:txBody>
          <a:bodyPr>
            <a:normAutofit/>
          </a:bodyPr>
          <a:lstStyle/>
          <a:p>
            <a:r>
              <a:rPr lang="en-US" sz="2800" dirty="0"/>
              <a:t>int[ ] c = new int [12]</a:t>
            </a:r>
          </a:p>
          <a:p>
            <a:pPr lvl="1"/>
            <a:r>
              <a:rPr lang="en-US" sz="2400" dirty="0"/>
              <a:t>Here, the data type is more evident i.e. “int[ ]”</a:t>
            </a:r>
          </a:p>
          <a:p>
            <a:pPr lvl="1"/>
            <a:r>
              <a:rPr lang="en-US" sz="2400" dirty="0"/>
              <a:t>But does the same work as</a:t>
            </a:r>
          </a:p>
          <a:p>
            <a:pPr lvl="2"/>
            <a:r>
              <a:rPr lang="en-US" dirty="0"/>
              <a:t>int c[ ] = new int [12]</a:t>
            </a:r>
          </a:p>
          <a:p>
            <a:r>
              <a:rPr lang="en-US" sz="2800" dirty="0"/>
              <a:t>Is there any difference between the above two approaches?</a:t>
            </a:r>
          </a:p>
        </p:txBody>
      </p:sp>
      <p:sp>
        <p:nvSpPr>
          <p:cNvPr id="4" name="Slide Number Placeholder 3"/>
          <p:cNvSpPr>
            <a:spLocks noGrp="1"/>
          </p:cNvSpPr>
          <p:nvPr>
            <p:ph type="sldNum" sz="quarter" idx="12"/>
          </p:nvPr>
        </p:nvSpPr>
        <p:spPr/>
        <p:txBody>
          <a:bodyPr/>
          <a:lstStyle/>
          <a:p>
            <a:fld id="{B6F15528-21DE-4FAA-801E-634DDDAF4B2B}" type="slidenum">
              <a:rPr lang="en-US" smtClean="0"/>
              <a:t>6</a:t>
            </a:fld>
            <a:endParaRPr lang="en-US"/>
          </a:p>
        </p:txBody>
      </p:sp>
      <p:sp>
        <p:nvSpPr>
          <p:cNvPr id="5" name="Footer Placeholder 4">
            <a:extLst>
              <a:ext uri="{FF2B5EF4-FFF2-40B4-BE49-F238E27FC236}">
                <a16:creationId xmlns:a16="http://schemas.microsoft.com/office/drawing/2014/main" id="{EAD72C41-1833-4473-9044-EA6910CC21E0}"/>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52061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Creating Arrays</a:t>
            </a:r>
          </a:p>
        </p:txBody>
      </p:sp>
      <p:sp>
        <p:nvSpPr>
          <p:cNvPr id="3" name="Content Placeholder 2"/>
          <p:cNvSpPr>
            <a:spLocks noGrp="1"/>
          </p:cNvSpPr>
          <p:nvPr>
            <p:ph idx="1"/>
          </p:nvPr>
        </p:nvSpPr>
        <p:spPr/>
        <p:txBody>
          <a:bodyPr>
            <a:normAutofit/>
          </a:bodyPr>
          <a:lstStyle/>
          <a:p>
            <a:r>
              <a:rPr lang="en-US" sz="2800" dirty="0"/>
              <a:t>int c[ ], x</a:t>
            </a:r>
          </a:p>
          <a:p>
            <a:pPr lvl="1"/>
            <a:r>
              <a:rPr lang="en-US" sz="2400" dirty="0"/>
              <a:t>Here, ‘c’ is a reference to an integer array</a:t>
            </a:r>
          </a:p>
          <a:p>
            <a:pPr lvl="1"/>
            <a:r>
              <a:rPr lang="en-US" sz="2400" dirty="0"/>
              <a:t>‘x’ is just a normal integer variable</a:t>
            </a:r>
          </a:p>
          <a:p>
            <a:r>
              <a:rPr lang="en-US" sz="2800" dirty="0"/>
              <a:t>int[ ] c, x;</a:t>
            </a:r>
          </a:p>
          <a:p>
            <a:pPr lvl="1"/>
            <a:r>
              <a:rPr lang="en-US" sz="2400" dirty="0"/>
              <a:t>Here, ‘c’ is a reference to an integer array (same as before)</a:t>
            </a:r>
          </a:p>
          <a:p>
            <a:pPr lvl="1"/>
            <a:r>
              <a:rPr lang="en-US" sz="2400" dirty="0"/>
              <a:t>But, now ‘x’ is also a reference to an integer array</a:t>
            </a:r>
          </a:p>
        </p:txBody>
      </p:sp>
      <p:sp>
        <p:nvSpPr>
          <p:cNvPr id="4" name="Slide Number Placeholder 3"/>
          <p:cNvSpPr>
            <a:spLocks noGrp="1"/>
          </p:cNvSpPr>
          <p:nvPr>
            <p:ph type="sldNum" sz="quarter" idx="12"/>
          </p:nvPr>
        </p:nvSpPr>
        <p:spPr/>
        <p:txBody>
          <a:bodyPr/>
          <a:lstStyle/>
          <a:p>
            <a:fld id="{B6F15528-21DE-4FAA-801E-634DDDAF4B2B}" type="slidenum">
              <a:rPr lang="en-US" smtClean="0"/>
              <a:t>7</a:t>
            </a:fld>
            <a:endParaRPr lang="en-US"/>
          </a:p>
        </p:txBody>
      </p:sp>
      <p:sp>
        <p:nvSpPr>
          <p:cNvPr id="5" name="Footer Placeholder 4">
            <a:extLst>
              <a:ext uri="{FF2B5EF4-FFF2-40B4-BE49-F238E27FC236}">
                <a16:creationId xmlns:a16="http://schemas.microsoft.com/office/drawing/2014/main" id="{09458FA9-E8F3-4DBE-AF58-1B0EC50F069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29348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54AA-8CA0-461D-980A-2EB01579322B}"/>
              </a:ext>
            </a:extLst>
          </p:cNvPr>
          <p:cNvSpPr>
            <a:spLocks noGrp="1"/>
          </p:cNvSpPr>
          <p:nvPr>
            <p:ph type="title"/>
          </p:nvPr>
        </p:nvSpPr>
        <p:spPr/>
        <p:txBody>
          <a:bodyPr/>
          <a:lstStyle/>
          <a:p>
            <a:r>
              <a:rPr lang="en-US" dirty="0"/>
              <a:t>Arrays</a:t>
            </a:r>
          </a:p>
        </p:txBody>
      </p:sp>
      <p:sp>
        <p:nvSpPr>
          <p:cNvPr id="4" name="Slide Number Placeholder 3">
            <a:extLst>
              <a:ext uri="{FF2B5EF4-FFF2-40B4-BE49-F238E27FC236}">
                <a16:creationId xmlns:a16="http://schemas.microsoft.com/office/drawing/2014/main" id="{A41818CC-69E4-4DC2-83AF-461480F94B60}"/>
              </a:ext>
            </a:extLst>
          </p:cNvPr>
          <p:cNvSpPr>
            <a:spLocks noGrp="1"/>
          </p:cNvSpPr>
          <p:nvPr>
            <p:ph type="sldNum" sz="quarter" idx="12"/>
          </p:nvPr>
        </p:nvSpPr>
        <p:spPr/>
        <p:txBody>
          <a:bodyPr/>
          <a:lstStyle/>
          <a:p>
            <a:fld id="{B6F15528-21DE-4FAA-801E-634DDDAF4B2B}" type="slidenum">
              <a:rPr lang="en-US" smtClean="0"/>
              <a:t>8</a:t>
            </a:fld>
            <a:endParaRPr lang="en-US"/>
          </a:p>
        </p:txBody>
      </p:sp>
      <p:pic>
        <p:nvPicPr>
          <p:cNvPr id="6" name="Picture 5">
            <a:extLst>
              <a:ext uri="{FF2B5EF4-FFF2-40B4-BE49-F238E27FC236}">
                <a16:creationId xmlns:a16="http://schemas.microsoft.com/office/drawing/2014/main" id="{5FB77D80-0279-4E18-ACDD-CCB75F901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71" y="1600200"/>
            <a:ext cx="7831456" cy="4307301"/>
          </a:xfrm>
          <a:prstGeom prst="rect">
            <a:avLst/>
          </a:prstGeom>
        </p:spPr>
      </p:pic>
      <p:sp>
        <p:nvSpPr>
          <p:cNvPr id="3" name="Footer Placeholder 2">
            <a:extLst>
              <a:ext uri="{FF2B5EF4-FFF2-40B4-BE49-F238E27FC236}">
                <a16:creationId xmlns:a16="http://schemas.microsoft.com/office/drawing/2014/main" id="{9C03BF73-D309-408E-AC20-600FAA9E622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26003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Array Initializer</a:t>
            </a:r>
          </a:p>
        </p:txBody>
      </p:sp>
      <p:sp>
        <p:nvSpPr>
          <p:cNvPr id="3" name="Content Placeholder 2"/>
          <p:cNvSpPr>
            <a:spLocks noGrp="1"/>
          </p:cNvSpPr>
          <p:nvPr>
            <p:ph idx="1"/>
          </p:nvPr>
        </p:nvSpPr>
        <p:spPr/>
        <p:txBody>
          <a:bodyPr>
            <a:normAutofit/>
          </a:bodyPr>
          <a:lstStyle/>
          <a:p>
            <a:r>
              <a:rPr lang="en-US" sz="2800" dirty="0"/>
              <a:t>We can also use an array initializer to create an array</a:t>
            </a:r>
          </a:p>
          <a:p>
            <a:pPr lvl="1"/>
            <a:r>
              <a:rPr lang="en-US" dirty="0"/>
              <a:t>int n[ ] = {10, 20, 30, 40, 50}</a:t>
            </a:r>
          </a:p>
          <a:p>
            <a:r>
              <a:rPr lang="en-US" sz="2800" dirty="0"/>
              <a:t>The length of the above array is 5</a:t>
            </a:r>
          </a:p>
          <a:p>
            <a:r>
              <a:rPr lang="en-US" sz="2800" dirty="0"/>
              <a:t>n[0] is initialized to 10, n[1] is initialized to 20, and so on</a:t>
            </a:r>
          </a:p>
          <a:p>
            <a:r>
              <a:rPr lang="en-US" sz="2800" dirty="0"/>
              <a:t>The compiler	automatically performs a “new” operation taking	 the count information from	the list and initializes the elements properly</a:t>
            </a:r>
          </a:p>
        </p:txBody>
      </p:sp>
      <p:sp>
        <p:nvSpPr>
          <p:cNvPr id="4" name="Slide Number Placeholder 3"/>
          <p:cNvSpPr>
            <a:spLocks noGrp="1"/>
          </p:cNvSpPr>
          <p:nvPr>
            <p:ph type="sldNum" sz="quarter" idx="12"/>
          </p:nvPr>
        </p:nvSpPr>
        <p:spPr/>
        <p:txBody>
          <a:bodyPr/>
          <a:lstStyle/>
          <a:p>
            <a:fld id="{B6F15528-21DE-4FAA-801E-634DDDAF4B2B}" type="slidenum">
              <a:rPr lang="en-US" smtClean="0"/>
              <a:t>9</a:t>
            </a:fld>
            <a:endParaRPr lang="en-US"/>
          </a:p>
        </p:txBody>
      </p:sp>
      <p:sp>
        <p:nvSpPr>
          <p:cNvPr id="5" name="Footer Placeholder 4">
            <a:extLst>
              <a:ext uri="{FF2B5EF4-FFF2-40B4-BE49-F238E27FC236}">
                <a16:creationId xmlns:a16="http://schemas.microsoft.com/office/drawing/2014/main" id="{402F80E8-CE8D-431A-B1D9-F8062B07DB46}"/>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83473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1496</TotalTime>
  <Words>3413</Words>
  <Application>Microsoft Office PowerPoint</Application>
  <PresentationFormat>On-screen Show (4:3)</PresentationFormat>
  <Paragraphs>497</Paragraphs>
  <Slides>53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Consolas</vt:lpstr>
      <vt:lpstr>Times New Roman</vt:lpstr>
      <vt:lpstr>Office Theme</vt:lpstr>
      <vt:lpstr>Java</vt:lpstr>
      <vt:lpstr>PowerPoint Presentation</vt:lpstr>
      <vt:lpstr>Arrays</vt:lpstr>
      <vt:lpstr>Arrays</vt:lpstr>
      <vt:lpstr>Declaring and Creating Arrays</vt:lpstr>
      <vt:lpstr>Declaring and Creating Arrays</vt:lpstr>
      <vt:lpstr>Declaring and Creating Arrays</vt:lpstr>
      <vt:lpstr>Arrays</vt:lpstr>
      <vt:lpstr>Using an Array Initializer</vt:lpstr>
      <vt:lpstr>Arrays of Primitive Types</vt:lpstr>
      <vt:lpstr>Arrays of Reference Types</vt:lpstr>
      <vt:lpstr>Arrays of Reference Types</vt:lpstr>
      <vt:lpstr>Passing Arrays to Methods</vt:lpstr>
      <vt:lpstr>Passing Arrays to Methods</vt:lpstr>
      <vt:lpstr>Multidimensional Arrays</vt:lpstr>
      <vt:lpstr>Multidimensional Arrays</vt:lpstr>
      <vt:lpstr>Multidimensional Arrays</vt:lpstr>
      <vt:lpstr>PowerPoint Presentation</vt:lpstr>
      <vt:lpstr>Using Command‐Line Arguments</vt:lpstr>
      <vt:lpstr>Using Command‐Line Arguments</vt:lpstr>
      <vt:lpstr>PowerPoint Presentation</vt:lpstr>
      <vt:lpstr>For‐Each version of the for loop</vt:lpstr>
      <vt:lpstr>PowerPoint Presentation</vt:lpstr>
      <vt:lpstr>Scanner</vt:lpstr>
      <vt:lpstr>Scanner</vt:lpstr>
      <vt:lpstr>JOptionPane</vt:lpstr>
      <vt:lpstr>PowerPoint Presentation</vt:lpstr>
      <vt:lpstr>Static Variables</vt:lpstr>
      <vt:lpstr>Static Methods &amp; Blocks</vt:lpstr>
      <vt:lpstr>Static</vt:lpstr>
      <vt:lpstr>Final</vt:lpstr>
      <vt:lpstr>Unsigned right shift operator</vt:lpstr>
      <vt:lpstr>PowerPoint Presentation</vt:lpstr>
      <vt:lpstr>Nested Classes</vt:lpstr>
      <vt:lpstr>Static Nested Classes</vt:lpstr>
      <vt:lpstr>Static Nested Classes</vt:lpstr>
      <vt:lpstr>Static Nested Classes</vt:lpstr>
      <vt:lpstr>Inner Classes</vt:lpstr>
      <vt:lpstr>Inner Classes</vt:lpstr>
      <vt:lpstr>Inner Classes</vt:lpstr>
      <vt:lpstr>Inner Classes</vt:lpstr>
      <vt:lpstr>Inner Classes</vt:lpstr>
      <vt:lpstr>Variable Arguments</vt:lpstr>
      <vt:lpstr>Variable Arguments Ambiguity</vt:lpstr>
      <vt:lpstr>PowerPoint Presentation</vt:lpstr>
      <vt:lpstr>Local Variable Type Inference</vt:lpstr>
      <vt:lpstr>Local Variable Type Inference</vt:lpstr>
      <vt:lpstr>Local Variable Type Inference</vt:lpstr>
      <vt:lpstr>Local Variable Type Inference</vt:lpstr>
      <vt:lpstr>Local Variable Type Inference</vt:lpstr>
      <vt:lpstr>Local Variable Type Inference</vt:lpstr>
      <vt:lpstr>Local Variable Type Inference</vt:lpstr>
      <vt:lpstr>Local Variable Type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khaled mahmud</cp:lastModifiedBy>
  <cp:revision>109</cp:revision>
  <dcterms:created xsi:type="dcterms:W3CDTF">2015-08-08T18:03:01Z</dcterms:created>
  <dcterms:modified xsi:type="dcterms:W3CDTF">2023-08-05T02:45:51Z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2015-08-08T00:00:00Z</vt:filetime>
  </property>
  <property fmtid="{D5CDD505-2E9C-101B-9397-08002B2CF9AE}" pid="3" name="LastSaved">
    <vt:filetime>2015-08-08T00:00:00Z</vt:filetime>
  </property>
</Properties>
</file>