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9"/>
  </p:notesMasterIdLst>
  <p:handoutMasterIdLst>
    <p:handoutMasterId r:id="rId30"/>
  </p:handoutMasterIdLst>
  <p:sldIdLst>
    <p:sldId id="286" r:id="rId2"/>
    <p:sldId id="301" r:id="rId3"/>
    <p:sldId id="339" r:id="rId4"/>
    <p:sldId id="338" r:id="rId5"/>
    <p:sldId id="340" r:id="rId6"/>
    <p:sldId id="302" r:id="rId7"/>
    <p:sldId id="341" r:id="rId8"/>
    <p:sldId id="342" r:id="rId9"/>
    <p:sldId id="343" r:id="rId10"/>
    <p:sldId id="363" r:id="rId11"/>
    <p:sldId id="344" r:id="rId12"/>
    <p:sldId id="366" r:id="rId13"/>
    <p:sldId id="345" r:id="rId14"/>
    <p:sldId id="361" r:id="rId15"/>
    <p:sldId id="346" r:id="rId16"/>
    <p:sldId id="347" r:id="rId17"/>
    <p:sldId id="350" r:id="rId18"/>
    <p:sldId id="349" r:id="rId19"/>
    <p:sldId id="362" r:id="rId20"/>
    <p:sldId id="357" r:id="rId21"/>
    <p:sldId id="359" r:id="rId22"/>
    <p:sldId id="360" r:id="rId23"/>
    <p:sldId id="352" r:id="rId24"/>
    <p:sldId id="353" r:id="rId25"/>
    <p:sldId id="354" r:id="rId26"/>
    <p:sldId id="364" r:id="rId27"/>
    <p:sldId id="355" r:id="rId2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0DAD-762C-C44C-9E88-9AB77D73D8EC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4EAB-020B-6C46-932B-C19C68311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7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BB6-04F3-44EF-B187-87DDCA8FF217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B8EA-5F71-4910-AE21-6ED87C964444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4610-82D5-4463-8EB0-E3DD06BAB671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EFBF-2584-45DD-A32D-095FD039359B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2B2F-7EE9-492C-A747-07AAD5EFDD08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04EF-4EED-4E8F-B81F-D5EDEFE25883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5E1B-402B-4F6E-9FC8-0554776028CA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05EE-135A-4382-A770-D2673AD4AE9A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7E32-ECB0-4411-A707-FC8105CE6C1F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A621-3E09-46A0-BAAD-7C9A6A189C5C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1643-E1E6-4C1C-AC5E-1D313BA266F3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4E40-9C7A-4760-ACFE-6EE1D850DC79}" type="datetime1">
              <a:rPr lang="en-AU" smtClean="0"/>
              <a:t>10/08/2023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tring-po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12818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F92C-1F4D-4FEB-80C6-EE2300A3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B65B8-7224-4D5E-B681-2B5F7CFC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6" y="2020094"/>
            <a:ext cx="8872688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E8C069-E0C5-4DD7-9299-14966506F735}"/>
              </a:ext>
            </a:extLst>
          </p:cNvPr>
          <p:cNvSpPr txBox="1"/>
          <p:nvPr/>
        </p:nvSpPr>
        <p:spPr>
          <a:xfrm>
            <a:off x="457200" y="57266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details have a look at section 1-4 from </a:t>
            </a:r>
            <a:r>
              <a:rPr lang="en-US" i="1" dirty="0">
                <a:hlinkClick r:id="rId3"/>
              </a:rPr>
              <a:t>https://www.baeldung.com/java-string-pool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688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i="1" dirty="0"/>
              <a:t>regionMatches</a:t>
            </a:r>
            <a:r>
              <a:rPr lang="en-US" sz="2800" dirty="0"/>
              <a:t> compares portions of two String objects for equality</a:t>
            </a:r>
          </a:p>
          <a:p>
            <a:pPr lvl="1"/>
            <a:r>
              <a:rPr lang="en-US" sz="2400" b="1" i="1" dirty="0"/>
              <a:t>s1.regionMatches (0, s2, 0, 5)</a:t>
            </a:r>
          </a:p>
          <a:p>
            <a:pPr lvl="1"/>
            <a:r>
              <a:rPr lang="en-US" sz="2400" b="1" i="1" dirty="0"/>
              <a:t>s1.regionMatches (true, 0, s2, 0, 5)</a:t>
            </a:r>
          </a:p>
          <a:p>
            <a:r>
              <a:rPr lang="en-US" sz="2800" dirty="0"/>
              <a:t>If the first argument is true, the method ignores the case of the characters being compared</a:t>
            </a:r>
          </a:p>
          <a:p>
            <a:r>
              <a:rPr lang="en-US" sz="2800" i="1" dirty="0"/>
              <a:t>startsWith</a:t>
            </a:r>
            <a:r>
              <a:rPr lang="en-US" sz="2800" dirty="0"/>
              <a:t> and endsWith check whether a String starts or ends with a specified String</a:t>
            </a:r>
          </a:p>
          <a:p>
            <a:pPr lvl="1"/>
            <a:r>
              <a:rPr lang="en-US" sz="2400" b="1" i="1" dirty="0"/>
              <a:t>s1.startsWith (s2)</a:t>
            </a:r>
          </a:p>
          <a:p>
            <a:pPr lvl="1"/>
            <a:r>
              <a:rPr lang="en-US" sz="2400" b="1" i="1" dirty="0"/>
              <a:t>s1.endsWith (s2)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3C65-129C-4926-AF34-3E6BE0E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37514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3C65-129C-4926-AF34-3E6BE0E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6A948-AF1A-C24C-D938-7E26DED9CB0E}"/>
              </a:ext>
            </a:extLst>
          </p:cNvPr>
          <p:cNvSpPr txBox="1"/>
          <p:nvPr/>
        </p:nvSpPr>
        <p:spPr>
          <a:xfrm>
            <a:off x="190500" y="1447800"/>
            <a:ext cx="8763000" cy="258532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StringTest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“hello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regionMatches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14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7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provide the </a:t>
            </a:r>
            <a:r>
              <a:rPr lang="en-US" sz="2800" i="1" dirty="0"/>
              <a:t>concat</a:t>
            </a:r>
            <a:r>
              <a:rPr lang="en-US" sz="2800" dirty="0"/>
              <a:t> method to concatenate two strings.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00050" lvl="1" indent="0">
              <a:buNone/>
            </a:pPr>
            <a:endParaRPr lang="en-US" sz="2400" b="1" i="1" dirty="0"/>
          </a:p>
          <a:p>
            <a:pPr marL="400050" lvl="1" indent="0">
              <a:buNone/>
            </a:pPr>
            <a:r>
              <a:rPr lang="en-US" dirty="0"/>
              <a:t>s3 will be “Happy Birthday”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EF20-9C01-4C1C-B39A-E29BC14B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11BF-A391-B14E-630B-C8CE954F2891}"/>
              </a:ext>
            </a:extLst>
          </p:cNvPr>
          <p:cNvSpPr txBox="1"/>
          <p:nvPr/>
        </p:nvSpPr>
        <p:spPr>
          <a:xfrm>
            <a:off x="1600200" y="2668071"/>
            <a:ext cx="5181600" cy="1294329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(“Happy ”);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(“Birthday”);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462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Find the position of character/String within a String</a:t>
            </a:r>
          </a:p>
          <a:p>
            <a:pPr lvl="1"/>
            <a:r>
              <a:rPr lang="en-US" sz="2400" b="1" i="1" dirty="0"/>
              <a:t>int indexOf(char ch)</a:t>
            </a:r>
          </a:p>
          <a:p>
            <a:pPr lvl="1"/>
            <a:r>
              <a:rPr lang="en-US" sz="2400" b="1" i="1" dirty="0"/>
              <a:t>int lastIndexOf(char 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6CCD-5149-40E2-A8E6-9BAB92B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DDEC7-42D3-ABAD-DDD0-961A2A37E227}"/>
              </a:ext>
            </a:extLst>
          </p:cNvPr>
          <p:cNvSpPr txBox="1"/>
          <p:nvPr/>
        </p:nvSpPr>
        <p:spPr>
          <a:xfrm>
            <a:off x="1143000" y="3200400"/>
            <a:ext cx="6858000" cy="203132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StringTest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//4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37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Generally, the contents of a String cannot be changed once the string is created, </a:t>
            </a:r>
          </a:p>
          <a:p>
            <a:r>
              <a:rPr lang="en-US" sz="2800" dirty="0"/>
              <a:t>Java provides conversion methods</a:t>
            </a:r>
          </a:p>
          <a:p>
            <a:r>
              <a:rPr lang="en-US" sz="2800" b="1" i="1" dirty="0"/>
              <a:t>toUpperCase()</a:t>
            </a:r>
            <a:r>
              <a:rPr lang="en-US" sz="2800" dirty="0"/>
              <a:t> and </a:t>
            </a:r>
            <a:r>
              <a:rPr lang="en-US" sz="2800" b="1" i="1" dirty="0"/>
              <a:t>toLowerCase()</a:t>
            </a:r>
          </a:p>
          <a:p>
            <a:pPr lvl="1"/>
            <a:r>
              <a:rPr lang="en-US" sz="2400" dirty="0"/>
              <a:t>Converts all the characters in the string to lowercase or uppercase</a:t>
            </a:r>
          </a:p>
          <a:p>
            <a:r>
              <a:rPr lang="en-US" sz="2800" b="1" i="1" dirty="0"/>
              <a:t>trim()</a:t>
            </a:r>
          </a:p>
          <a:p>
            <a:pPr lvl="1"/>
            <a:r>
              <a:rPr lang="en-US" sz="2400" dirty="0"/>
              <a:t>Eliminates blank characters from both ends of the string</a:t>
            </a:r>
          </a:p>
          <a:p>
            <a:r>
              <a:rPr lang="en-US" sz="2800" b="1" i="1" dirty="0"/>
              <a:t>replace(oldChar, newChar) </a:t>
            </a:r>
          </a:p>
          <a:p>
            <a:pPr lvl="1"/>
            <a:r>
              <a:rPr lang="en-US" sz="2400" dirty="0"/>
              <a:t>Replaces a character in the string with a new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2310-B5EF-40B4-911D-EB73B51E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86501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Other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 String  class  provides  </a:t>
            </a:r>
            <a:r>
              <a:rPr lang="en-US" sz="2800" b="1" i="1" dirty="0"/>
              <a:t>valueOf</a:t>
            </a:r>
            <a:r>
              <a:rPr lang="en-US" sz="2800" dirty="0"/>
              <a:t>  methods  for converting a character, an array of characters and numeric values to strings</a:t>
            </a:r>
          </a:p>
          <a:p>
            <a:pPr lvl="1"/>
            <a:r>
              <a:rPr lang="en-US" sz="2400" b="1" i="1" dirty="0"/>
              <a:t>valueOf</a:t>
            </a:r>
            <a:r>
              <a:rPr lang="en-US" sz="2400" dirty="0"/>
              <a:t> method take different argument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31DB-03E5-4B54-8F10-24C9392F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133608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Other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8153400" cy="40057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266700" algn="ctr">
                        <a:lnSpc>
                          <a:spcPct val="100000"/>
                        </a:lnSpc>
                      </a:pPr>
                      <a:r>
                        <a:rPr sz="2000" spc="-60" dirty="0"/>
                        <a:t>T</a:t>
                      </a:r>
                      <a:r>
                        <a:rPr sz="2000" dirty="0"/>
                        <a:t>ype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75" dirty="0"/>
                        <a:t>T</a:t>
                      </a:r>
                      <a:r>
                        <a:rPr sz="2000" dirty="0"/>
                        <a:t>o</a:t>
                      </a:r>
                      <a:r>
                        <a:rPr sz="2000" spc="-60" dirty="0"/>
                        <a:t> </a:t>
                      </a:r>
                      <a:r>
                        <a:rPr sz="2000" dirty="0"/>
                        <a:t>String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dirty="0"/>
                        <a:t>F</a:t>
                      </a:r>
                      <a:r>
                        <a:rPr sz="2000" spc="-30" dirty="0"/>
                        <a:t>r</a:t>
                      </a:r>
                      <a:r>
                        <a:rPr sz="2000" dirty="0"/>
                        <a:t>om</a:t>
                      </a:r>
                      <a:r>
                        <a:rPr sz="2000" spc="-65" dirty="0"/>
                        <a:t> </a:t>
                      </a:r>
                      <a:r>
                        <a:rPr sz="2000" dirty="0"/>
                        <a:t>String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97155" algn="ctr">
                        <a:lnSpc>
                          <a:spcPct val="200000"/>
                        </a:lnSpc>
                      </a:pPr>
                      <a:r>
                        <a:rPr sz="2000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</a:t>
                      </a:r>
                      <a:r>
                        <a:rPr sz="2000" dirty="0"/>
                        <a:t>tring</a:t>
                      </a:r>
                      <a:r>
                        <a:rPr sz="2000" spc="-80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alueOf(boolean)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8795" algn="ctr">
                        <a:lnSpc>
                          <a:spcPct val="200000"/>
                        </a:lnSpc>
                      </a:pPr>
                      <a:r>
                        <a:rPr sz="2000" dirty="0"/>
                        <a:t>Boolean.pa</a:t>
                      </a:r>
                      <a:r>
                        <a:rPr sz="2000" spc="-45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eBoolean(String</a:t>
                      </a:r>
                      <a:r>
                        <a:rPr lang="en-US"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288925" algn="ctr">
                        <a:lnSpc>
                          <a:spcPct val="200000"/>
                        </a:lnSpc>
                      </a:pPr>
                      <a:r>
                        <a:rPr sz="2000" spc="-15" dirty="0"/>
                        <a:t>b</a:t>
                      </a:r>
                      <a:r>
                        <a:rPr sz="2000" spc="10" dirty="0"/>
                        <a:t>y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 algn="ctr">
                        <a:lnSpc>
                          <a:spcPct val="200000"/>
                        </a:lnSpc>
                      </a:pPr>
                      <a:r>
                        <a:rPr sz="2000" dirty="0"/>
                        <a:t>String</a:t>
                      </a:r>
                      <a:r>
                        <a:rPr sz="2000" spc="-75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alueOf(i</a:t>
                      </a:r>
                      <a:r>
                        <a:rPr sz="2000" spc="-25" dirty="0"/>
                        <a:t>n</a:t>
                      </a:r>
                      <a:r>
                        <a:rPr sz="2000" spc="5" dirty="0"/>
                        <a:t>t</a:t>
                      </a:r>
                      <a:r>
                        <a:rPr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705" algn="ctr">
                        <a:lnSpc>
                          <a:spcPct val="200000"/>
                        </a:lnSpc>
                      </a:pPr>
                      <a:r>
                        <a:rPr sz="2000" spc="-20" dirty="0"/>
                        <a:t>B</a:t>
                      </a:r>
                      <a:r>
                        <a:rPr sz="2000" spc="10" dirty="0"/>
                        <a:t>y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e.pa</a:t>
                      </a:r>
                      <a:r>
                        <a:rPr sz="2000" spc="-40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e</a:t>
                      </a:r>
                      <a:r>
                        <a:rPr sz="2000" spc="-20" dirty="0"/>
                        <a:t>B</a:t>
                      </a:r>
                      <a:r>
                        <a:rPr sz="2000" spc="10" dirty="0"/>
                        <a:t>y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e(Strin</a:t>
                      </a:r>
                      <a:r>
                        <a:rPr sz="2000" spc="15" dirty="0"/>
                        <a:t>g</a:t>
                      </a:r>
                      <a:r>
                        <a:rPr sz="2000" dirty="0"/>
                        <a:t>,</a:t>
                      </a:r>
                      <a:r>
                        <a:rPr sz="2000" spc="-30" dirty="0"/>
                        <a:t> 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r>
                        <a:rPr sz="2000" spc="-35" dirty="0"/>
                        <a:t> </a:t>
                      </a:r>
                      <a:r>
                        <a:rPr sz="2000" dirty="0"/>
                        <a:t>base)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247015" algn="ctr">
                        <a:lnSpc>
                          <a:spcPct val="200000"/>
                        </a:lnSpc>
                      </a:pPr>
                      <a:r>
                        <a:rPr sz="2000" dirty="0"/>
                        <a:t>short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String</a:t>
                      </a:r>
                      <a:r>
                        <a:rPr sz="2000" spc="-75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</a:t>
                      </a:r>
                      <a:r>
                        <a:rPr sz="2000" spc="-5" dirty="0"/>
                        <a:t>lu</a:t>
                      </a:r>
                      <a:r>
                        <a:rPr sz="2000" spc="5" dirty="0"/>
                        <a:t>e</a:t>
                      </a:r>
                      <a:r>
                        <a:rPr sz="2000" spc="-5" dirty="0"/>
                        <a:t>O</a:t>
                      </a:r>
                      <a:r>
                        <a:rPr sz="2000" spc="5" dirty="0"/>
                        <a:t>f(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spc="5" dirty="0"/>
                        <a:t>t</a:t>
                      </a:r>
                      <a:r>
                        <a:rPr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Short.pa</a:t>
                      </a:r>
                      <a:r>
                        <a:rPr sz="2000" spc="-35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eShort</a:t>
                      </a:r>
                      <a:r>
                        <a:rPr sz="2000" spc="-20" dirty="0"/>
                        <a:t> </a:t>
                      </a:r>
                      <a:r>
                        <a:rPr sz="2000" dirty="0"/>
                        <a:t>(Strin</a:t>
                      </a:r>
                      <a:r>
                        <a:rPr sz="2000" spc="25" dirty="0"/>
                        <a:t>g</a:t>
                      </a:r>
                      <a:r>
                        <a:rPr sz="2000" dirty="0"/>
                        <a:t>,</a:t>
                      </a:r>
                      <a:r>
                        <a:rPr sz="2000" spc="-35" dirty="0"/>
                        <a:t> 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r>
                        <a:rPr sz="2000" spc="-35" dirty="0"/>
                        <a:t> </a:t>
                      </a:r>
                      <a:r>
                        <a:rPr sz="2000" dirty="0"/>
                        <a:t>base)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R="2540" algn="ctr">
                        <a:lnSpc>
                          <a:spcPct val="200000"/>
                        </a:lnSpc>
                      </a:pPr>
                      <a:r>
                        <a:rPr sz="2000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String</a:t>
                      </a:r>
                      <a:r>
                        <a:rPr sz="2000" spc="-75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</a:t>
                      </a:r>
                      <a:r>
                        <a:rPr sz="2000" spc="-5" dirty="0"/>
                        <a:t>lu</a:t>
                      </a:r>
                      <a:r>
                        <a:rPr sz="2000" spc="5" dirty="0"/>
                        <a:t>e</a:t>
                      </a:r>
                      <a:r>
                        <a:rPr sz="2000" spc="-5" dirty="0"/>
                        <a:t>O</a:t>
                      </a:r>
                      <a:r>
                        <a:rPr sz="2000" spc="5" dirty="0"/>
                        <a:t>f(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spc="5" dirty="0"/>
                        <a:t>t</a:t>
                      </a:r>
                      <a:r>
                        <a:rPr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205" algn="ctr">
                        <a:lnSpc>
                          <a:spcPct val="200000"/>
                        </a:lnSpc>
                      </a:pPr>
                      <a:r>
                        <a:rPr sz="2000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</a:t>
                      </a:r>
                      <a:r>
                        <a:rPr sz="2000" spc="-20" dirty="0"/>
                        <a:t>g</a:t>
                      </a:r>
                      <a:r>
                        <a:rPr sz="2000" dirty="0"/>
                        <a:t>e</a:t>
                      </a:r>
                      <a:r>
                        <a:rPr sz="2000" spc="-204" dirty="0"/>
                        <a:t>r</a:t>
                      </a:r>
                      <a:r>
                        <a:rPr sz="2000" spc="-5" dirty="0"/>
                        <a:t>.pa</a:t>
                      </a:r>
                      <a:r>
                        <a:rPr sz="2000" spc="-35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eI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r>
                        <a:rPr sz="2000" spc="-20" dirty="0"/>
                        <a:t> </a:t>
                      </a:r>
                      <a:r>
                        <a:rPr sz="2000" spc="-5" dirty="0"/>
                        <a:t>(Strin</a:t>
                      </a:r>
                      <a:r>
                        <a:rPr sz="2000" spc="25" dirty="0"/>
                        <a:t>g</a:t>
                      </a:r>
                      <a:r>
                        <a:rPr sz="2000" dirty="0"/>
                        <a:t>,</a:t>
                      </a:r>
                      <a:r>
                        <a:rPr sz="2000" spc="-35" dirty="0"/>
                        <a:t> 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r>
                        <a:rPr sz="2000" spc="-35" dirty="0"/>
                        <a:t> </a:t>
                      </a:r>
                      <a:r>
                        <a:rPr sz="2000" dirty="0"/>
                        <a:t>base)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294640" algn="ctr">
                        <a:lnSpc>
                          <a:spcPct val="200000"/>
                        </a:lnSpc>
                      </a:pPr>
                      <a:r>
                        <a:rPr sz="2000" dirty="0"/>
                        <a:t>long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 algn="ctr">
                        <a:lnSpc>
                          <a:spcPct val="200000"/>
                        </a:lnSpc>
                      </a:pPr>
                      <a:r>
                        <a:rPr sz="2000" dirty="0"/>
                        <a:t>String</a:t>
                      </a:r>
                      <a:r>
                        <a:rPr sz="2000" spc="-80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alueOf(long)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 algn="ctr">
                        <a:lnSpc>
                          <a:spcPct val="200000"/>
                        </a:lnSpc>
                      </a:pPr>
                      <a:r>
                        <a:rPr sz="2000" dirty="0"/>
                        <a:t>Long.pa</a:t>
                      </a:r>
                      <a:r>
                        <a:rPr sz="2000" spc="-35" dirty="0"/>
                        <a:t>r</a:t>
                      </a:r>
                      <a:r>
                        <a:rPr sz="2000" dirty="0"/>
                        <a:t>seLong</a:t>
                      </a:r>
                      <a:r>
                        <a:rPr sz="2000" spc="-70" dirty="0"/>
                        <a:t> </a:t>
                      </a:r>
                      <a:r>
                        <a:rPr sz="2000" dirty="0"/>
                        <a:t>(Strin</a:t>
                      </a:r>
                      <a:r>
                        <a:rPr sz="2000" spc="25" dirty="0"/>
                        <a:t>g</a:t>
                      </a:r>
                      <a:r>
                        <a:rPr sz="2000" dirty="0"/>
                        <a:t>,</a:t>
                      </a:r>
                      <a:r>
                        <a:rPr sz="2000" spc="-20" dirty="0"/>
                        <a:t> </a:t>
                      </a:r>
                      <a:r>
                        <a:rPr sz="2000" spc="-5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dirty="0"/>
                        <a:t>t</a:t>
                      </a:r>
                      <a:r>
                        <a:rPr sz="2000" spc="-35" dirty="0"/>
                        <a:t> </a:t>
                      </a:r>
                      <a:r>
                        <a:rPr sz="2000" dirty="0"/>
                        <a:t>base)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278765" algn="ctr">
                        <a:lnSpc>
                          <a:spcPct val="200000"/>
                        </a:lnSpc>
                      </a:pPr>
                      <a:r>
                        <a:rPr sz="2000" dirty="0"/>
                        <a:t>flo</a:t>
                      </a:r>
                      <a:r>
                        <a:rPr sz="2000" spc="-20" dirty="0"/>
                        <a:t>a</a:t>
                      </a:r>
                      <a:r>
                        <a:rPr sz="2000" dirty="0"/>
                        <a:t>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</a:t>
                      </a:r>
                      <a:r>
                        <a:rPr sz="2000" dirty="0"/>
                        <a:t>tring</a:t>
                      </a:r>
                      <a:r>
                        <a:rPr sz="2000" spc="-85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alu</a:t>
                      </a:r>
                      <a:r>
                        <a:rPr sz="2000" spc="5" dirty="0"/>
                        <a:t>e</a:t>
                      </a:r>
                      <a:r>
                        <a:rPr sz="2000" spc="-5" dirty="0"/>
                        <a:t>O</a:t>
                      </a:r>
                      <a:r>
                        <a:rPr sz="2000" spc="5" dirty="0"/>
                        <a:t>f</a:t>
                      </a:r>
                      <a:r>
                        <a:rPr sz="2000" spc="-5" dirty="0"/>
                        <a:t>(</a:t>
                      </a:r>
                      <a:r>
                        <a:rPr sz="2000" spc="5" dirty="0"/>
                        <a:t>f</a:t>
                      </a:r>
                      <a:r>
                        <a:rPr sz="2000" spc="-5" dirty="0"/>
                        <a:t>l</a:t>
                      </a:r>
                      <a:r>
                        <a:rPr sz="2000" dirty="0"/>
                        <a:t>o</a:t>
                      </a:r>
                      <a:r>
                        <a:rPr sz="2000" spc="-15" dirty="0"/>
                        <a:t>a</a:t>
                      </a:r>
                      <a:r>
                        <a:rPr sz="2000" spc="5" dirty="0"/>
                        <a:t>t</a:t>
                      </a:r>
                      <a:r>
                        <a:rPr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8994" algn="ctr">
                        <a:lnSpc>
                          <a:spcPct val="200000"/>
                        </a:lnSpc>
                      </a:pPr>
                      <a:r>
                        <a:rPr sz="2000" dirty="0"/>
                        <a:t>Flo</a:t>
                      </a:r>
                      <a:r>
                        <a:rPr sz="2000" spc="-15" dirty="0"/>
                        <a:t>a</a:t>
                      </a:r>
                      <a:r>
                        <a:rPr sz="2000" dirty="0"/>
                        <a:t>t.pa</a:t>
                      </a:r>
                      <a:r>
                        <a:rPr sz="2000" spc="-40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spc="5" dirty="0"/>
                        <a:t>e</a:t>
                      </a:r>
                      <a:r>
                        <a:rPr sz="2000" dirty="0"/>
                        <a:t>Flo</a:t>
                      </a:r>
                      <a:r>
                        <a:rPr sz="2000" spc="-15" dirty="0"/>
                        <a:t>a</a:t>
                      </a:r>
                      <a:r>
                        <a:rPr sz="2000" spc="5" dirty="0"/>
                        <a:t>t</a:t>
                      </a:r>
                      <a:r>
                        <a:rPr sz="2000" dirty="0"/>
                        <a:t>(Strin</a:t>
                      </a:r>
                      <a:r>
                        <a:rPr sz="2000" spc="5" dirty="0"/>
                        <a:t>g</a:t>
                      </a:r>
                      <a:r>
                        <a:rPr sz="2000" dirty="0"/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156845" algn="ctr">
                        <a:lnSpc>
                          <a:spcPct val="200000"/>
                        </a:lnSpc>
                      </a:pPr>
                      <a:r>
                        <a:rPr sz="2000" dirty="0"/>
                        <a:t>double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200000"/>
                        </a:lnSpc>
                      </a:pPr>
                      <a:r>
                        <a:rPr sz="2000" spc="-5" dirty="0"/>
                        <a:t>S</a:t>
                      </a:r>
                      <a:r>
                        <a:rPr sz="2000" dirty="0"/>
                        <a:t>tring</a:t>
                      </a:r>
                      <a:r>
                        <a:rPr sz="2000" spc="-85" dirty="0"/>
                        <a:t>.</a:t>
                      </a:r>
                      <a:r>
                        <a:rPr sz="2000" spc="-35" dirty="0"/>
                        <a:t>v</a:t>
                      </a:r>
                      <a:r>
                        <a:rPr sz="2000" dirty="0"/>
                        <a:t>alueOf(double)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1030" algn="ctr">
                        <a:lnSpc>
                          <a:spcPct val="200000"/>
                        </a:lnSpc>
                      </a:pPr>
                      <a:r>
                        <a:rPr sz="2000" dirty="0"/>
                        <a:t>Double.pa</a:t>
                      </a:r>
                      <a:r>
                        <a:rPr sz="2000" spc="-40" dirty="0"/>
                        <a:t>r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eDouble(String)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31691-6B63-4F0E-BAC5-EEE4E20B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278154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convert an int to a String (3 different ways):</a:t>
            </a:r>
          </a:p>
          <a:p>
            <a:pPr marL="457200" lvl="1" indent="0">
              <a:buNone/>
            </a:pPr>
            <a:r>
              <a:rPr lang="en-US" sz="2400" b="1" i="1" dirty="0"/>
              <a:t>int n = 123;</a:t>
            </a:r>
          </a:p>
          <a:p>
            <a:pPr marL="457200" lvl="1" indent="0">
              <a:buNone/>
            </a:pPr>
            <a:r>
              <a:rPr lang="en-US" sz="2400" b="1" i="1" dirty="0"/>
              <a:t>String s1 = Integer.toString(n); </a:t>
            </a:r>
          </a:p>
          <a:p>
            <a:pPr marL="457200" lvl="1" indent="0">
              <a:buNone/>
            </a:pPr>
            <a:r>
              <a:rPr lang="en-US" sz="2400" b="1" i="1" dirty="0"/>
              <a:t>String s2 = String.valueOf(n);</a:t>
            </a:r>
          </a:p>
          <a:p>
            <a:pPr marL="457200" lvl="1" indent="0">
              <a:buNone/>
            </a:pPr>
            <a:r>
              <a:rPr lang="en-US" sz="2400" b="1" i="1" dirty="0"/>
              <a:t>String s3 = n + "";</a:t>
            </a:r>
          </a:p>
          <a:p>
            <a:r>
              <a:rPr lang="en-US" sz="2800" dirty="0"/>
              <a:t>To convert a string to an int:</a:t>
            </a:r>
          </a:p>
          <a:p>
            <a:pPr marL="457200" lvl="1" indent="0">
              <a:buNone/>
            </a:pPr>
            <a:r>
              <a:rPr lang="en-US" sz="2400" b="1" i="1" dirty="0"/>
              <a:t>String s = “1234”;</a:t>
            </a:r>
          </a:p>
          <a:p>
            <a:pPr marL="457200" lvl="1" indent="0">
              <a:buNone/>
            </a:pPr>
            <a:r>
              <a:rPr lang="en-US" sz="2400" b="1" i="1" dirty="0"/>
              <a:t>int n = Integer.parseInt(s);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DB10-1A91-409E-A482-E0290ECA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419909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String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>
            <a:normAutofit/>
          </a:bodyPr>
          <a:lstStyle/>
          <a:p>
            <a:r>
              <a:rPr lang="en-US" sz="2800" dirty="0"/>
              <a:t>split() method splits a String against given regular expression and returns a character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EDFC-7FE5-4E31-B8F4-4E95D36E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A9F48-5FDC-64BA-60AE-910D49BA1C9C}"/>
              </a:ext>
            </a:extLst>
          </p:cNvPr>
          <p:cNvSpPr txBox="1"/>
          <p:nvPr/>
        </p:nvSpPr>
        <p:spPr>
          <a:xfrm>
            <a:off x="914400" y="2471678"/>
            <a:ext cx="7620000" cy="286232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StringSplitTest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"abc,,def,123"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8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related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provides four String related classes</a:t>
            </a:r>
          </a:p>
          <a:p>
            <a:r>
              <a:rPr lang="en-US" sz="2800" dirty="0"/>
              <a:t>java.lang package</a:t>
            </a:r>
          </a:p>
          <a:p>
            <a:pPr lvl="1"/>
            <a:r>
              <a:rPr lang="en-US" sz="2400" b="1" i="1" dirty="0"/>
              <a:t>String</a:t>
            </a:r>
            <a:r>
              <a:rPr lang="en-US" sz="2400" dirty="0"/>
              <a:t> class: Storing and processing Strings but Strings created using the String class cannot be modified (</a:t>
            </a:r>
            <a:r>
              <a:rPr lang="en-US" sz="2400" b="1" dirty="0"/>
              <a:t>immutable</a:t>
            </a:r>
            <a:r>
              <a:rPr lang="en-US" sz="2400" dirty="0"/>
              <a:t>)</a:t>
            </a:r>
          </a:p>
          <a:p>
            <a:pPr lvl="1"/>
            <a:r>
              <a:rPr lang="en-US" sz="2400" b="1" i="1" dirty="0"/>
              <a:t>StringBuffer</a:t>
            </a:r>
            <a:r>
              <a:rPr lang="en-US" sz="2400" b="1" dirty="0"/>
              <a:t>/</a:t>
            </a:r>
            <a:r>
              <a:rPr lang="en-US" sz="2400" b="1" i="1" dirty="0"/>
              <a:t>StringBuilder </a:t>
            </a:r>
            <a:r>
              <a:rPr lang="en-US" sz="2400" dirty="0"/>
              <a:t>class: Create flexible Strings that can be modified</a:t>
            </a:r>
          </a:p>
          <a:p>
            <a:r>
              <a:rPr lang="en-US" sz="2800" dirty="0"/>
              <a:t>java.util package</a:t>
            </a:r>
          </a:p>
          <a:p>
            <a:pPr lvl="1"/>
            <a:r>
              <a:rPr lang="en-US" sz="2400" b="1" i="1" dirty="0"/>
              <a:t>StringTokenizer</a:t>
            </a:r>
            <a:r>
              <a:rPr lang="en-US" sz="2400" dirty="0"/>
              <a:t> class: Can be used to extract tokens from a String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3311-D9C8-4C0B-8AA9-DDEB97BF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125502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StringTokenizer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Break a string into pieces (tokens) so that contained information can be retrieved and processed</a:t>
            </a:r>
          </a:p>
          <a:p>
            <a:r>
              <a:rPr lang="en-US" sz="2800" dirty="0"/>
              <a:t>Specify a set of characters as delimiters when constructing a StringTokenizer object</a:t>
            </a:r>
          </a:p>
          <a:p>
            <a:r>
              <a:rPr lang="en-US" sz="2800" b="1" dirty="0"/>
              <a:t>StringTokenizer</a:t>
            </a:r>
            <a:r>
              <a:rPr lang="en-US" sz="2800" dirty="0"/>
              <a:t> class is available since </a:t>
            </a:r>
            <a:r>
              <a:rPr lang="en-US" sz="2800" b="1" dirty="0"/>
              <a:t>JDK 1.0 </a:t>
            </a:r>
            <a:r>
              <a:rPr lang="en-US" sz="2800" dirty="0"/>
              <a:t>and the </a:t>
            </a:r>
            <a:r>
              <a:rPr lang="en-US" sz="2800" b="1" dirty="0"/>
              <a:t>String.split() </a:t>
            </a:r>
            <a:r>
              <a:rPr lang="en-US" sz="2800" dirty="0"/>
              <a:t>is available since </a:t>
            </a:r>
            <a:r>
              <a:rPr lang="en-US" sz="2800" b="1" dirty="0"/>
              <a:t>JDK 1.4</a:t>
            </a:r>
          </a:p>
          <a:p>
            <a:r>
              <a:rPr lang="en-US" sz="2800" b="1" dirty="0"/>
              <a:t>String.split() </a:t>
            </a:r>
            <a:r>
              <a:rPr lang="en-US" sz="2800" dirty="0"/>
              <a:t>does produce empty tokens, but </a:t>
            </a:r>
            <a:r>
              <a:rPr lang="en-US" sz="2800" b="1" dirty="0"/>
              <a:t>StringTokenizer</a:t>
            </a:r>
            <a:r>
              <a:rPr lang="en-US" sz="2800" dirty="0"/>
              <a:t> doesn't </a:t>
            </a:r>
            <a:endParaRPr lang="en-US" sz="2800" b="1" dirty="0"/>
          </a:p>
          <a:p>
            <a:r>
              <a:rPr lang="en-US" sz="2800" i="1" dirty="0"/>
              <a:t>StringTokenizer is a legacy class, retained for compatibility reasons, the use is discouraged!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7A4B8-384F-420E-82A4-8390198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57888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StringTokenizer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Constructors</a:t>
            </a:r>
          </a:p>
          <a:p>
            <a:pPr lvl="1"/>
            <a:r>
              <a:rPr lang="en-US" sz="2400" b="1" i="1" dirty="0"/>
              <a:t>StringTokenizer(String str, String delim) </a:t>
            </a:r>
          </a:p>
          <a:p>
            <a:pPr lvl="1"/>
            <a:r>
              <a:rPr lang="en-US" sz="2400" b="1" i="1" dirty="0"/>
              <a:t>StringTokenizer(String str)</a:t>
            </a:r>
          </a:p>
          <a:p>
            <a:r>
              <a:rPr lang="en-US" sz="2800" dirty="0"/>
              <a:t>Methods</a:t>
            </a:r>
          </a:p>
          <a:p>
            <a:pPr lvl="1"/>
            <a:r>
              <a:rPr lang="en-US" sz="2400" b="1" i="1" dirty="0"/>
              <a:t>hasMoreToken()</a:t>
            </a:r>
            <a:r>
              <a:rPr lang="en-US" sz="2400" dirty="0"/>
              <a:t> ‐ Returns true if there is a token left in the string</a:t>
            </a:r>
          </a:p>
          <a:p>
            <a:pPr lvl="1"/>
            <a:r>
              <a:rPr lang="en-US" sz="2400" b="1" i="1" dirty="0"/>
              <a:t>nextToken()</a:t>
            </a:r>
            <a:r>
              <a:rPr lang="en-US" sz="2400" dirty="0"/>
              <a:t> ‐ Returns the next token in the string</a:t>
            </a:r>
          </a:p>
          <a:p>
            <a:pPr lvl="1"/>
            <a:r>
              <a:rPr lang="en-US" sz="2400" b="1" i="1" dirty="0"/>
              <a:t>nextToken(String delim) </a:t>
            </a:r>
            <a:r>
              <a:rPr lang="en-US" sz="2400" dirty="0"/>
              <a:t>‐ Returns the next token in the string after reseting the delimiter to delim</a:t>
            </a:r>
          </a:p>
          <a:p>
            <a:pPr lvl="1"/>
            <a:r>
              <a:rPr lang="en-US" sz="2400" b="1" i="1" dirty="0"/>
              <a:t>countToken( ) </a:t>
            </a:r>
            <a:r>
              <a:rPr lang="en-US" sz="2400" dirty="0"/>
              <a:t>‐ Returns the number of tokens remaining in the string tokenizer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B0BF-11BD-4D3B-AFBE-29D822C0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16950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StringTokenizer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java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3999"/>
            <a:ext cx="6984999" cy="49015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83AC7-4A38-4F1A-87F5-4B32F11B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26750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536948"/>
            <a:ext cx="7010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i="1" dirty="0">
                <a:latin typeface="Calibri"/>
                <a:cs typeface="Calibri"/>
              </a:rPr>
              <a:t>StringBuffer</a:t>
            </a:r>
            <a:r>
              <a:rPr lang="en-US" sz="4800" b="1" dirty="0">
                <a:latin typeface="Calibri"/>
                <a:cs typeface="Calibri"/>
              </a:rPr>
              <a:t>/</a:t>
            </a:r>
            <a:r>
              <a:rPr lang="en-US" sz="4800" b="1" i="1" dirty="0">
                <a:latin typeface="Calibri"/>
                <a:cs typeface="Calibri"/>
              </a:rPr>
              <a:t>StringBuilder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BF79-9F93-4555-B486-F8E9B356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211734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StringBuffer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 be used wherever a string is used</a:t>
            </a:r>
          </a:p>
          <a:p>
            <a:pPr lvl="1"/>
            <a:r>
              <a:rPr lang="en-US" sz="2400" dirty="0"/>
              <a:t>More flexible than String</a:t>
            </a:r>
          </a:p>
          <a:p>
            <a:pPr lvl="1"/>
            <a:r>
              <a:rPr lang="en-US" sz="2400" dirty="0"/>
              <a:t>Can add, insert, or append new contents into a string buffer</a:t>
            </a:r>
          </a:p>
          <a:p>
            <a:r>
              <a:rPr lang="en-US" sz="2800" dirty="0"/>
              <a:t>The StringBuffer class has three constructors and more than 30 methods for managing the buffer and for modifying strings in the buffer</a:t>
            </a:r>
          </a:p>
          <a:p>
            <a:r>
              <a:rPr lang="en-US" sz="2800" dirty="0"/>
              <a:t>Every StringBuffer is capable of storing a number of characters specified by its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5C849-4627-4AC3-8E65-FEB30115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89324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StringBuffer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/>
              <a:t>public StringBuffer()</a:t>
            </a:r>
          </a:p>
          <a:p>
            <a:pPr lvl="1"/>
            <a:r>
              <a:rPr lang="en-US" sz="2400" dirty="0"/>
              <a:t>No characters in it and an initial capacity of 16 characters</a:t>
            </a:r>
          </a:p>
          <a:p>
            <a:r>
              <a:rPr lang="en-US" sz="2800" b="1" i="1" dirty="0"/>
              <a:t>public StringBuffer(int length) </a:t>
            </a:r>
          </a:p>
          <a:p>
            <a:pPr lvl="1"/>
            <a:r>
              <a:rPr lang="en-US" sz="2400" dirty="0"/>
              <a:t>No characters in it and an initial capacity specified by the length argument</a:t>
            </a:r>
          </a:p>
          <a:p>
            <a:r>
              <a:rPr lang="en-US" sz="2800" b="1" i="1" dirty="0"/>
              <a:t>public StringBuffer(String string) </a:t>
            </a:r>
          </a:p>
          <a:p>
            <a:pPr lvl="1"/>
            <a:r>
              <a:rPr lang="en-US" sz="2400" dirty="0"/>
              <a:t>Contains String argument and an initial capacity of the buffer is 16 plus the length of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86E9-4B02-499E-B5CE-B7DDB1F9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274038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StringBuilder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functionalities of StringBuilder is the same as StringBuffer, but StringBuilder is faster</a:t>
            </a:r>
          </a:p>
          <a:p>
            <a:r>
              <a:rPr lang="en-US" sz="2800" dirty="0"/>
              <a:t>StringBuffer is synchronized, StringBuilder is not</a:t>
            </a:r>
          </a:p>
          <a:p>
            <a:r>
              <a:rPr lang="en-US" sz="2800" dirty="0"/>
              <a:t>StringBuffer came first</a:t>
            </a:r>
          </a:p>
          <a:p>
            <a:pPr lvl="1"/>
            <a:r>
              <a:rPr lang="en-US" sz="2400" dirty="0"/>
              <a:t>Sun was concerned with correctness under all conditions, they made it synchronized to make thread-safe just in case</a:t>
            </a:r>
          </a:p>
          <a:p>
            <a:r>
              <a:rPr lang="en-US" sz="2800" dirty="0"/>
              <a:t>StringBuilder came later</a:t>
            </a:r>
          </a:p>
          <a:p>
            <a:pPr lvl="1"/>
            <a:r>
              <a:rPr lang="en-US" sz="2400" dirty="0"/>
              <a:t>Drop-in replacement for StringBuffer without the synchronization, not thread-safe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5C849-4627-4AC3-8E65-FEB30115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23062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StringBuffer/StringBuilder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1600200"/>
            <a:ext cx="6540500" cy="47805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493E-B1EC-40FF-AAB1-FA117B3C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113410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955" y="2536948"/>
            <a:ext cx="17843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i="1" dirty="0">
                <a:latin typeface="Calibri"/>
                <a:cs typeface="Calibri"/>
              </a:rPr>
              <a:t>String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8916D-5200-4E69-BB9F-54BF7BD6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24553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class provide many constructors and more than 40 methods for examining in individual characters in a sequence</a:t>
            </a:r>
          </a:p>
          <a:p>
            <a:r>
              <a:rPr lang="en-US" sz="2800" dirty="0"/>
              <a:t>You can create a String from a String value or from an array of characters.</a:t>
            </a:r>
          </a:p>
          <a:p>
            <a:pPr lvl="1"/>
            <a:r>
              <a:rPr lang="en-US" sz="2400" dirty="0"/>
              <a:t>String newString = new String(stringValue);</a:t>
            </a:r>
          </a:p>
          <a:p>
            <a:r>
              <a:rPr lang="en-US" sz="2800" dirty="0"/>
              <a:t>The argument stringValue is a sequence of characters enclosed inside double quotes</a:t>
            </a:r>
          </a:p>
          <a:p>
            <a:pPr lvl="1"/>
            <a:r>
              <a:rPr lang="en-US" sz="2400" dirty="0"/>
              <a:t>String message = new String (“Welcome”); </a:t>
            </a:r>
          </a:p>
          <a:p>
            <a:pPr lvl="1"/>
            <a:r>
              <a:rPr lang="en-US" sz="2400" dirty="0"/>
              <a:t>String message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B368-4E33-4950-917C-990EEED7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2804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153400" cy="52100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BECAB-4142-4DB7-A49D-4899AB05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254433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Returns the length of a String</a:t>
            </a:r>
          </a:p>
          <a:p>
            <a:pPr lvl="1"/>
            <a:r>
              <a:rPr lang="en-US" sz="2400" b="1" i="1" dirty="0"/>
              <a:t>length()</a:t>
            </a:r>
          </a:p>
          <a:p>
            <a:r>
              <a:rPr lang="en-US" sz="28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93AA-EE2B-4ED5-A8A5-384CD831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5CD7D-880F-B070-66F9-B8B899EB7398}"/>
              </a:ext>
            </a:extLst>
          </p:cNvPr>
          <p:cNvSpPr txBox="1"/>
          <p:nvPr/>
        </p:nvSpPr>
        <p:spPr>
          <a:xfrm>
            <a:off x="1143000" y="3159770"/>
            <a:ext cx="4572000" cy="87883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“Hello”;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System.out.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78351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7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47678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dirty="0"/>
              <a:t>Get the character at a specific location in a string</a:t>
            </a:r>
          </a:p>
          <a:p>
            <a:pPr lvl="1"/>
            <a:r>
              <a:rPr lang="en-US" sz="2400" b="1" i="1" dirty="0"/>
              <a:t>s1.charAt(1)</a:t>
            </a:r>
          </a:p>
          <a:p>
            <a:r>
              <a:rPr lang="en-US" sz="2800" dirty="0"/>
              <a:t>Get the entire set of characters in a string</a:t>
            </a:r>
          </a:p>
          <a:p>
            <a:pPr lvl="1"/>
            <a:r>
              <a:rPr lang="en-US" sz="2400" b="1" i="1" dirty="0"/>
              <a:t>s1.getChars(0, 5, charArray,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5DC6-77A3-402A-A09E-BC042E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BE93-3663-4C2F-E243-2286F670B559}"/>
              </a:ext>
            </a:extLst>
          </p:cNvPr>
          <p:cNvSpPr txBox="1"/>
          <p:nvPr/>
        </p:nvSpPr>
        <p:spPr>
          <a:xfrm>
            <a:off x="990600" y="3081278"/>
            <a:ext cx="7162800" cy="286232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StringTest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       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getChars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//Hello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5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971800"/>
          </a:xfrm>
        </p:spPr>
        <p:txBody>
          <a:bodyPr>
            <a:normAutofit/>
          </a:bodyPr>
          <a:lstStyle/>
          <a:p>
            <a:r>
              <a:rPr lang="en-US" sz="2800" dirty="0"/>
              <a:t>substring method enable a new String object to be created by copying part of an existing String object</a:t>
            </a:r>
          </a:p>
          <a:p>
            <a:pPr lvl="1"/>
            <a:r>
              <a:rPr lang="en-US" sz="2400" b="1" i="1" dirty="0"/>
              <a:t>substring (int startIndex) </a:t>
            </a:r>
            <a:r>
              <a:rPr lang="en-US" sz="2400" dirty="0"/>
              <a:t>‐ copies the characters form the starting index to the end of the String</a:t>
            </a:r>
          </a:p>
          <a:p>
            <a:pPr lvl="1"/>
            <a:r>
              <a:rPr lang="en-US" sz="2400" b="1" i="1" dirty="0"/>
              <a:t>substring(int beginIndex, int endIndex) </a:t>
            </a:r>
            <a:r>
              <a:rPr lang="en-US" sz="2400" dirty="0"/>
              <a:t>‐ copies the characters from the starting index to one beyond the endIndex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56AF-E1D8-4276-BC2E-B2C09BF3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2CF28-9A0D-1BB1-868A-064B0795B983}"/>
              </a:ext>
            </a:extLst>
          </p:cNvPr>
          <p:cNvSpPr txBox="1"/>
          <p:nvPr/>
        </p:nvSpPr>
        <p:spPr>
          <a:xfrm>
            <a:off x="1447800" y="4044077"/>
            <a:ext cx="6781800" cy="2585323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StringSubstring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//World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llo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Wo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5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i="1" dirty="0"/>
              <a:t>equals</a:t>
            </a:r>
          </a:p>
          <a:p>
            <a:pPr lvl="1"/>
            <a:r>
              <a:rPr lang="en-US" dirty="0"/>
              <a:t>Compare any two string objects for equality using lexicographical comparison. </a:t>
            </a:r>
            <a:r>
              <a:rPr lang="en-US" sz="2400" b="1" i="1" dirty="0"/>
              <a:t>s1.equals(“hello”)</a:t>
            </a:r>
          </a:p>
          <a:p>
            <a:r>
              <a:rPr lang="en-US" sz="2800" i="1" dirty="0"/>
              <a:t>equalsIgnoreCase</a:t>
            </a:r>
          </a:p>
          <a:p>
            <a:pPr lvl="1"/>
            <a:r>
              <a:rPr lang="en-US" sz="2400" b="1" i="1" dirty="0"/>
              <a:t>s1.equalsIgnoreCase(s2)</a:t>
            </a:r>
          </a:p>
          <a:p>
            <a:r>
              <a:rPr lang="en-US" sz="2800" i="1" dirty="0"/>
              <a:t>compareTo</a:t>
            </a:r>
          </a:p>
          <a:p>
            <a:pPr lvl="1"/>
            <a:r>
              <a:rPr lang="en-US" sz="2400" b="1" i="1" dirty="0"/>
              <a:t>s1.compareTo(s2)</a:t>
            </a:r>
          </a:p>
          <a:p>
            <a:pPr lvl="1"/>
            <a:r>
              <a:rPr lang="en-US" sz="2400" dirty="0"/>
              <a:t>s1 &gt;	s2 (positive), s1 &lt; s2 (negative), s1 = s2 (zero)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F92C-1F4D-4FEB-80C6-EE2300A3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</p:spTree>
    <p:extLst>
      <p:ext uri="{BB962C8B-B14F-4D97-AF65-F5344CB8AC3E}">
        <p14:creationId xmlns:p14="http://schemas.microsoft.com/office/powerpoint/2010/main" val="338375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1630</Words>
  <Application>Microsoft Office PowerPoint</Application>
  <PresentationFormat>On-screen Show (4:3)</PresentationFormat>
  <Paragraphs>249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Java</vt:lpstr>
      <vt:lpstr>String related classes</vt:lpstr>
      <vt:lpstr>PowerPoint Presentation</vt:lpstr>
      <vt:lpstr>String</vt:lpstr>
      <vt:lpstr>String Constructors</vt:lpstr>
      <vt:lpstr>String Length</vt:lpstr>
      <vt:lpstr>Extraction</vt:lpstr>
      <vt:lpstr>Extracting Substrings</vt:lpstr>
      <vt:lpstr>String Comparisons</vt:lpstr>
      <vt:lpstr>String Comparisons</vt:lpstr>
      <vt:lpstr>String Comparisons</vt:lpstr>
      <vt:lpstr>String Comparisons</vt:lpstr>
      <vt:lpstr>String Concatenation</vt:lpstr>
      <vt:lpstr>String Search</vt:lpstr>
      <vt:lpstr>String Conversions</vt:lpstr>
      <vt:lpstr>String to Other Conversions</vt:lpstr>
      <vt:lpstr>String to Other Conversions</vt:lpstr>
      <vt:lpstr>String Conversion Example</vt:lpstr>
      <vt:lpstr>String Split</vt:lpstr>
      <vt:lpstr>StringTokenizer</vt:lpstr>
      <vt:lpstr>StringTokenizer</vt:lpstr>
      <vt:lpstr>StringTokenizer</vt:lpstr>
      <vt:lpstr>PowerPoint Presentation</vt:lpstr>
      <vt:lpstr>StringBuffer</vt:lpstr>
      <vt:lpstr>StringBuffer Constructors</vt:lpstr>
      <vt:lpstr>StringBuilder</vt:lpstr>
      <vt:lpstr>StringBuffer/StringBuilder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Rifat</dc:creator>
  <cp:lastModifiedBy>khaled mahmud</cp:lastModifiedBy>
  <cp:revision>105</cp:revision>
  <dcterms:created xsi:type="dcterms:W3CDTF">2015-08-08T18:03:01Z</dcterms:created>
  <dcterms:modified xsi:type="dcterms:W3CDTF">2023-08-10T12:16:38Z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2015-08-08T00:00:00Z</vt:filetime>
  </property>
  <property fmtid="{D5CDD505-2E9C-101B-9397-08002B2CF9AE}" pid="3" name="LastSaved">
    <vt:filetime>2015-08-08T00:00:00Z</vt:filetime>
  </property>
</Properties>
</file>