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8" r:id="rId2"/>
    <p:sldId id="318" r:id="rId3"/>
    <p:sldId id="377" r:id="rId4"/>
    <p:sldId id="367" r:id="rId5"/>
    <p:sldId id="364" r:id="rId6"/>
    <p:sldId id="321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65" r:id="rId17"/>
    <p:sldId id="345" r:id="rId18"/>
    <p:sldId id="366" r:id="rId19"/>
    <p:sldId id="336" r:id="rId20"/>
    <p:sldId id="342" r:id="rId21"/>
    <p:sldId id="319" r:id="rId22"/>
  </p:sldIdLst>
  <p:sldSz cx="9144000" cy="5143500" type="screen16x9"/>
  <p:notesSz cx="7104063" cy="10234613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285CA9"/>
    <a:srgbClr val="F4C41E"/>
    <a:srgbClr val="202020"/>
    <a:srgbClr val="323232"/>
    <a:srgbClr val="CC33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1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1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2022/1/29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-1905" y="1707832"/>
            <a:ext cx="914654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第</a:t>
            </a:r>
            <a:r>
              <a:rPr lang="en-US" altLang="zh-CN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1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章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-STM32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开发平台和工具</a:t>
            </a:r>
          </a:p>
        </p:txBody>
      </p:sp>
      <p:sp>
        <p:nvSpPr>
          <p:cNvPr id="12" name="矩形 1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174560" y="2908317"/>
            <a:ext cx="4793615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深圳市乐育科技有限公司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ExcEngineer@163.com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3950546"/>
            <a:ext cx="1321440" cy="1151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STM32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发平台和工具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1.2 STM32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核心板</a:t>
            </a:r>
            <a:r>
              <a:rPr lang="zh-CN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简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介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3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330190" y="3678636"/>
            <a:ext cx="277241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JTAG/SWD</a:t>
            </a:r>
            <a:r>
              <a:rPr lang="zh-CN" altLang="en-US" sz="1400" dirty="0" smtClean="0">
                <a:latin typeface="+mn-ea"/>
              </a:rPr>
              <a:t>调试接口电路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673735" y="1562829"/>
            <a:ext cx="459613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      </a:t>
            </a:r>
            <a:r>
              <a:rPr lang="en-US" altLang="zh-CN" sz="1600" dirty="0" smtClean="0">
                <a:latin typeface="+mn-ea"/>
              </a:rPr>
              <a:t>JTAG/SWD</a:t>
            </a:r>
            <a:r>
              <a:rPr lang="zh-CN" altLang="en-US" sz="1600" dirty="0">
                <a:latin typeface="+mn-ea"/>
              </a:rPr>
              <a:t>调试接口</a:t>
            </a:r>
            <a:r>
              <a:rPr lang="zh-CN" altLang="en-US" sz="1600" dirty="0" smtClean="0">
                <a:latin typeface="+mn-ea"/>
              </a:rPr>
              <a:t>电路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247849"/>
              </p:ext>
            </p:extLst>
          </p:nvPr>
        </p:nvGraphicFramePr>
        <p:xfrm>
          <a:off x="4358640" y="1246468"/>
          <a:ext cx="3719195" cy="2361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Visio" r:id="rId4" imgW="1420629" imgH="899640" progId="Visio.Drawing.11">
                  <p:embed/>
                </p:oleObj>
              </mc:Choice>
              <mc:Fallback>
                <p:oleObj name="Visio" r:id="rId4" imgW="1420629" imgH="8996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8640" y="1246468"/>
                        <a:ext cx="3719195" cy="23610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"/>
          <p:cNvSpPr txBox="1"/>
          <p:nvPr/>
        </p:nvSpPr>
        <p:spPr>
          <a:xfrm>
            <a:off x="673735" y="2018329"/>
            <a:ext cx="4596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             ①</a:t>
            </a:r>
            <a:r>
              <a:rPr lang="zh-CN" altLang="en-US" sz="1400" dirty="0">
                <a:latin typeface="+mn-ea"/>
              </a:rPr>
              <a:t>程序下载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 </a:t>
            </a:r>
            <a:r>
              <a:rPr lang="en-US" altLang="zh-CN" sz="1400" dirty="0" smtClean="0">
                <a:latin typeface="+mn-ea"/>
              </a:rPr>
              <a:t>          </a:t>
            </a:r>
            <a:r>
              <a:rPr lang="zh-CN" altLang="en-US" sz="1400" dirty="0" smtClean="0">
                <a:latin typeface="+mn-ea"/>
              </a:rPr>
              <a:t>②</a:t>
            </a:r>
            <a:r>
              <a:rPr lang="zh-CN" altLang="en-US" sz="1400" dirty="0"/>
              <a:t>在线</a:t>
            </a:r>
            <a:r>
              <a:rPr lang="zh-CN" altLang="en-US" sz="1400" dirty="0" smtClean="0"/>
              <a:t>调试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4871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STM32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发平台和工具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1.2 STM32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核心板</a:t>
            </a:r>
            <a:r>
              <a:rPr lang="zh-CN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简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介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3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330190" y="3678636"/>
            <a:ext cx="277241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+mn-ea"/>
              </a:rPr>
              <a:t>独立按键电路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673735" y="1562829"/>
            <a:ext cx="459613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      </a:t>
            </a:r>
            <a:r>
              <a:rPr lang="zh-CN" altLang="en-US" sz="1600" dirty="0">
                <a:latin typeface="+mn-ea"/>
              </a:rPr>
              <a:t>独立按键</a:t>
            </a:r>
            <a:r>
              <a:rPr lang="zh-CN" altLang="en-US" sz="1600" dirty="0" smtClean="0">
                <a:latin typeface="+mn-ea"/>
              </a:rPr>
              <a:t>电路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059853"/>
              </p:ext>
            </p:extLst>
          </p:nvPr>
        </p:nvGraphicFramePr>
        <p:xfrm>
          <a:off x="3811992" y="1529796"/>
          <a:ext cx="4952913" cy="214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Visio" r:id="rId4" imgW="1672663" imgH="719550" progId="Visio.Drawing.11">
                  <p:embed/>
                </p:oleObj>
              </mc:Choice>
              <mc:Fallback>
                <p:oleObj name="Visio" r:id="rId4" imgW="1672663" imgH="71955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992" y="1529796"/>
                        <a:ext cx="4952913" cy="21488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896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STM32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发平台和工具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1.2 STM32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核心板</a:t>
            </a:r>
            <a:r>
              <a:rPr lang="zh-CN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简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介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3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95329" y="3410111"/>
            <a:ext cx="277241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晶振</a:t>
            </a:r>
            <a:r>
              <a:rPr lang="zh-CN" altLang="en-US" sz="1400" dirty="0" smtClean="0">
                <a:latin typeface="+mn-ea"/>
              </a:rPr>
              <a:t>电路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673735" y="1562829"/>
            <a:ext cx="459613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      </a:t>
            </a:r>
            <a:r>
              <a:rPr lang="zh-CN" altLang="en-US" sz="1600" dirty="0">
                <a:latin typeface="+mn-ea"/>
              </a:rPr>
              <a:t>晶振</a:t>
            </a:r>
            <a:r>
              <a:rPr lang="zh-CN" altLang="en-US" sz="1600" dirty="0" smtClean="0">
                <a:latin typeface="+mn-ea"/>
              </a:rPr>
              <a:t>电路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832973"/>
              </p:ext>
            </p:extLst>
          </p:nvPr>
        </p:nvGraphicFramePr>
        <p:xfrm>
          <a:off x="4155758" y="1981020"/>
          <a:ext cx="4403725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Visio" r:id="rId4" imgW="1834743" imgH="561060" progId="Visio.Drawing.11">
                  <p:embed/>
                </p:oleObj>
              </mc:Choice>
              <mc:Fallback>
                <p:oleObj name="Visio" r:id="rId4" imgW="1834743" imgH="5610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758" y="1981020"/>
                        <a:ext cx="4403725" cy="1341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"/>
          <p:cNvSpPr txBox="1"/>
          <p:nvPr/>
        </p:nvSpPr>
        <p:spPr>
          <a:xfrm>
            <a:off x="673735" y="2018329"/>
            <a:ext cx="4596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             ①</a:t>
            </a:r>
            <a:r>
              <a:rPr lang="en-US" altLang="zh-CN" sz="1400" dirty="0" smtClean="0">
                <a:latin typeface="+mn-ea"/>
              </a:rPr>
              <a:t>8MHz</a:t>
            </a:r>
            <a:r>
              <a:rPr lang="zh-CN" altLang="en-US" sz="1400" dirty="0" smtClean="0">
                <a:latin typeface="+mn-ea"/>
              </a:rPr>
              <a:t>的</a:t>
            </a:r>
            <a:r>
              <a:rPr lang="en-US" altLang="zh-CN" sz="1400" dirty="0" smtClean="0">
                <a:latin typeface="+mn-ea"/>
              </a:rPr>
              <a:t>HSE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 </a:t>
            </a:r>
            <a:r>
              <a:rPr lang="en-US" altLang="zh-CN" sz="1400" dirty="0" smtClean="0">
                <a:latin typeface="+mn-ea"/>
              </a:rPr>
              <a:t>          </a:t>
            </a:r>
            <a:r>
              <a:rPr lang="zh-CN" altLang="en-US" sz="1400" dirty="0" smtClean="0">
                <a:latin typeface="+mn-ea"/>
              </a:rPr>
              <a:t>②</a:t>
            </a:r>
            <a:r>
              <a:rPr lang="en-US" altLang="zh-CN" sz="1400" dirty="0" smtClean="0">
                <a:latin typeface="+mn-ea"/>
              </a:rPr>
              <a:t>32.768kHz</a:t>
            </a:r>
            <a:r>
              <a:rPr lang="zh-CN" altLang="en-US" sz="1400" dirty="0">
                <a:latin typeface="+mn-ea"/>
              </a:rPr>
              <a:t>的</a:t>
            </a:r>
            <a:r>
              <a:rPr lang="en-US" altLang="zh-CN" sz="1400" dirty="0">
                <a:latin typeface="+mn-ea"/>
              </a:rPr>
              <a:t>LSE</a:t>
            </a:r>
          </a:p>
        </p:txBody>
      </p:sp>
    </p:spTree>
    <p:extLst>
      <p:ext uri="{BB962C8B-B14F-4D97-AF65-F5344CB8AC3E}">
        <p14:creationId xmlns:p14="http://schemas.microsoft.com/office/powerpoint/2010/main" val="30840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STM32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发平台和工具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1.2 STM32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核心板</a:t>
            </a:r>
            <a:r>
              <a:rPr lang="zh-CN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简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介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3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95329" y="3410111"/>
            <a:ext cx="277241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LED</a:t>
            </a:r>
            <a:r>
              <a:rPr lang="zh-CN" altLang="en-US" sz="1400" dirty="0" smtClean="0">
                <a:latin typeface="+mn-ea"/>
              </a:rPr>
              <a:t>电路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673735" y="1562829"/>
            <a:ext cx="459613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      </a:t>
            </a:r>
            <a:r>
              <a:rPr lang="en-US" altLang="zh-CN" sz="1600" dirty="0" smtClean="0">
                <a:latin typeface="+mn-ea"/>
              </a:rPr>
              <a:t>LED</a:t>
            </a:r>
            <a:r>
              <a:rPr lang="zh-CN" altLang="en-US" sz="1600" dirty="0" smtClean="0">
                <a:latin typeface="+mn-ea"/>
              </a:rPr>
              <a:t>电路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406468"/>
              </p:ext>
            </p:extLst>
          </p:nvPr>
        </p:nvGraphicFramePr>
        <p:xfrm>
          <a:off x="4671060" y="1960630"/>
          <a:ext cx="3409276" cy="1826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Visio" r:id="rId4" imgW="881714" imgH="476280" progId="Visio.Drawing.11">
                  <p:embed/>
                </p:oleObj>
              </mc:Choice>
              <mc:Fallback>
                <p:oleObj name="Visio" r:id="rId4" imgW="881714" imgH="4762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1060" y="1960630"/>
                        <a:ext cx="3409276" cy="18268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171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STM32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发平台和工具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1.2 STM32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核心板</a:t>
            </a:r>
            <a:r>
              <a:rPr lang="zh-CN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简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介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3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132390" y="4767042"/>
            <a:ext cx="277241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STM32</a:t>
            </a:r>
            <a:r>
              <a:rPr lang="zh-CN" altLang="en-US" sz="1400" dirty="0">
                <a:latin typeface="+mn-ea"/>
              </a:rPr>
              <a:t>微控制器电路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673735" y="1562829"/>
            <a:ext cx="459613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      </a:t>
            </a:r>
            <a:r>
              <a:rPr lang="en-US" altLang="zh-CN" sz="1600" dirty="0" smtClean="0">
                <a:latin typeface="+mn-ea"/>
              </a:rPr>
              <a:t>STM32</a:t>
            </a:r>
            <a:r>
              <a:rPr lang="zh-CN" altLang="en-US" sz="1600" dirty="0" smtClean="0">
                <a:latin typeface="+mn-ea"/>
              </a:rPr>
              <a:t>微控制器电路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606432"/>
              </p:ext>
            </p:extLst>
          </p:nvPr>
        </p:nvGraphicFramePr>
        <p:xfrm>
          <a:off x="4208857" y="1118935"/>
          <a:ext cx="3693083" cy="3693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Visio" r:id="rId4" imgW="2788582" imgH="2771550" progId="Visio.Drawing.11">
                  <p:embed/>
                </p:oleObj>
              </mc:Choice>
              <mc:Fallback>
                <p:oleObj name="Visio" r:id="rId4" imgW="2788582" imgH="277155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857" y="1118935"/>
                        <a:ext cx="3693083" cy="36930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1"/>
          <p:cNvSpPr txBox="1"/>
          <p:nvPr/>
        </p:nvSpPr>
        <p:spPr>
          <a:xfrm>
            <a:off x="673735" y="2018329"/>
            <a:ext cx="29160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             ①</a:t>
            </a:r>
            <a:r>
              <a:rPr lang="en-US" altLang="zh-CN" sz="1400" dirty="0" smtClean="0">
                <a:latin typeface="+mn-ea"/>
              </a:rPr>
              <a:t>STM32</a:t>
            </a:r>
            <a:r>
              <a:rPr lang="zh-CN" altLang="en-US" sz="1400" dirty="0">
                <a:latin typeface="+mn-ea"/>
              </a:rPr>
              <a:t>微</a:t>
            </a:r>
            <a:r>
              <a:rPr lang="zh-CN" altLang="en-US" sz="1400" dirty="0" smtClean="0">
                <a:latin typeface="+mn-ea"/>
              </a:rPr>
              <a:t>控制器</a:t>
            </a:r>
            <a:r>
              <a:rPr lang="en-US" altLang="zh-CN" sz="1400" dirty="0" smtClean="0">
                <a:latin typeface="+mn-ea"/>
              </a:rPr>
              <a:t>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 </a:t>
            </a:r>
            <a:r>
              <a:rPr lang="en-US" altLang="zh-CN" sz="1400" dirty="0" smtClean="0">
                <a:latin typeface="+mn-ea"/>
              </a:rPr>
              <a:t>          </a:t>
            </a:r>
            <a:r>
              <a:rPr lang="zh-CN" altLang="en-US" sz="1400" dirty="0" smtClean="0">
                <a:latin typeface="+mn-ea"/>
              </a:rPr>
              <a:t>②</a:t>
            </a:r>
            <a:r>
              <a:rPr lang="en-US" altLang="zh-CN" sz="1400" dirty="0" smtClean="0">
                <a:latin typeface="+mn-ea"/>
              </a:rPr>
              <a:t>STM32</a:t>
            </a:r>
            <a:r>
              <a:rPr lang="zh-CN" altLang="en-US" sz="1400" dirty="0" smtClean="0">
                <a:latin typeface="+mn-ea"/>
              </a:rPr>
              <a:t>滤波电路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 </a:t>
            </a:r>
            <a:r>
              <a:rPr lang="en-US" altLang="zh-CN" sz="1400" dirty="0" smtClean="0">
                <a:latin typeface="+mn-ea"/>
              </a:rPr>
              <a:t>          </a:t>
            </a:r>
            <a:r>
              <a:rPr lang="zh-CN" altLang="en-US" sz="1400" dirty="0" smtClean="0">
                <a:latin typeface="+mn-ea"/>
              </a:rPr>
              <a:t>③</a:t>
            </a:r>
            <a:r>
              <a:rPr lang="zh-CN" altLang="en-US" sz="1400" dirty="0">
                <a:latin typeface="+mn-ea"/>
              </a:rPr>
              <a:t>复位电路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 </a:t>
            </a:r>
            <a:r>
              <a:rPr lang="en-US" altLang="zh-CN" sz="1400" dirty="0" smtClean="0">
                <a:latin typeface="+mn-ea"/>
              </a:rPr>
              <a:t>          </a:t>
            </a:r>
            <a:r>
              <a:rPr lang="zh-CN" altLang="en-US" sz="1400" dirty="0" smtClean="0">
                <a:latin typeface="+mn-ea"/>
              </a:rPr>
              <a:t>④</a:t>
            </a:r>
            <a:r>
              <a:rPr lang="zh-CN" altLang="en-US" sz="1400" dirty="0">
                <a:latin typeface="+mn-ea"/>
              </a:rPr>
              <a:t>启动模式选择</a:t>
            </a:r>
            <a:r>
              <a:rPr lang="zh-CN" altLang="en-US" sz="1400" dirty="0" smtClean="0">
                <a:latin typeface="+mn-ea"/>
              </a:rPr>
              <a:t>电路</a:t>
            </a:r>
            <a:endParaRPr lang="en-US" altLang="zh-CN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584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STM32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发平台和工具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1.2 STM32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核心板</a:t>
            </a:r>
            <a:r>
              <a:rPr lang="zh-CN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简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介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3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924869" y="4606289"/>
            <a:ext cx="277241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外</a:t>
            </a:r>
            <a:r>
              <a:rPr lang="zh-CN" altLang="en-US" sz="1400" dirty="0" smtClean="0">
                <a:latin typeface="+mn-ea"/>
              </a:rPr>
              <a:t>扩引脚电路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673735" y="1562829"/>
            <a:ext cx="459613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     </a:t>
            </a:r>
            <a:r>
              <a:rPr lang="zh-CN" altLang="en-US" sz="1600" dirty="0">
                <a:latin typeface="+mn-ea"/>
              </a:rPr>
              <a:t>外扩引脚</a:t>
            </a:r>
            <a:r>
              <a:rPr lang="zh-CN" altLang="en-US" sz="1600" dirty="0" smtClean="0">
                <a:latin typeface="+mn-ea"/>
              </a:rPr>
              <a:t>电路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 1"/>
          <p:cNvSpPr txBox="1"/>
          <p:nvPr/>
        </p:nvSpPr>
        <p:spPr>
          <a:xfrm>
            <a:off x="673735" y="2018329"/>
            <a:ext cx="291607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             ①</a:t>
            </a:r>
            <a:r>
              <a:rPr lang="en-US" altLang="zh-CN" sz="1400" dirty="0" smtClean="0">
                <a:latin typeface="+mn-ea"/>
              </a:rPr>
              <a:t>47</a:t>
            </a:r>
            <a:r>
              <a:rPr lang="zh-CN" altLang="en-US" sz="1400" dirty="0" smtClean="0">
                <a:latin typeface="+mn-ea"/>
              </a:rPr>
              <a:t>个通用</a:t>
            </a:r>
            <a:r>
              <a:rPr lang="en-US" altLang="zh-CN" sz="1400" dirty="0" smtClean="0">
                <a:latin typeface="+mn-ea"/>
              </a:rPr>
              <a:t>IO          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 </a:t>
            </a:r>
            <a:r>
              <a:rPr lang="en-US" altLang="zh-CN" sz="1400" dirty="0" smtClean="0">
                <a:latin typeface="+mn-ea"/>
              </a:rPr>
              <a:t>          </a:t>
            </a:r>
            <a:r>
              <a:rPr lang="zh-CN" altLang="en-US" sz="1400" dirty="0" smtClean="0">
                <a:latin typeface="+mn-ea"/>
              </a:rPr>
              <a:t>②</a:t>
            </a:r>
            <a:r>
              <a:rPr lang="zh-CN" altLang="en-US" sz="1400" dirty="0">
                <a:latin typeface="+mn-ea"/>
              </a:rPr>
              <a:t>两</a:t>
            </a:r>
            <a:r>
              <a:rPr lang="zh-CN" altLang="en-US" sz="1400" dirty="0" smtClean="0">
                <a:latin typeface="+mn-ea"/>
              </a:rPr>
              <a:t>组电源和地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 </a:t>
            </a:r>
            <a:r>
              <a:rPr lang="en-US" altLang="zh-CN" sz="1400" dirty="0" smtClean="0">
                <a:latin typeface="+mn-ea"/>
              </a:rPr>
              <a:t>          </a:t>
            </a:r>
            <a:r>
              <a:rPr lang="zh-CN" altLang="en-US" sz="1400" dirty="0" smtClean="0">
                <a:latin typeface="+mn-ea"/>
              </a:rPr>
              <a:t>③扩展外设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926933"/>
              </p:ext>
            </p:extLst>
          </p:nvPr>
        </p:nvGraphicFramePr>
        <p:xfrm>
          <a:off x="4531360" y="1419540"/>
          <a:ext cx="3962400" cy="3207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Visio" r:id="rId4" imgW="1618637" imgH="1313550" progId="Visio.Drawing.11">
                  <p:embed/>
                </p:oleObj>
              </mc:Choice>
              <mc:Fallback>
                <p:oleObj name="Visio" r:id="rId4" imgW="1618637" imgH="131355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1360" y="1419540"/>
                        <a:ext cx="3962400" cy="32074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172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STM32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发平台和工具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1.3 STM32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开发工具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 1"/>
          <p:cNvSpPr txBox="1"/>
          <p:nvPr/>
        </p:nvSpPr>
        <p:spPr>
          <a:xfrm>
            <a:off x="577850" y="1512509"/>
            <a:ext cx="791591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       </a:t>
            </a:r>
            <a:r>
              <a:rPr lang="zh-CN" altLang="zh-CN" sz="1400" dirty="0" smtClean="0">
                <a:latin typeface="+mn-ea"/>
              </a:rPr>
              <a:t>自</a:t>
            </a:r>
            <a:r>
              <a:rPr lang="zh-CN" altLang="zh-CN" sz="1400" dirty="0">
                <a:latin typeface="+mn-ea"/>
              </a:rPr>
              <a:t>从</a:t>
            </a:r>
            <a:r>
              <a:rPr lang="en-US" altLang="zh-CN" sz="1400" dirty="0">
                <a:latin typeface="+mn-ea"/>
              </a:rPr>
              <a:t>ST</a:t>
            </a:r>
            <a:r>
              <a:rPr lang="zh-CN" altLang="zh-CN" sz="1400" dirty="0">
                <a:latin typeface="+mn-ea"/>
              </a:rPr>
              <a:t>公司于</a:t>
            </a:r>
            <a:r>
              <a:rPr lang="en-US" altLang="zh-CN" sz="1400" dirty="0">
                <a:latin typeface="+mn-ea"/>
              </a:rPr>
              <a:t>2007</a:t>
            </a:r>
            <a:r>
              <a:rPr lang="zh-CN" altLang="zh-CN" sz="1400" dirty="0">
                <a:latin typeface="+mn-ea"/>
              </a:rPr>
              <a:t>年推出</a:t>
            </a:r>
            <a:r>
              <a:rPr lang="en-US" altLang="zh-CN" sz="1400" dirty="0">
                <a:latin typeface="+mn-ea"/>
              </a:rPr>
              <a:t>STM32</a:t>
            </a:r>
            <a:r>
              <a:rPr lang="zh-CN" altLang="zh-CN" sz="1400" dirty="0">
                <a:latin typeface="+mn-ea"/>
              </a:rPr>
              <a:t>系列微控制器，到现在，国内有关</a:t>
            </a:r>
            <a:r>
              <a:rPr lang="en-US" altLang="zh-CN" sz="1400" dirty="0">
                <a:latin typeface="+mn-ea"/>
              </a:rPr>
              <a:t>STM32</a:t>
            </a:r>
            <a:r>
              <a:rPr lang="zh-CN" altLang="zh-CN" sz="1400" dirty="0">
                <a:latin typeface="+mn-ea"/>
              </a:rPr>
              <a:t>的开发板可谓百花齐放、丰富多彩，配套的资料也非常齐全</a:t>
            </a:r>
            <a:r>
              <a:rPr lang="zh-CN" altLang="zh-CN" sz="1400" dirty="0" smtClean="0">
                <a:latin typeface="+mn-ea"/>
              </a:rPr>
              <a:t>。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+mn-ea"/>
              </a:rPr>
              <a:t>STM32</a:t>
            </a:r>
            <a:r>
              <a:rPr lang="zh-CN" altLang="zh-CN" sz="1200" dirty="0">
                <a:latin typeface="+mn-ea"/>
              </a:rPr>
              <a:t>配套的开发</a:t>
            </a:r>
            <a:r>
              <a:rPr lang="zh-CN" altLang="zh-CN" sz="1200" dirty="0" smtClean="0">
                <a:latin typeface="+mn-ea"/>
              </a:rPr>
              <a:t>工具</a:t>
            </a:r>
            <a:r>
              <a:rPr lang="zh-CN" altLang="en-US" sz="1200" dirty="0" smtClean="0">
                <a:latin typeface="+mn-ea"/>
              </a:rPr>
              <a:t>：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 err="1" smtClean="0">
                <a:latin typeface="+mn-ea"/>
              </a:rPr>
              <a:t>Keil</a:t>
            </a:r>
            <a:r>
              <a:rPr lang="zh-CN" altLang="zh-CN" sz="1200" b="1" dirty="0">
                <a:latin typeface="+mn-ea"/>
              </a:rPr>
              <a:t>公司的</a:t>
            </a:r>
            <a:r>
              <a:rPr lang="en-US" altLang="zh-CN" sz="1200" b="1" dirty="0" err="1" smtClean="0">
                <a:latin typeface="+mn-ea"/>
              </a:rPr>
              <a:t>Keil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+mn-ea"/>
              </a:rPr>
              <a:t>ARM</a:t>
            </a:r>
            <a:r>
              <a:rPr lang="zh-CN" altLang="zh-CN" sz="1200" dirty="0">
                <a:latin typeface="+mn-ea"/>
              </a:rPr>
              <a:t>公司的</a:t>
            </a:r>
            <a:r>
              <a:rPr lang="en-US" altLang="zh-CN" sz="1200" dirty="0" smtClean="0">
                <a:latin typeface="+mn-ea"/>
              </a:rPr>
              <a:t>DS-5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 smtClean="0">
                <a:latin typeface="+mn-ea"/>
              </a:rPr>
              <a:t>Embest</a:t>
            </a:r>
            <a:r>
              <a:rPr lang="zh-CN" altLang="zh-CN" sz="1200" dirty="0">
                <a:latin typeface="+mn-ea"/>
              </a:rPr>
              <a:t>公司的</a:t>
            </a:r>
            <a:r>
              <a:rPr lang="en-US" altLang="zh-CN" sz="1200" dirty="0" err="1" smtClean="0">
                <a:latin typeface="+mn-ea"/>
              </a:rPr>
              <a:t>EmbestIDE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+mn-ea"/>
              </a:rPr>
              <a:t>IAR</a:t>
            </a:r>
            <a:r>
              <a:rPr lang="zh-CN" altLang="zh-CN" sz="1200" dirty="0">
                <a:latin typeface="+mn-ea"/>
              </a:rPr>
              <a:t>公司的</a:t>
            </a:r>
            <a:r>
              <a:rPr lang="en-US" altLang="zh-CN" sz="1200" dirty="0" smtClean="0">
                <a:latin typeface="+mn-ea"/>
              </a:rPr>
              <a:t>EWARM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+mn-ea"/>
              </a:rPr>
              <a:t>ST</a:t>
            </a:r>
            <a:r>
              <a:rPr lang="zh-CN" altLang="zh-CN" sz="1200" dirty="0">
                <a:latin typeface="+mn-ea"/>
              </a:rPr>
              <a:t>公司的</a:t>
            </a:r>
            <a:r>
              <a:rPr lang="en-US" altLang="zh-CN" sz="1200" dirty="0">
                <a:latin typeface="+mn-ea"/>
              </a:rPr>
              <a:t>STVD</a:t>
            </a:r>
            <a:r>
              <a:rPr lang="zh-CN" altLang="zh-CN" sz="1200" dirty="0">
                <a:latin typeface="+mn-ea"/>
              </a:rPr>
              <a:t>等</a:t>
            </a:r>
            <a:r>
              <a:rPr lang="zh-CN" altLang="zh-CN" sz="1200" dirty="0" smtClean="0">
                <a:latin typeface="+mn-ea"/>
              </a:rPr>
              <a:t>。</a:t>
            </a:r>
            <a:r>
              <a:rPr lang="en-US" altLang="zh-CN" sz="1200" dirty="0" smtClean="0">
                <a:latin typeface="+mn-ea"/>
              </a:rPr>
              <a:t>       </a:t>
            </a: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+mn-ea"/>
              </a:rPr>
              <a:t> </a:t>
            </a:r>
            <a:r>
              <a:rPr lang="en-US" altLang="zh-CN" sz="1200" b="1" dirty="0" smtClean="0">
                <a:latin typeface="+mn-ea"/>
              </a:rPr>
              <a:t>     </a:t>
            </a:r>
            <a:r>
              <a:rPr lang="zh-CN" altLang="zh-CN" sz="1200" b="1" dirty="0" smtClean="0">
                <a:latin typeface="+mn-ea"/>
              </a:rPr>
              <a:t>本</a:t>
            </a:r>
            <a:r>
              <a:rPr lang="zh-CN" altLang="zh-CN" sz="1200" b="1" dirty="0">
                <a:latin typeface="+mn-ea"/>
              </a:rPr>
              <a:t>书的所有例程均基于</a:t>
            </a:r>
            <a:r>
              <a:rPr lang="en-US" altLang="zh-CN" sz="1200" b="1" dirty="0" err="1">
                <a:latin typeface="+mn-ea"/>
              </a:rPr>
              <a:t>Keil</a:t>
            </a:r>
            <a:r>
              <a:rPr lang="en-US" altLang="zh-CN" sz="1200" b="1" dirty="0">
                <a:latin typeface="+mn-ea"/>
              </a:rPr>
              <a:t> μVision5.20</a:t>
            </a:r>
            <a:r>
              <a:rPr lang="zh-CN" altLang="zh-CN" sz="1200" b="1" dirty="0">
                <a:latin typeface="+mn-ea"/>
              </a:rPr>
              <a:t>，如果读者通过本书学习</a:t>
            </a:r>
            <a:r>
              <a:rPr lang="en-US" altLang="zh-CN" sz="1200" b="1" dirty="0">
                <a:latin typeface="+mn-ea"/>
              </a:rPr>
              <a:t>STM32</a:t>
            </a:r>
            <a:r>
              <a:rPr lang="zh-CN" altLang="zh-CN" sz="1200" b="1" dirty="0">
                <a:latin typeface="+mn-ea"/>
              </a:rPr>
              <a:t>微控制器程序设计，也强烈建议选择相同版本的开发环境。</a:t>
            </a:r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320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</a:t>
            </a:r>
            <a:r>
              <a:rPr lang="zh-CN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以开展的部分实验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636919"/>
              </p:ext>
            </p:extLst>
          </p:nvPr>
        </p:nvGraphicFramePr>
        <p:xfrm>
          <a:off x="746728" y="2186976"/>
          <a:ext cx="7637812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820"/>
                <a:gridCol w="2799331"/>
                <a:gridCol w="788407"/>
                <a:gridCol w="3240254"/>
              </a:tblGrid>
              <a:tr h="20574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实验名称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zh-CN" sz="1400" kern="100">
                          <a:effectLst/>
                          <a:latin typeface="+mn-ea"/>
                          <a:ea typeface="+mn-ea"/>
                        </a:rPr>
                        <a:t>实验名称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F103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基准工程实验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外部中断实验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串口电子钟实验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OLED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显示实验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GPIO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与流水灯实验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独立看门狗实验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GPIO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与独立按键输入实验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读写内部</a:t>
                      </a: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Flash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实验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串口通信实验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PWM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输出实验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定时器实验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输入捕获实验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SysTick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实验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DAC</a:t>
                      </a:r>
                      <a:r>
                        <a:rPr lang="zh-CN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实验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RCC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实验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  <a:endParaRPr lang="zh-CN" sz="1400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ADC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实验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文本框 1"/>
          <p:cNvSpPr txBox="1"/>
          <p:nvPr/>
        </p:nvSpPr>
        <p:spPr>
          <a:xfrm>
            <a:off x="577850" y="1171077"/>
            <a:ext cx="7915910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zh-CN" dirty="0"/>
              <a:t>基于本书配套的</a:t>
            </a:r>
            <a:r>
              <a:rPr lang="en-US" altLang="zh-CN" dirty="0"/>
              <a:t>STM32</a:t>
            </a:r>
            <a:r>
              <a:rPr lang="zh-CN" altLang="en-US" dirty="0"/>
              <a:t>核心板</a:t>
            </a:r>
            <a:r>
              <a:rPr lang="zh-CN" altLang="zh-CN" dirty="0"/>
              <a:t>，可以开展的实验非常丰富，这里仅列出具有代表性的</a:t>
            </a:r>
            <a:r>
              <a:rPr lang="en-US" altLang="zh-CN" dirty="0"/>
              <a:t>16</a:t>
            </a:r>
            <a:r>
              <a:rPr lang="zh-CN" altLang="zh-CN" dirty="0"/>
              <a:t>个实验，如</a:t>
            </a:r>
            <a:r>
              <a:rPr lang="zh-CN" altLang="en-US" dirty="0"/>
              <a:t>下</a:t>
            </a:r>
            <a:r>
              <a:rPr lang="zh-CN" altLang="zh-CN" dirty="0"/>
              <a:t>表所示。</a:t>
            </a:r>
          </a:p>
        </p:txBody>
      </p:sp>
      <p:sp>
        <p:nvSpPr>
          <p:cNvPr id="18" name="矩形 17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9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21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本书配套的资料包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文本框 1"/>
          <p:cNvSpPr txBox="1"/>
          <p:nvPr/>
        </p:nvSpPr>
        <p:spPr>
          <a:xfrm>
            <a:off x="577851" y="1132978"/>
            <a:ext cx="8187055" cy="78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       </a:t>
            </a:r>
            <a:r>
              <a:rPr lang="zh-CN" altLang="zh-CN" sz="1600" dirty="0" smtClean="0"/>
              <a:t>本</a:t>
            </a:r>
            <a:r>
              <a:rPr lang="zh-CN" altLang="zh-CN" sz="1600" dirty="0"/>
              <a:t>书配套的资料包名称为</a:t>
            </a:r>
            <a:r>
              <a:rPr lang="zh-CN" altLang="zh-CN" sz="1600" dirty="0" smtClean="0"/>
              <a:t>“</a:t>
            </a:r>
            <a:r>
              <a:rPr lang="en-US" altLang="zh-CN" sz="1600" dirty="0" smtClean="0"/>
              <a:t>STM32F1</a:t>
            </a:r>
            <a:r>
              <a:rPr lang="zh-CN" altLang="en-US" sz="1600" dirty="0" smtClean="0"/>
              <a:t>开发标准教程</a:t>
            </a:r>
            <a:r>
              <a:rPr lang="zh-CN" altLang="zh-CN" sz="1600" dirty="0" smtClean="0"/>
              <a:t>”（微</a:t>
            </a:r>
            <a:r>
              <a:rPr lang="zh-CN" altLang="zh-CN" sz="1600" dirty="0"/>
              <a:t>信公众号“卓越工程师培养系列</a:t>
            </a:r>
            <a:r>
              <a:rPr lang="zh-CN" altLang="zh-CN" sz="1600" dirty="0" smtClean="0"/>
              <a:t>”获取</a:t>
            </a:r>
            <a:r>
              <a:rPr lang="zh-CN" altLang="en-US" sz="1600" dirty="0" smtClean="0"/>
              <a:t>），各个文件夹如下表所示</a:t>
            </a:r>
            <a:r>
              <a:rPr lang="zh-CN" altLang="zh-CN" sz="1600" dirty="0" smtClean="0"/>
              <a:t>。</a:t>
            </a:r>
            <a:endParaRPr lang="zh-CN" altLang="zh-CN" sz="16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704722"/>
              </p:ext>
            </p:extLst>
          </p:nvPr>
        </p:nvGraphicFramePr>
        <p:xfrm>
          <a:off x="815340" y="2027253"/>
          <a:ext cx="7498080" cy="2774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"/>
                <a:gridCol w="922020"/>
                <a:gridCol w="6050280"/>
              </a:tblGrid>
              <a:tr h="219075"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文件夹名</a:t>
                      </a: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文件夹介绍</a:t>
                      </a: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267"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入门资料</a:t>
                      </a: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存放学习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STM32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微控制器系统设计相关的入门资</a:t>
                      </a:r>
                      <a:r>
                        <a:rPr 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料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605"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相关软件</a:t>
                      </a: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存放本书使用到的软件，如</a:t>
                      </a:r>
                      <a:r>
                        <a:rPr 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MDK5.20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MCUISP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SSCOM</a:t>
                      </a:r>
                      <a:r>
                        <a:rPr 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等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740"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原理图</a:t>
                      </a: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存放医疗电子单片机高级开发系统的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PDF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版本原理图</a:t>
                      </a: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例程资料</a:t>
                      </a: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存放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STM32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微控制器系统设计所有实验的相关素</a:t>
                      </a:r>
                      <a:r>
                        <a:rPr 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材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PPT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讲义</a:t>
                      </a: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存放配套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PPT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讲义</a:t>
                      </a: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视频资料</a:t>
                      </a: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存放配套视频资料</a:t>
                      </a: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0552"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数据手册</a:t>
                      </a: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存放医疗电子单片机高级开发系统所使用到的元器件的数据手</a:t>
                      </a:r>
                      <a:r>
                        <a:rPr 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册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8786"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软件资料</a:t>
                      </a: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存放本书使用到的小工具，如</a:t>
                      </a:r>
                      <a:r>
                        <a:rPr 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PCT</a:t>
                      </a:r>
                      <a:r>
                        <a:rPr 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打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包解包工具、信号采集工具</a:t>
                      </a:r>
                      <a:r>
                        <a:rPr 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等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8006"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硬件资料</a:t>
                      </a: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存放医疗电子单片机高级开发系统所使用到的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PCB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工程相关库文</a:t>
                      </a:r>
                      <a:r>
                        <a:rPr 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件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227"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参考资料</a:t>
                      </a: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存放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STM32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微控制器相关的资料</a:t>
                      </a:r>
                      <a:r>
                        <a:rPr lang="zh-CN" sz="105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lang="zh-CN" altLang="en-US" sz="105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包括各种数据手册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0865" marR="408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9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6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004123"/>
            <a:ext cx="7915910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       </a:t>
            </a:r>
            <a:r>
              <a:rPr lang="zh-CN" altLang="zh-CN" dirty="0" smtClean="0"/>
              <a:t>学</a:t>
            </a:r>
            <a:r>
              <a:rPr lang="zh-CN" altLang="zh-CN" dirty="0"/>
              <a:t>习完本章后</a:t>
            </a:r>
            <a:r>
              <a:rPr lang="zh-CN" altLang="zh-CN" dirty="0" smtClean="0"/>
              <a:t>，</a:t>
            </a:r>
            <a:r>
              <a:rPr lang="zh-CN" altLang="zh-CN" dirty="0"/>
              <a:t>下载本书配套的资料包，准备好配套的开发套件，熟悉</a:t>
            </a:r>
            <a:r>
              <a:rPr lang="en-US" altLang="zh-CN" dirty="0"/>
              <a:t>STM32</a:t>
            </a:r>
            <a:r>
              <a:rPr lang="zh-CN" altLang="zh-CN" dirty="0"/>
              <a:t>核心板的电路原理以及各模块功能。</a:t>
            </a:r>
            <a:endParaRPr dirty="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任  务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98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STM32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开发平台和工具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1"/>
          <p:cNvSpPr txBox="1"/>
          <p:nvPr/>
        </p:nvSpPr>
        <p:spPr>
          <a:xfrm>
            <a:off x="577850" y="1512510"/>
            <a:ext cx="60666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+mn-ea"/>
              </a:rPr>
              <a:t>       STM32</a:t>
            </a:r>
            <a:r>
              <a:rPr lang="zh-CN" altLang="zh-CN" sz="1200" dirty="0">
                <a:latin typeface="+mn-ea"/>
              </a:rPr>
              <a:t>系列微控制器可以开发各种产品，比如智能小车、无人机、电子体温枪、电子血压计、血糖仪、胎心多普勒、监护仪、呼吸机、智能楼宇控制系统、汽车控制系统等。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+mn-ea"/>
              </a:rPr>
              <a:t>       </a:t>
            </a:r>
            <a:r>
              <a:rPr lang="zh-CN" altLang="zh-CN" sz="1200" dirty="0" smtClean="0">
                <a:latin typeface="+mn-ea"/>
              </a:rPr>
              <a:t>本书</a:t>
            </a:r>
            <a:r>
              <a:rPr lang="zh-CN" altLang="zh-CN" sz="1200" dirty="0">
                <a:latin typeface="+mn-ea"/>
              </a:rPr>
              <a:t>选用</a:t>
            </a:r>
            <a:r>
              <a:rPr lang="en-US" altLang="zh-CN" sz="1200" dirty="0">
                <a:latin typeface="+mn-ea"/>
              </a:rPr>
              <a:t>STM32</a:t>
            </a:r>
            <a:r>
              <a:rPr lang="zh-CN" altLang="zh-CN" sz="1200" dirty="0">
                <a:latin typeface="+mn-ea"/>
              </a:rPr>
              <a:t>微控制器作为载体，核心板上的主控芯片就是封装为</a:t>
            </a:r>
            <a:r>
              <a:rPr lang="en-US" altLang="zh-CN" sz="1200" dirty="0">
                <a:latin typeface="+mn-ea"/>
              </a:rPr>
              <a:t>LQFP64</a:t>
            </a:r>
            <a:r>
              <a:rPr lang="zh-CN" altLang="zh-CN" sz="1200" dirty="0">
                <a:latin typeface="+mn-ea"/>
              </a:rPr>
              <a:t>的</a:t>
            </a:r>
            <a:r>
              <a:rPr lang="en-US" altLang="zh-CN" sz="1200" dirty="0">
                <a:latin typeface="+mn-ea"/>
              </a:rPr>
              <a:t>STM32F103RCT6</a:t>
            </a:r>
            <a:r>
              <a:rPr lang="zh-CN" altLang="zh-CN" sz="1200" dirty="0">
                <a:latin typeface="+mn-ea"/>
              </a:rPr>
              <a:t>芯片，最高主频可达</a:t>
            </a:r>
            <a:r>
              <a:rPr lang="en-US" altLang="zh-CN" sz="1200" dirty="0" smtClean="0">
                <a:latin typeface="+mn-ea"/>
              </a:rPr>
              <a:t>72MHz</a:t>
            </a:r>
            <a:r>
              <a:rPr lang="zh-CN" altLang="en-US" sz="1200" dirty="0" smtClean="0">
                <a:latin typeface="+mn-ea"/>
              </a:rPr>
              <a:t>。</a:t>
            </a:r>
            <a:r>
              <a:rPr lang="en-US" altLang="zh-CN" sz="1200" dirty="0" smtClean="0">
                <a:latin typeface="+mn-ea"/>
              </a:rPr>
              <a:t>  </a:t>
            </a:r>
            <a:endParaRPr lang="zh-CN" altLang="zh-CN" sz="1200" dirty="0">
              <a:latin typeface="+mn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1.1 STM32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芯片介绍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472" y="1126059"/>
            <a:ext cx="2029161" cy="37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761" y="2898664"/>
            <a:ext cx="1863725" cy="210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 flipV="1">
            <a:off x="3458761" y="2590800"/>
            <a:ext cx="4298399" cy="307864"/>
          </a:xfrm>
          <a:prstGeom prst="line">
            <a:avLst/>
          </a:prstGeom>
          <a:ln w="12700">
            <a:solidFill>
              <a:srgbClr val="CC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322486" y="3000715"/>
            <a:ext cx="2556594" cy="1998005"/>
          </a:xfrm>
          <a:prstGeom prst="line">
            <a:avLst/>
          </a:prstGeom>
          <a:ln w="12700">
            <a:solidFill>
              <a:srgbClr val="CC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985837"/>
            <a:ext cx="7915910" cy="393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1. </a:t>
            </a:r>
            <a:r>
              <a:rPr lang="zh-CN" altLang="zh-CN" sz="1400" dirty="0" smtClean="0">
                <a:latin typeface="+mn-ea"/>
              </a:rPr>
              <a:t>通信</a:t>
            </a:r>
            <a:r>
              <a:rPr lang="en-US" altLang="zh-CN" sz="1400" dirty="0">
                <a:latin typeface="+mn-ea"/>
              </a:rPr>
              <a:t>-</a:t>
            </a:r>
            <a:r>
              <a:rPr lang="zh-CN" altLang="zh-CN" sz="1400" dirty="0">
                <a:latin typeface="+mn-ea"/>
              </a:rPr>
              <a:t>下载模块接口电路中使用了一个红色</a:t>
            </a:r>
            <a:r>
              <a:rPr lang="en-US" altLang="zh-CN" sz="1400" dirty="0">
                <a:latin typeface="+mn-ea"/>
              </a:rPr>
              <a:t>LED</a:t>
            </a:r>
            <a:r>
              <a:rPr lang="zh-CN" altLang="zh-CN" sz="1400" dirty="0">
                <a:latin typeface="+mn-ea"/>
              </a:rPr>
              <a:t>（</a:t>
            </a:r>
            <a:r>
              <a:rPr lang="en-US" altLang="zh-CN" sz="1400" dirty="0">
                <a:latin typeface="+mn-ea"/>
              </a:rPr>
              <a:t>PWR</a:t>
            </a:r>
            <a:r>
              <a:rPr lang="zh-CN" altLang="zh-CN" sz="1400" dirty="0">
                <a:latin typeface="+mn-ea"/>
              </a:rPr>
              <a:t>），作为电源指示，请问如何通过万用表检测一个</a:t>
            </a:r>
            <a:r>
              <a:rPr lang="en-US" altLang="zh-CN" sz="1400" dirty="0">
                <a:latin typeface="+mn-ea"/>
              </a:rPr>
              <a:t>LED</a:t>
            </a:r>
            <a:r>
              <a:rPr lang="zh-CN" altLang="zh-CN" sz="1400" dirty="0">
                <a:latin typeface="+mn-ea"/>
              </a:rPr>
              <a:t>的正负端？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2. </a:t>
            </a:r>
            <a:r>
              <a:rPr lang="zh-CN" altLang="zh-CN" sz="1400" dirty="0" smtClean="0">
                <a:latin typeface="+mn-ea"/>
              </a:rPr>
              <a:t>通信</a:t>
            </a:r>
            <a:r>
              <a:rPr lang="en-US" altLang="zh-CN" sz="1400" dirty="0">
                <a:latin typeface="+mn-ea"/>
              </a:rPr>
              <a:t>-</a:t>
            </a:r>
            <a:r>
              <a:rPr lang="zh-CN" altLang="zh-CN" sz="1400" dirty="0">
                <a:latin typeface="+mn-ea"/>
              </a:rPr>
              <a:t>下载模块接口电路中的电阻（</a:t>
            </a:r>
            <a:r>
              <a:rPr lang="en-US" altLang="zh-CN" sz="1400" dirty="0">
                <a:latin typeface="+mn-ea"/>
              </a:rPr>
              <a:t>R9</a:t>
            </a:r>
            <a:r>
              <a:rPr lang="zh-CN" altLang="zh-CN" sz="1400" dirty="0">
                <a:latin typeface="+mn-ea"/>
              </a:rPr>
              <a:t>）有什么作用？该电阻阻值的选取标准是什么？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3. </a:t>
            </a:r>
            <a:r>
              <a:rPr lang="zh-CN" altLang="zh-CN" sz="1400" dirty="0" smtClean="0">
                <a:latin typeface="+mn-ea"/>
              </a:rPr>
              <a:t>电源</a:t>
            </a:r>
            <a:r>
              <a:rPr lang="zh-CN" altLang="zh-CN" sz="1400" dirty="0">
                <a:latin typeface="+mn-ea"/>
              </a:rPr>
              <a:t>转换电路中的</a:t>
            </a:r>
            <a:r>
              <a:rPr lang="en-US" altLang="zh-CN" sz="1400" dirty="0">
                <a:latin typeface="+mn-ea"/>
              </a:rPr>
              <a:t>5V</a:t>
            </a:r>
            <a:r>
              <a:rPr lang="zh-CN" altLang="zh-CN" sz="1400" dirty="0">
                <a:latin typeface="+mn-ea"/>
              </a:rPr>
              <a:t>网络能否使用</a:t>
            </a:r>
            <a:r>
              <a:rPr lang="en-US" altLang="zh-CN" sz="1400" dirty="0">
                <a:latin typeface="+mn-ea"/>
              </a:rPr>
              <a:t>3.3V</a:t>
            </a:r>
            <a:r>
              <a:rPr lang="zh-CN" altLang="zh-CN" sz="1400" dirty="0">
                <a:latin typeface="+mn-ea"/>
              </a:rPr>
              <a:t>？并解释原因。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4</a:t>
            </a:r>
            <a:r>
              <a:rPr lang="en-US" altLang="zh-CN" sz="1400" dirty="0" smtClean="0">
                <a:latin typeface="+mn-ea"/>
              </a:rPr>
              <a:t>. </a:t>
            </a:r>
            <a:r>
              <a:rPr lang="zh-CN" altLang="zh-CN" sz="1400" dirty="0" smtClean="0">
                <a:latin typeface="+mn-ea"/>
              </a:rPr>
              <a:t>电源</a:t>
            </a:r>
            <a:r>
              <a:rPr lang="zh-CN" altLang="zh-CN" sz="1400" dirty="0">
                <a:latin typeface="+mn-ea"/>
              </a:rPr>
              <a:t>转换电路，二极管（</a:t>
            </a:r>
            <a:r>
              <a:rPr lang="en-US" altLang="zh-CN" sz="1400" dirty="0">
                <a:latin typeface="+mn-ea"/>
              </a:rPr>
              <a:t>VD1</a:t>
            </a:r>
            <a:r>
              <a:rPr lang="zh-CN" altLang="zh-CN" sz="1400" dirty="0">
                <a:latin typeface="+mn-ea"/>
              </a:rPr>
              <a:t>）上的压差为什么不是一个固定值？这个压差的变化有什么规律？请结合</a:t>
            </a:r>
            <a:r>
              <a:rPr lang="en-US" altLang="zh-CN" sz="1400" dirty="0">
                <a:latin typeface="+mn-ea"/>
              </a:rPr>
              <a:t>SS210</a:t>
            </a:r>
            <a:r>
              <a:rPr lang="zh-CN" altLang="zh-CN" sz="1400" dirty="0">
                <a:latin typeface="+mn-ea"/>
              </a:rPr>
              <a:t>的数据手册进行解释。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5. </a:t>
            </a:r>
            <a:r>
              <a:rPr lang="zh-CN" altLang="zh-CN" sz="1400" dirty="0" smtClean="0">
                <a:latin typeface="+mn-ea"/>
              </a:rPr>
              <a:t>什么</a:t>
            </a:r>
            <a:r>
              <a:rPr lang="zh-CN" altLang="zh-CN" sz="1400" dirty="0">
                <a:latin typeface="+mn-ea"/>
              </a:rPr>
              <a:t>是低压差线性稳压电源</a:t>
            </a:r>
            <a:r>
              <a:rPr lang="zh-CN" altLang="zh-CN" sz="1400" dirty="0" smtClean="0">
                <a:latin typeface="+mn-ea"/>
              </a:rPr>
              <a:t>？结</a:t>
            </a:r>
            <a:r>
              <a:rPr lang="zh-CN" altLang="zh-CN" sz="1400" dirty="0">
                <a:latin typeface="+mn-ea"/>
              </a:rPr>
              <a:t>合</a:t>
            </a:r>
            <a:r>
              <a:rPr lang="en-US" altLang="zh-CN" sz="1400" dirty="0" smtClean="0">
                <a:latin typeface="+mn-ea"/>
              </a:rPr>
              <a:t>AMS1117-3.3</a:t>
            </a:r>
            <a:r>
              <a:rPr lang="zh-CN" altLang="zh-CN" sz="1400" dirty="0" smtClean="0">
                <a:latin typeface="+mn-ea"/>
              </a:rPr>
              <a:t>数</a:t>
            </a:r>
            <a:r>
              <a:rPr lang="zh-CN" altLang="zh-CN" sz="1400" dirty="0">
                <a:latin typeface="+mn-ea"/>
              </a:rPr>
              <a:t>据手册，简述低压差线性稳压电源的特点？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6. </a:t>
            </a:r>
            <a:r>
              <a:rPr lang="zh-CN" altLang="zh-CN" sz="1400" dirty="0" smtClean="0">
                <a:latin typeface="+mn-ea"/>
              </a:rPr>
              <a:t>低</a:t>
            </a:r>
            <a:r>
              <a:rPr lang="zh-CN" altLang="zh-CN" sz="1400" dirty="0">
                <a:latin typeface="+mn-ea"/>
              </a:rPr>
              <a:t>压差线性稳压电源的输入端和输出端均有电容（</a:t>
            </a:r>
            <a:r>
              <a:rPr lang="en-US" altLang="zh-CN" sz="1400" dirty="0">
                <a:latin typeface="+mn-ea"/>
              </a:rPr>
              <a:t>C16</a:t>
            </a:r>
            <a:r>
              <a:rPr lang="zh-CN" altLang="zh-CN" sz="1400" dirty="0">
                <a:latin typeface="+mn-ea"/>
              </a:rPr>
              <a:t>、</a:t>
            </a:r>
            <a:r>
              <a:rPr lang="en-US" altLang="zh-CN" sz="1400" dirty="0">
                <a:latin typeface="+mn-ea"/>
              </a:rPr>
              <a:t>C17</a:t>
            </a:r>
            <a:r>
              <a:rPr lang="zh-CN" altLang="zh-CN" sz="1400" dirty="0">
                <a:latin typeface="+mn-ea"/>
              </a:rPr>
              <a:t>、</a:t>
            </a:r>
            <a:r>
              <a:rPr lang="en-US" altLang="zh-CN" sz="1400" dirty="0">
                <a:latin typeface="+mn-ea"/>
              </a:rPr>
              <a:t>C18</a:t>
            </a:r>
            <a:r>
              <a:rPr lang="zh-CN" altLang="zh-CN" sz="1400" dirty="0">
                <a:latin typeface="+mn-ea"/>
              </a:rPr>
              <a:t>），请解释这些电容的作用？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7. </a:t>
            </a:r>
            <a:r>
              <a:rPr lang="zh-CN" altLang="zh-CN" sz="1400" dirty="0" smtClean="0">
                <a:latin typeface="+mn-ea"/>
              </a:rPr>
              <a:t>电路板</a:t>
            </a:r>
            <a:r>
              <a:rPr lang="zh-CN" altLang="zh-CN" sz="1400" dirty="0">
                <a:latin typeface="+mn-ea"/>
              </a:rPr>
              <a:t>上的测试点有什么作用？哪些点需要添加测试点？请举例说明。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8. </a:t>
            </a:r>
            <a:r>
              <a:rPr lang="zh-CN" altLang="zh-CN" sz="1400" dirty="0" smtClean="0">
                <a:latin typeface="+mn-ea"/>
              </a:rPr>
              <a:t>电源</a:t>
            </a:r>
            <a:r>
              <a:rPr lang="zh-CN" altLang="zh-CN" sz="1400" dirty="0">
                <a:latin typeface="+mn-ea"/>
              </a:rPr>
              <a:t>电路中的电感（</a:t>
            </a:r>
            <a:r>
              <a:rPr lang="en-US" altLang="zh-CN" sz="1400" dirty="0">
                <a:latin typeface="+mn-ea"/>
              </a:rPr>
              <a:t>L2</a:t>
            </a:r>
            <a:r>
              <a:rPr lang="zh-CN" altLang="zh-CN" sz="1400" dirty="0">
                <a:latin typeface="+mn-ea"/>
              </a:rPr>
              <a:t>）和电容（</a:t>
            </a:r>
            <a:r>
              <a:rPr lang="en-US" altLang="zh-CN" sz="1400" dirty="0">
                <a:latin typeface="+mn-ea"/>
              </a:rPr>
              <a:t>C19</a:t>
            </a:r>
            <a:r>
              <a:rPr lang="zh-CN" altLang="zh-CN" sz="1400" dirty="0">
                <a:latin typeface="+mn-ea"/>
              </a:rPr>
              <a:t>）有什么作用？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9. </a:t>
            </a:r>
            <a:r>
              <a:rPr lang="zh-CN" altLang="zh-CN" sz="1400" dirty="0" smtClean="0">
                <a:latin typeface="+mn-ea"/>
              </a:rPr>
              <a:t>独立</a:t>
            </a:r>
            <a:r>
              <a:rPr lang="zh-CN" altLang="zh-CN" sz="1400" dirty="0">
                <a:latin typeface="+mn-ea"/>
              </a:rPr>
              <a:t>按键电路中的电容有什么作用？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10. </a:t>
            </a:r>
            <a:r>
              <a:rPr lang="zh-CN" altLang="zh-CN" sz="1400" dirty="0" smtClean="0">
                <a:latin typeface="+mn-ea"/>
              </a:rPr>
              <a:t>独立</a:t>
            </a:r>
            <a:r>
              <a:rPr lang="zh-CN" altLang="zh-CN" sz="1400" dirty="0">
                <a:latin typeface="+mn-ea"/>
              </a:rPr>
              <a:t>按键电路为什么要通过一个电阻连接到</a:t>
            </a:r>
            <a:r>
              <a:rPr lang="en-US" altLang="zh-CN" sz="1400" dirty="0">
                <a:latin typeface="+mn-ea"/>
              </a:rPr>
              <a:t>3.3V</a:t>
            </a:r>
            <a:r>
              <a:rPr lang="zh-CN" altLang="zh-CN" sz="1400" dirty="0">
                <a:latin typeface="+mn-ea"/>
              </a:rPr>
              <a:t>电源网络？为什么不直接连接到</a:t>
            </a:r>
            <a:r>
              <a:rPr lang="en-US" altLang="zh-CN" sz="1400" dirty="0">
                <a:latin typeface="+mn-ea"/>
              </a:rPr>
              <a:t>3.3V</a:t>
            </a:r>
            <a:r>
              <a:rPr lang="zh-CN" altLang="zh-CN" sz="1400" dirty="0">
                <a:latin typeface="+mn-ea"/>
              </a:rPr>
              <a:t>电源网络？</a:t>
            </a: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习  题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04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1130935" y="1753979"/>
            <a:ext cx="6882130" cy="7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感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观  看 ！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电路设计与制作实用教程-50cm_50cm"/>
          <p:cNvPicPr>
            <a:picLocks noChangeAspect="1"/>
          </p:cNvPicPr>
          <p:nvPr/>
        </p:nvPicPr>
        <p:blipFill>
          <a:blip r:embed="rId3" cstate="print"/>
          <a:srcRect l="3636" t="4239" r="5223" b="4158"/>
          <a:stretch>
            <a:fillRect/>
          </a:stretch>
        </p:blipFill>
        <p:spPr>
          <a:xfrm>
            <a:off x="3300414" y="2588896"/>
            <a:ext cx="2132649" cy="20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STM32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开发平台和工具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1"/>
          <p:cNvSpPr txBox="1"/>
          <p:nvPr/>
        </p:nvSpPr>
        <p:spPr>
          <a:xfrm>
            <a:off x="577849" y="1512510"/>
            <a:ext cx="66036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       </a:t>
            </a:r>
            <a:r>
              <a:rPr lang="zh-CN" altLang="en-US" sz="1400" dirty="0" smtClean="0">
                <a:latin typeface="+mn-ea"/>
              </a:rPr>
              <a:t>典型微控制器由</a:t>
            </a:r>
            <a:r>
              <a:rPr lang="en-US" altLang="zh-CN" sz="1400" dirty="0" smtClean="0">
                <a:latin typeface="+mn-ea"/>
              </a:rPr>
              <a:t>CPU</a:t>
            </a:r>
            <a:r>
              <a:rPr lang="zh-CN" altLang="en-US" sz="1400" dirty="0" smtClean="0">
                <a:latin typeface="+mn-ea"/>
              </a:rPr>
              <a:t>（运算器、控制器）、</a:t>
            </a:r>
            <a:r>
              <a:rPr lang="en-US" altLang="zh-CN" sz="1400" dirty="0" smtClean="0">
                <a:latin typeface="+mn-ea"/>
              </a:rPr>
              <a:t>RAM</a:t>
            </a:r>
            <a:r>
              <a:rPr lang="zh-CN" altLang="en-US" sz="1400" dirty="0" smtClean="0">
                <a:latin typeface="+mn-ea"/>
              </a:rPr>
              <a:t>、</a:t>
            </a:r>
            <a:r>
              <a:rPr lang="en-US" altLang="zh-CN" sz="1400" dirty="0" smtClean="0">
                <a:latin typeface="+mn-ea"/>
              </a:rPr>
              <a:t>ROM</a:t>
            </a:r>
            <a:r>
              <a:rPr lang="zh-CN" altLang="en-US" sz="1400" dirty="0" smtClean="0">
                <a:latin typeface="+mn-ea"/>
              </a:rPr>
              <a:t>和输入输出组成。</a:t>
            </a:r>
            <a:endParaRPr lang="zh-CN" altLang="zh-CN" sz="1400" dirty="0">
              <a:latin typeface="+mn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1.1 STM32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芯片介绍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33" y="2120556"/>
            <a:ext cx="5184250" cy="248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15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STM32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开发平台和工具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1.1 STM32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芯片介绍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"/>
          <p:cNvSpPr txBox="1"/>
          <p:nvPr/>
        </p:nvSpPr>
        <p:spPr>
          <a:xfrm>
            <a:off x="577850" y="1512510"/>
            <a:ext cx="79159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       </a:t>
            </a:r>
            <a:r>
              <a:rPr lang="zh-CN" altLang="en-US" sz="1400" dirty="0">
                <a:latin typeface="+mn-ea"/>
              </a:rPr>
              <a:t>使用</a:t>
            </a:r>
            <a:r>
              <a:rPr lang="en-US" altLang="zh-CN" sz="1400" dirty="0" smtClean="0">
                <a:latin typeface="+mn-ea"/>
              </a:rPr>
              <a:t>STM32F103RCT6</a:t>
            </a:r>
            <a:r>
              <a:rPr lang="zh-CN" altLang="en-US" sz="1400" dirty="0" smtClean="0">
                <a:latin typeface="+mn-ea"/>
              </a:rPr>
              <a:t>芯片点亮</a:t>
            </a:r>
            <a:r>
              <a:rPr lang="en-US" altLang="zh-CN" sz="1400" dirty="0" smtClean="0">
                <a:latin typeface="+mn-ea"/>
              </a:rPr>
              <a:t>LED</a:t>
            </a:r>
            <a:r>
              <a:rPr lang="zh-CN" altLang="en-US" sz="1400" dirty="0" smtClean="0">
                <a:latin typeface="+mn-ea"/>
              </a:rPr>
              <a:t>灯：</a:t>
            </a:r>
            <a:endParaRPr lang="zh-CN" altLang="zh-CN" sz="1400" dirty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379" y="2065020"/>
            <a:ext cx="4916852" cy="232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59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STM32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开发平台和工具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1"/>
          <p:cNvSpPr txBox="1"/>
          <p:nvPr/>
        </p:nvSpPr>
        <p:spPr>
          <a:xfrm>
            <a:off x="577850" y="1512510"/>
            <a:ext cx="45961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       STM32F103RCT6</a:t>
            </a:r>
            <a:r>
              <a:rPr lang="zh-CN" altLang="en-US" sz="1400" dirty="0">
                <a:latin typeface="+mn-ea"/>
              </a:rPr>
              <a:t>芯片</a:t>
            </a:r>
            <a:r>
              <a:rPr lang="zh-CN" altLang="zh-CN" sz="1400" dirty="0" smtClean="0">
                <a:latin typeface="+mn-ea"/>
              </a:rPr>
              <a:t>拥有</a:t>
            </a:r>
            <a:r>
              <a:rPr lang="zh-CN" altLang="zh-CN" sz="1400" dirty="0">
                <a:latin typeface="+mn-ea"/>
              </a:rPr>
              <a:t>的</a:t>
            </a:r>
            <a:r>
              <a:rPr lang="zh-CN" altLang="zh-CN" sz="1400" dirty="0" smtClean="0">
                <a:latin typeface="+mn-ea"/>
              </a:rPr>
              <a:t>资源</a:t>
            </a:r>
            <a:r>
              <a:rPr lang="zh-CN" altLang="en-US" sz="1400" dirty="0" smtClean="0">
                <a:latin typeface="+mn-ea"/>
              </a:rPr>
              <a:t>如下：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1.1 STM32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芯片介绍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4197350" y="1860972"/>
            <a:ext cx="3399789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latin typeface="+mn-ea"/>
              </a:rPr>
              <a:t>2</a:t>
            </a:r>
            <a:r>
              <a:rPr lang="zh-CN" altLang="zh-CN" sz="1100" dirty="0">
                <a:latin typeface="+mn-ea"/>
              </a:rPr>
              <a:t>个</a:t>
            </a:r>
            <a:r>
              <a:rPr lang="en-US" altLang="zh-CN" sz="1100" dirty="0">
                <a:latin typeface="+mn-ea"/>
              </a:rPr>
              <a:t>I2C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+mn-ea"/>
              </a:rPr>
              <a:t>5</a:t>
            </a:r>
            <a:r>
              <a:rPr lang="zh-CN" altLang="zh-CN" sz="1100" dirty="0">
                <a:latin typeface="+mn-ea"/>
              </a:rPr>
              <a:t>个串口（包括</a:t>
            </a:r>
            <a:r>
              <a:rPr lang="en-US" altLang="zh-CN" sz="1100" dirty="0">
                <a:latin typeface="+mn-ea"/>
              </a:rPr>
              <a:t>3</a:t>
            </a:r>
            <a:r>
              <a:rPr lang="zh-CN" altLang="zh-CN" sz="1100" dirty="0">
                <a:latin typeface="+mn-ea"/>
              </a:rPr>
              <a:t>个异步同步串口和</a:t>
            </a:r>
            <a:r>
              <a:rPr lang="en-US" altLang="zh-CN" sz="1100" dirty="0">
                <a:latin typeface="+mn-ea"/>
              </a:rPr>
              <a:t>2</a:t>
            </a:r>
            <a:r>
              <a:rPr lang="zh-CN" altLang="zh-CN" sz="1100" dirty="0">
                <a:latin typeface="+mn-ea"/>
              </a:rPr>
              <a:t>个异步串口</a:t>
            </a:r>
            <a:r>
              <a:rPr lang="zh-CN" altLang="zh-CN" sz="1100" dirty="0" smtClean="0">
                <a:latin typeface="+mn-ea"/>
              </a:rPr>
              <a:t>）</a:t>
            </a:r>
            <a:endParaRPr lang="en-US" altLang="zh-CN" sz="11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+mn-ea"/>
              </a:rPr>
              <a:t>3</a:t>
            </a:r>
            <a:r>
              <a:rPr lang="zh-CN" altLang="zh-CN" sz="1100" dirty="0">
                <a:latin typeface="+mn-ea"/>
              </a:rPr>
              <a:t>个</a:t>
            </a:r>
            <a:r>
              <a:rPr lang="en-US" altLang="zh-CN" sz="1100" dirty="0" smtClean="0">
                <a:latin typeface="+mn-ea"/>
              </a:rPr>
              <a:t>SPI</a:t>
            </a:r>
            <a:endParaRPr lang="en-US" altLang="zh-CN" sz="11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+mn-ea"/>
              </a:rPr>
              <a:t>2</a:t>
            </a:r>
            <a:r>
              <a:rPr lang="zh-CN" altLang="zh-CN" sz="1100" dirty="0">
                <a:latin typeface="+mn-ea"/>
              </a:rPr>
              <a:t>个</a:t>
            </a:r>
            <a:r>
              <a:rPr lang="en-US" altLang="zh-CN" sz="1100" dirty="0">
                <a:latin typeface="+mn-ea"/>
              </a:rPr>
              <a:t>I2S</a:t>
            </a:r>
            <a:r>
              <a:rPr lang="zh-CN" altLang="zh-CN" sz="1100" dirty="0">
                <a:latin typeface="+mn-ea"/>
              </a:rPr>
              <a:t>（与</a:t>
            </a:r>
            <a:r>
              <a:rPr lang="en-US" altLang="zh-CN" sz="1100" dirty="0">
                <a:latin typeface="+mn-ea"/>
              </a:rPr>
              <a:t>SPI2</a:t>
            </a:r>
            <a:r>
              <a:rPr lang="zh-CN" altLang="zh-CN" sz="1100" dirty="0">
                <a:latin typeface="+mn-ea"/>
              </a:rPr>
              <a:t>和</a:t>
            </a:r>
            <a:r>
              <a:rPr lang="en-US" altLang="zh-CN" sz="1100" dirty="0">
                <a:latin typeface="+mn-ea"/>
              </a:rPr>
              <a:t>SPI3</a:t>
            </a:r>
            <a:r>
              <a:rPr lang="zh-CN" altLang="zh-CN" sz="1100" dirty="0">
                <a:latin typeface="+mn-ea"/>
              </a:rPr>
              <a:t>复用</a:t>
            </a:r>
            <a:r>
              <a:rPr lang="zh-CN" altLang="zh-CN" sz="1100" dirty="0" smtClean="0">
                <a:latin typeface="+mn-ea"/>
              </a:rPr>
              <a:t>）</a:t>
            </a:r>
            <a:endParaRPr lang="en-US" altLang="zh-CN" sz="11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+mn-ea"/>
              </a:rPr>
              <a:t>1</a:t>
            </a:r>
            <a:r>
              <a:rPr lang="zh-CN" altLang="zh-CN" sz="1100" dirty="0">
                <a:latin typeface="+mn-ea"/>
              </a:rPr>
              <a:t>个</a:t>
            </a:r>
            <a:r>
              <a:rPr lang="en-US" altLang="zh-CN" sz="1100" dirty="0">
                <a:latin typeface="+mn-ea"/>
              </a:rPr>
              <a:t>SDIO</a:t>
            </a:r>
            <a:r>
              <a:rPr lang="zh-CN" altLang="zh-CN" sz="1100" dirty="0" smtClean="0">
                <a:latin typeface="+mn-ea"/>
              </a:rPr>
              <a:t>接口</a:t>
            </a:r>
            <a:endParaRPr lang="en-US" altLang="zh-CN" sz="11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+mn-ea"/>
              </a:rPr>
              <a:t>1</a:t>
            </a:r>
            <a:r>
              <a:rPr lang="zh-CN" altLang="zh-CN" sz="1100" dirty="0">
                <a:latin typeface="+mn-ea"/>
              </a:rPr>
              <a:t>个</a:t>
            </a:r>
            <a:r>
              <a:rPr lang="en-US" altLang="zh-CN" sz="1100" dirty="0" smtClean="0">
                <a:latin typeface="+mn-ea"/>
              </a:rPr>
              <a:t>CAN</a:t>
            </a:r>
            <a:endParaRPr lang="en-US" altLang="zh-CN" sz="11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+mn-ea"/>
              </a:rPr>
              <a:t>1</a:t>
            </a:r>
            <a:r>
              <a:rPr lang="zh-CN" altLang="zh-CN" sz="1100" dirty="0">
                <a:latin typeface="+mn-ea"/>
              </a:rPr>
              <a:t>个</a:t>
            </a:r>
            <a:r>
              <a:rPr lang="en-US" altLang="zh-CN" sz="1100" dirty="0" smtClean="0">
                <a:latin typeface="+mn-ea"/>
              </a:rPr>
              <a:t>USB</a:t>
            </a:r>
            <a:endParaRPr lang="en-US" altLang="zh-CN" sz="11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+mn-ea"/>
              </a:rPr>
              <a:t>51</a:t>
            </a:r>
            <a:r>
              <a:rPr lang="zh-CN" altLang="zh-CN" sz="1100" dirty="0">
                <a:latin typeface="+mn-ea"/>
              </a:rPr>
              <a:t>个通用</a:t>
            </a:r>
            <a:r>
              <a:rPr lang="en-US" altLang="zh-CN" sz="1100" dirty="0" smtClean="0">
                <a:latin typeface="+mn-ea"/>
              </a:rPr>
              <a:t>IO</a:t>
            </a:r>
            <a:endParaRPr lang="en-US" altLang="zh-CN" sz="11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+mn-ea"/>
              </a:rPr>
              <a:t>3</a:t>
            </a:r>
            <a:r>
              <a:rPr lang="zh-CN" altLang="zh-CN" sz="1100" dirty="0">
                <a:latin typeface="+mn-ea"/>
              </a:rPr>
              <a:t>个</a:t>
            </a:r>
            <a:r>
              <a:rPr lang="en-US" altLang="zh-CN" sz="1100" dirty="0">
                <a:latin typeface="+mn-ea"/>
              </a:rPr>
              <a:t>12</a:t>
            </a:r>
            <a:r>
              <a:rPr lang="zh-CN" altLang="zh-CN" sz="1100" dirty="0">
                <a:latin typeface="+mn-ea"/>
              </a:rPr>
              <a:t>位</a:t>
            </a:r>
            <a:r>
              <a:rPr lang="en-US" altLang="zh-CN" sz="1100" dirty="0">
                <a:latin typeface="+mn-ea"/>
              </a:rPr>
              <a:t>ADC</a:t>
            </a:r>
            <a:r>
              <a:rPr lang="zh-CN" altLang="zh-CN" sz="1100" dirty="0">
                <a:latin typeface="+mn-ea"/>
              </a:rPr>
              <a:t>（可测量</a:t>
            </a:r>
            <a:r>
              <a:rPr lang="en-US" altLang="zh-CN" sz="1100" dirty="0">
                <a:latin typeface="+mn-ea"/>
              </a:rPr>
              <a:t>16</a:t>
            </a:r>
            <a:r>
              <a:rPr lang="zh-CN" altLang="zh-CN" sz="1100" dirty="0">
                <a:latin typeface="+mn-ea"/>
              </a:rPr>
              <a:t>个外部和</a:t>
            </a:r>
            <a:r>
              <a:rPr lang="en-US" altLang="zh-CN" sz="1100" dirty="0">
                <a:latin typeface="+mn-ea"/>
              </a:rPr>
              <a:t>2</a:t>
            </a:r>
            <a:r>
              <a:rPr lang="zh-CN" altLang="zh-CN" sz="1100" dirty="0">
                <a:latin typeface="+mn-ea"/>
              </a:rPr>
              <a:t>个内部信号源</a:t>
            </a:r>
            <a:r>
              <a:rPr lang="zh-CN" altLang="zh-CN" sz="1100" dirty="0" smtClean="0">
                <a:latin typeface="+mn-ea"/>
              </a:rPr>
              <a:t>）</a:t>
            </a:r>
            <a:endParaRPr lang="en-US" altLang="zh-CN" sz="11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+mn-ea"/>
              </a:rPr>
              <a:t>2</a:t>
            </a:r>
            <a:r>
              <a:rPr lang="zh-CN" altLang="zh-CN" sz="1100" dirty="0">
                <a:latin typeface="+mn-ea"/>
              </a:rPr>
              <a:t>个</a:t>
            </a:r>
            <a:r>
              <a:rPr lang="en-US" altLang="zh-CN" sz="1100" dirty="0">
                <a:latin typeface="+mn-ea"/>
              </a:rPr>
              <a:t>12</a:t>
            </a:r>
            <a:r>
              <a:rPr lang="zh-CN" altLang="zh-CN" sz="1100" dirty="0">
                <a:latin typeface="+mn-ea"/>
              </a:rPr>
              <a:t>位</a:t>
            </a:r>
            <a:r>
              <a:rPr lang="en-US" altLang="zh-CN" sz="1100" dirty="0" smtClean="0">
                <a:latin typeface="+mn-ea"/>
              </a:rPr>
              <a:t>DAC</a:t>
            </a:r>
            <a:endParaRPr lang="en-US" altLang="zh-CN" sz="11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+mn-ea"/>
              </a:rPr>
              <a:t>1</a:t>
            </a:r>
            <a:r>
              <a:rPr lang="zh-CN" altLang="zh-CN" sz="1100" dirty="0">
                <a:latin typeface="+mn-ea"/>
              </a:rPr>
              <a:t>个内置</a:t>
            </a:r>
            <a:r>
              <a:rPr lang="zh-CN" altLang="zh-CN" sz="1100" dirty="0" smtClean="0">
                <a:latin typeface="+mn-ea"/>
              </a:rPr>
              <a:t>温度传感器</a:t>
            </a:r>
            <a:endParaRPr lang="en-US" altLang="zh-CN" sz="11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+mn-ea"/>
              </a:rPr>
              <a:t>1</a:t>
            </a:r>
            <a:r>
              <a:rPr lang="zh-CN" altLang="zh-CN" sz="1100" dirty="0">
                <a:latin typeface="+mn-ea"/>
              </a:rPr>
              <a:t>个串行</a:t>
            </a:r>
            <a:r>
              <a:rPr lang="en-US" altLang="zh-CN" sz="1100" dirty="0">
                <a:latin typeface="+mn-ea"/>
              </a:rPr>
              <a:t>JTAG</a:t>
            </a:r>
            <a:r>
              <a:rPr lang="zh-CN" altLang="zh-CN" sz="1100" dirty="0">
                <a:latin typeface="+mn-ea"/>
              </a:rPr>
              <a:t>调试</a:t>
            </a:r>
            <a:r>
              <a:rPr lang="zh-CN" altLang="zh-CN" sz="1100" dirty="0" smtClean="0">
                <a:latin typeface="+mn-ea"/>
              </a:rPr>
              <a:t>接口</a:t>
            </a:r>
            <a:r>
              <a:rPr lang="en-US" altLang="zh-CN" sz="1100" dirty="0" smtClean="0">
                <a:latin typeface="+mn-ea"/>
              </a:rPr>
              <a:t> </a:t>
            </a:r>
            <a:endParaRPr lang="zh-CN" altLang="zh-CN" sz="1100" dirty="0">
              <a:latin typeface="+mn-ea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1142524" y="1860972"/>
            <a:ext cx="28732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+mn-ea"/>
              </a:rPr>
              <a:t>48KB SRAM</a:t>
            </a:r>
            <a:endParaRPr lang="en-US" altLang="zh-CN" sz="11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+mn-ea"/>
              </a:rPr>
              <a:t>256KB Flash</a:t>
            </a:r>
            <a:endParaRPr lang="en-US" altLang="zh-CN" sz="11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+mn-ea"/>
              </a:rPr>
              <a:t>1</a:t>
            </a:r>
            <a:r>
              <a:rPr lang="zh-CN" altLang="zh-CN" sz="1100" dirty="0">
                <a:latin typeface="+mn-ea"/>
              </a:rPr>
              <a:t>个</a:t>
            </a:r>
            <a:r>
              <a:rPr lang="en-US" altLang="zh-CN" sz="1100" dirty="0" smtClean="0">
                <a:latin typeface="+mn-ea"/>
              </a:rPr>
              <a:t>NVIC</a:t>
            </a:r>
            <a:endParaRPr lang="en-US" altLang="zh-CN" sz="11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+mn-ea"/>
              </a:rPr>
              <a:t>1</a:t>
            </a:r>
            <a:r>
              <a:rPr lang="zh-CN" altLang="zh-CN" sz="1100" dirty="0">
                <a:latin typeface="+mn-ea"/>
              </a:rPr>
              <a:t>个</a:t>
            </a:r>
            <a:r>
              <a:rPr lang="en-US" altLang="zh-CN" sz="1100" dirty="0">
                <a:latin typeface="+mn-ea"/>
              </a:rPr>
              <a:t>EXTI</a:t>
            </a:r>
            <a:r>
              <a:rPr lang="zh-CN" altLang="zh-CN" sz="1100" dirty="0">
                <a:latin typeface="+mn-ea"/>
              </a:rPr>
              <a:t>（支持</a:t>
            </a:r>
            <a:r>
              <a:rPr lang="en-US" altLang="zh-CN" sz="1100" dirty="0">
                <a:latin typeface="+mn-ea"/>
              </a:rPr>
              <a:t>19</a:t>
            </a:r>
            <a:r>
              <a:rPr lang="zh-CN" altLang="zh-CN" sz="1100" dirty="0">
                <a:latin typeface="+mn-ea"/>
              </a:rPr>
              <a:t>个外部中断</a:t>
            </a:r>
            <a:r>
              <a:rPr lang="en-US" altLang="zh-CN" sz="1100" dirty="0">
                <a:latin typeface="+mn-ea"/>
              </a:rPr>
              <a:t>/</a:t>
            </a:r>
            <a:r>
              <a:rPr lang="zh-CN" altLang="zh-CN" sz="1100" dirty="0">
                <a:latin typeface="+mn-ea"/>
              </a:rPr>
              <a:t>事件请求</a:t>
            </a:r>
            <a:r>
              <a:rPr lang="zh-CN" altLang="zh-CN" sz="1100" dirty="0" smtClean="0">
                <a:latin typeface="+mn-ea"/>
              </a:rPr>
              <a:t>）</a:t>
            </a:r>
            <a:endParaRPr lang="en-US" altLang="zh-CN" sz="11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+mn-ea"/>
              </a:rPr>
              <a:t>2</a:t>
            </a:r>
            <a:r>
              <a:rPr lang="zh-CN" altLang="zh-CN" sz="1100" dirty="0">
                <a:latin typeface="+mn-ea"/>
              </a:rPr>
              <a:t>个</a:t>
            </a:r>
            <a:r>
              <a:rPr lang="en-US" altLang="zh-CN" sz="1100" dirty="0">
                <a:latin typeface="+mn-ea"/>
              </a:rPr>
              <a:t>DMA</a:t>
            </a:r>
            <a:r>
              <a:rPr lang="zh-CN" altLang="zh-CN" sz="1100" dirty="0">
                <a:latin typeface="+mn-ea"/>
              </a:rPr>
              <a:t>（支持</a:t>
            </a:r>
            <a:r>
              <a:rPr lang="en-US" altLang="zh-CN" sz="1100" dirty="0">
                <a:latin typeface="+mn-ea"/>
              </a:rPr>
              <a:t>12</a:t>
            </a:r>
            <a:r>
              <a:rPr lang="zh-CN" altLang="zh-CN" sz="1100" dirty="0">
                <a:latin typeface="+mn-ea"/>
              </a:rPr>
              <a:t>个通道</a:t>
            </a:r>
            <a:r>
              <a:rPr lang="zh-CN" altLang="zh-CN" sz="1100" dirty="0" smtClean="0">
                <a:latin typeface="+mn-ea"/>
              </a:rPr>
              <a:t>）</a:t>
            </a:r>
            <a:endParaRPr lang="en-US" altLang="zh-CN" sz="11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+mn-ea"/>
              </a:rPr>
              <a:t>1</a:t>
            </a:r>
            <a:r>
              <a:rPr lang="zh-CN" altLang="zh-CN" sz="1100" dirty="0">
                <a:latin typeface="+mn-ea"/>
              </a:rPr>
              <a:t>个</a:t>
            </a:r>
            <a:r>
              <a:rPr lang="en-US" altLang="zh-CN" sz="1100" dirty="0" smtClean="0">
                <a:latin typeface="+mn-ea"/>
              </a:rPr>
              <a:t>RTC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+mn-ea"/>
              </a:rPr>
              <a:t>2</a:t>
            </a:r>
            <a:r>
              <a:rPr lang="zh-CN" altLang="zh-CN" sz="1100" dirty="0">
                <a:latin typeface="+mn-ea"/>
              </a:rPr>
              <a:t>个</a:t>
            </a:r>
            <a:r>
              <a:rPr lang="en-US" altLang="zh-CN" sz="1100" dirty="0">
                <a:latin typeface="+mn-ea"/>
              </a:rPr>
              <a:t>16</a:t>
            </a:r>
            <a:r>
              <a:rPr lang="zh-CN" altLang="zh-CN" sz="1100" dirty="0">
                <a:latin typeface="+mn-ea"/>
              </a:rPr>
              <a:t>位基本</a:t>
            </a:r>
            <a:r>
              <a:rPr lang="zh-CN" altLang="zh-CN" sz="1100" dirty="0" smtClean="0">
                <a:latin typeface="+mn-ea"/>
              </a:rPr>
              <a:t>定时器</a:t>
            </a:r>
            <a:endParaRPr lang="en-US" altLang="zh-CN" sz="11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+mn-ea"/>
              </a:rPr>
              <a:t>4</a:t>
            </a:r>
            <a:r>
              <a:rPr lang="zh-CN" altLang="zh-CN" sz="1100" dirty="0">
                <a:latin typeface="+mn-ea"/>
              </a:rPr>
              <a:t>个</a:t>
            </a:r>
            <a:r>
              <a:rPr lang="en-US" altLang="zh-CN" sz="1100" dirty="0">
                <a:latin typeface="+mn-ea"/>
              </a:rPr>
              <a:t>16</a:t>
            </a:r>
            <a:r>
              <a:rPr lang="zh-CN" altLang="zh-CN" sz="1100" dirty="0">
                <a:latin typeface="+mn-ea"/>
              </a:rPr>
              <a:t>位通用</a:t>
            </a:r>
            <a:r>
              <a:rPr lang="zh-CN" altLang="zh-CN" sz="1100" dirty="0" smtClean="0">
                <a:latin typeface="+mn-ea"/>
              </a:rPr>
              <a:t>定时器</a:t>
            </a:r>
            <a:endParaRPr lang="en-US" altLang="zh-CN" sz="11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+mn-ea"/>
              </a:rPr>
              <a:t>2</a:t>
            </a:r>
            <a:r>
              <a:rPr lang="zh-CN" altLang="zh-CN" sz="1100" dirty="0">
                <a:latin typeface="+mn-ea"/>
              </a:rPr>
              <a:t>个</a:t>
            </a:r>
            <a:r>
              <a:rPr lang="en-US" altLang="zh-CN" sz="1100" dirty="0">
                <a:latin typeface="+mn-ea"/>
              </a:rPr>
              <a:t>16</a:t>
            </a:r>
            <a:r>
              <a:rPr lang="zh-CN" altLang="zh-CN" sz="1100" dirty="0">
                <a:latin typeface="+mn-ea"/>
              </a:rPr>
              <a:t>位高级</a:t>
            </a:r>
            <a:r>
              <a:rPr lang="zh-CN" altLang="zh-CN" sz="1100" dirty="0" smtClean="0">
                <a:latin typeface="+mn-ea"/>
              </a:rPr>
              <a:t>定时器</a:t>
            </a:r>
            <a:endParaRPr lang="en-US" altLang="zh-CN" sz="11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+mn-ea"/>
              </a:rPr>
              <a:t>1</a:t>
            </a:r>
            <a:r>
              <a:rPr lang="zh-CN" altLang="zh-CN" sz="1100" dirty="0">
                <a:latin typeface="+mn-ea"/>
              </a:rPr>
              <a:t>个独立看门</a:t>
            </a:r>
            <a:r>
              <a:rPr lang="zh-CN" altLang="zh-CN" sz="1100" dirty="0" smtClean="0">
                <a:latin typeface="+mn-ea"/>
              </a:rPr>
              <a:t>狗</a:t>
            </a:r>
            <a:endParaRPr lang="en-US" altLang="zh-CN" sz="11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+mn-ea"/>
              </a:rPr>
              <a:t>1</a:t>
            </a:r>
            <a:r>
              <a:rPr lang="zh-CN" altLang="zh-CN" sz="1100" dirty="0">
                <a:latin typeface="+mn-ea"/>
              </a:rPr>
              <a:t>个窗口看门</a:t>
            </a:r>
            <a:r>
              <a:rPr lang="zh-CN" altLang="zh-CN" sz="1100" dirty="0" smtClean="0">
                <a:latin typeface="+mn-ea"/>
              </a:rPr>
              <a:t>狗</a:t>
            </a:r>
            <a:endParaRPr lang="en-US" altLang="zh-CN" sz="11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+mn-ea"/>
              </a:rPr>
              <a:t>1</a:t>
            </a:r>
            <a:r>
              <a:rPr lang="zh-CN" altLang="zh-CN" sz="1100" dirty="0">
                <a:latin typeface="+mn-ea"/>
              </a:rPr>
              <a:t>个</a:t>
            </a:r>
            <a:r>
              <a:rPr lang="en-US" altLang="zh-CN" sz="1100" dirty="0">
                <a:latin typeface="+mn-ea"/>
              </a:rPr>
              <a:t>24</a:t>
            </a:r>
            <a:r>
              <a:rPr lang="zh-CN" altLang="zh-CN" sz="1100" dirty="0">
                <a:latin typeface="+mn-ea"/>
              </a:rPr>
              <a:t>位</a:t>
            </a:r>
            <a:r>
              <a:rPr lang="en-US" altLang="zh-CN" sz="1100" dirty="0" err="1" smtClean="0">
                <a:latin typeface="+mn-ea"/>
              </a:rPr>
              <a:t>SysTick</a:t>
            </a:r>
            <a:endParaRPr lang="en-US" altLang="zh-CN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496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STM32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发平台和工具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1.2 STM32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核心板</a:t>
            </a:r>
            <a:r>
              <a:rPr lang="zh-CN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简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介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60" y="1561602"/>
            <a:ext cx="1675116" cy="3044687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945" y="1583997"/>
            <a:ext cx="1743076" cy="302229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3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2548255" y="4686665"/>
            <a:ext cx="459613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       STM32</a:t>
            </a:r>
            <a:r>
              <a:rPr lang="zh-CN" altLang="en-US" sz="1400" dirty="0">
                <a:latin typeface="+mn-ea"/>
              </a:rPr>
              <a:t>核心</a:t>
            </a:r>
            <a:r>
              <a:rPr lang="zh-CN" altLang="en-US" sz="1400" dirty="0" smtClean="0">
                <a:latin typeface="+mn-ea"/>
              </a:rPr>
              <a:t>板正面视图和背面视图</a:t>
            </a:r>
            <a:endParaRPr lang="en-US" altLang="zh-CN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33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STM32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发平台和工具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1.2 STM32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核心板</a:t>
            </a:r>
            <a:r>
              <a:rPr lang="zh-CN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简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介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3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390994" y="3476176"/>
            <a:ext cx="27724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STM32</a:t>
            </a:r>
            <a:r>
              <a:rPr lang="zh-CN" altLang="en-US" sz="1400" dirty="0">
                <a:latin typeface="+mn-ea"/>
              </a:rPr>
              <a:t>核心板正常工作时连接图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257813"/>
              </p:ext>
            </p:extLst>
          </p:nvPr>
        </p:nvGraphicFramePr>
        <p:xfrm>
          <a:off x="5044441" y="1419540"/>
          <a:ext cx="3449320" cy="1964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4" imgW="2680799" imgH="1510650" progId="Visio.Drawing.11">
                  <p:embed/>
                </p:oleObj>
              </mc:Choice>
              <mc:Fallback>
                <p:oleObj name="Visio" r:id="rId4" imgW="2680799" imgH="151065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4441" y="1419540"/>
                        <a:ext cx="3449320" cy="19649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"/>
          <p:cNvSpPr txBox="1"/>
          <p:nvPr/>
        </p:nvSpPr>
        <p:spPr>
          <a:xfrm>
            <a:off x="673735" y="1562829"/>
            <a:ext cx="459613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       </a:t>
            </a:r>
            <a:r>
              <a:rPr lang="en-US" altLang="zh-CN" sz="1600" dirty="0" smtClean="0">
                <a:latin typeface="+mn-ea"/>
              </a:rPr>
              <a:t>STM32</a:t>
            </a:r>
            <a:r>
              <a:rPr lang="zh-CN" altLang="en-US" sz="1600" dirty="0" smtClean="0">
                <a:latin typeface="+mn-ea"/>
              </a:rPr>
              <a:t>核心板配件：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    </a:t>
            </a:r>
            <a:r>
              <a:rPr lang="zh-CN" altLang="en-US" sz="1400" dirty="0" smtClean="0"/>
              <a:t>①</a:t>
            </a:r>
            <a:r>
              <a:rPr lang="en-US" altLang="zh-CN" sz="1400" dirty="0">
                <a:latin typeface="+mn-ea"/>
              </a:rPr>
              <a:t>JTAG/SWD</a:t>
            </a:r>
            <a:r>
              <a:rPr lang="zh-CN" altLang="zh-CN" sz="1400" dirty="0">
                <a:latin typeface="+mn-ea"/>
              </a:rPr>
              <a:t>仿真</a:t>
            </a:r>
            <a:r>
              <a:rPr lang="en-US" altLang="zh-CN" sz="1400" dirty="0">
                <a:latin typeface="+mn-ea"/>
              </a:rPr>
              <a:t>-</a:t>
            </a:r>
            <a:r>
              <a:rPr lang="zh-CN" altLang="zh-CN" sz="1400" dirty="0">
                <a:latin typeface="+mn-ea"/>
              </a:rPr>
              <a:t>下载器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 </a:t>
            </a:r>
            <a:r>
              <a:rPr lang="en-US" altLang="zh-CN" sz="1400" dirty="0" smtClean="0">
                <a:latin typeface="+mn-ea"/>
              </a:rPr>
              <a:t>          </a:t>
            </a:r>
            <a:r>
              <a:rPr lang="zh-CN" altLang="en-US" sz="1400" dirty="0" smtClean="0">
                <a:latin typeface="+mn-ea"/>
              </a:rPr>
              <a:t>②</a:t>
            </a:r>
            <a:r>
              <a:rPr lang="zh-CN" altLang="zh-CN" sz="1400" dirty="0"/>
              <a:t>通信</a:t>
            </a:r>
            <a:r>
              <a:rPr lang="en-US" altLang="zh-CN" sz="1400" dirty="0"/>
              <a:t>-</a:t>
            </a:r>
            <a:r>
              <a:rPr lang="zh-CN" altLang="zh-CN" sz="1400" dirty="0"/>
              <a:t>下载</a:t>
            </a:r>
            <a:r>
              <a:rPr lang="zh-CN" altLang="zh-CN" sz="1400" dirty="0" smtClean="0"/>
              <a:t>模块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 </a:t>
            </a:r>
            <a:r>
              <a:rPr lang="en-US" altLang="zh-CN" sz="1400" dirty="0" smtClean="0">
                <a:latin typeface="+mn-ea"/>
              </a:rPr>
              <a:t>          </a:t>
            </a:r>
            <a:r>
              <a:rPr lang="zh-CN" altLang="en-US" sz="1400" dirty="0" smtClean="0">
                <a:latin typeface="+mn-ea"/>
              </a:rPr>
              <a:t>③</a:t>
            </a:r>
            <a:r>
              <a:rPr lang="en-US" altLang="zh-CN" sz="1400" dirty="0" smtClean="0">
                <a:latin typeface="+mn-ea"/>
              </a:rPr>
              <a:t>OLED</a:t>
            </a:r>
            <a:r>
              <a:rPr lang="zh-CN" altLang="en-US" sz="1400" dirty="0" smtClean="0">
                <a:latin typeface="+mn-ea"/>
              </a:rPr>
              <a:t>显示屏</a:t>
            </a:r>
            <a:endParaRPr lang="en-US" altLang="zh-CN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559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STM32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发平台和工具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1.2 STM32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核心板</a:t>
            </a:r>
            <a:r>
              <a:rPr lang="zh-CN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简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介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3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893914" y="3308536"/>
            <a:ext cx="27724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+mn-ea"/>
              </a:rPr>
              <a:t>通信</a:t>
            </a:r>
            <a:r>
              <a:rPr lang="en-US" altLang="zh-CN" sz="1400" dirty="0">
                <a:latin typeface="+mn-ea"/>
              </a:rPr>
              <a:t>-</a:t>
            </a:r>
            <a:r>
              <a:rPr lang="zh-CN" altLang="en-US" sz="1400" dirty="0">
                <a:latin typeface="+mn-ea"/>
              </a:rPr>
              <a:t>下载模块接口电路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673735" y="1562829"/>
            <a:ext cx="4596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       </a:t>
            </a:r>
            <a:r>
              <a:rPr lang="zh-CN" altLang="en-US" sz="1600" dirty="0" smtClean="0">
                <a:latin typeface="+mn-ea"/>
              </a:rPr>
              <a:t>通信</a:t>
            </a:r>
            <a:r>
              <a:rPr lang="en-US" altLang="zh-CN" sz="1600" dirty="0">
                <a:latin typeface="+mn-ea"/>
              </a:rPr>
              <a:t>-</a:t>
            </a:r>
            <a:r>
              <a:rPr lang="zh-CN" altLang="en-US" sz="1600" dirty="0">
                <a:latin typeface="+mn-ea"/>
              </a:rPr>
              <a:t>下载模块接口电路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94455"/>
              </p:ext>
            </p:extLst>
          </p:nvPr>
        </p:nvGraphicFramePr>
        <p:xfrm>
          <a:off x="5784532" y="1292115"/>
          <a:ext cx="2980373" cy="197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Visio" r:id="rId4" imgW="844706" imgH="557550" progId="Visio.Drawing.11">
                  <p:embed/>
                </p:oleObj>
              </mc:Choice>
              <mc:Fallback>
                <p:oleObj name="Visio" r:id="rId4" imgW="844706" imgH="55755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532" y="1292115"/>
                        <a:ext cx="2980373" cy="1972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"/>
          <p:cNvSpPr txBox="1"/>
          <p:nvPr/>
        </p:nvSpPr>
        <p:spPr>
          <a:xfrm>
            <a:off x="673735" y="2018329"/>
            <a:ext cx="459613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             ①</a:t>
            </a:r>
            <a:r>
              <a:rPr lang="zh-CN" altLang="en-US" sz="1400" dirty="0" smtClean="0">
                <a:latin typeface="+mn-ea"/>
              </a:rPr>
              <a:t>供电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 </a:t>
            </a:r>
            <a:r>
              <a:rPr lang="en-US" altLang="zh-CN" sz="1400" dirty="0" smtClean="0">
                <a:latin typeface="+mn-ea"/>
              </a:rPr>
              <a:t>          </a:t>
            </a:r>
            <a:r>
              <a:rPr lang="zh-CN" altLang="en-US" sz="1400" dirty="0" smtClean="0">
                <a:latin typeface="+mn-ea"/>
              </a:rPr>
              <a:t>②</a:t>
            </a:r>
            <a:r>
              <a:rPr lang="zh-CN" altLang="zh-CN" sz="1400" dirty="0" smtClean="0"/>
              <a:t>下载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 </a:t>
            </a:r>
            <a:r>
              <a:rPr lang="en-US" altLang="zh-CN" sz="1400" dirty="0" smtClean="0">
                <a:latin typeface="+mn-ea"/>
              </a:rPr>
              <a:t>          </a:t>
            </a:r>
            <a:r>
              <a:rPr lang="zh-CN" altLang="en-US" sz="1400" dirty="0" smtClean="0">
                <a:latin typeface="+mn-ea"/>
              </a:rPr>
              <a:t>③</a:t>
            </a:r>
            <a:r>
              <a:rPr lang="zh-CN" altLang="en-US" sz="1400" dirty="0">
                <a:latin typeface="+mn-ea"/>
              </a:rPr>
              <a:t>通信</a:t>
            </a:r>
            <a:endParaRPr lang="en-US" altLang="zh-CN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748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STM32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发平台和工具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1.2 STM32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核心板</a:t>
            </a:r>
            <a:r>
              <a:rPr lang="zh-CN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简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介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3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612130" y="3294517"/>
            <a:ext cx="277241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+mn-ea"/>
              </a:rPr>
              <a:t>电源转换电路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673735" y="1562829"/>
            <a:ext cx="459613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       </a:t>
            </a:r>
            <a:r>
              <a:rPr lang="zh-CN" altLang="en-US" sz="1600" dirty="0" smtClean="0">
                <a:latin typeface="+mn-ea"/>
              </a:rPr>
              <a:t>电源转换电路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文本框 1"/>
          <p:cNvSpPr txBox="1"/>
          <p:nvPr/>
        </p:nvSpPr>
        <p:spPr>
          <a:xfrm>
            <a:off x="673735" y="2018329"/>
            <a:ext cx="4596130" cy="37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             </a:t>
            </a:r>
            <a:r>
              <a:rPr lang="en-US" altLang="zh-CN" sz="1400" dirty="0" smtClean="0"/>
              <a:t>5V</a:t>
            </a:r>
            <a:r>
              <a:rPr lang="zh-CN" altLang="en-US" sz="1400" dirty="0" smtClean="0"/>
              <a:t>→</a:t>
            </a:r>
            <a:r>
              <a:rPr lang="en-US" altLang="zh-CN" sz="1400" dirty="0" smtClean="0"/>
              <a:t>3V3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629485"/>
              </p:ext>
            </p:extLst>
          </p:nvPr>
        </p:nvGraphicFramePr>
        <p:xfrm>
          <a:off x="4184428" y="1562829"/>
          <a:ext cx="4580477" cy="1745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4" imgW="1906598" imgH="737640" progId="Visio.Drawing.11">
                  <p:embed/>
                </p:oleObj>
              </mc:Choice>
              <mc:Fallback>
                <p:oleObj name="Visio" r:id="rId4" imgW="1906598" imgH="7376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428" y="1562829"/>
                        <a:ext cx="4580477" cy="17457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739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b556b8fa-63ec-4537-9ac6-5cf7278549c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1536</Words>
  <Application>Microsoft Office PowerPoint</Application>
  <PresentationFormat>全屏显示(16:9)</PresentationFormat>
  <Paragraphs>238</Paragraphs>
  <Slides>21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郭文波</cp:lastModifiedBy>
  <cp:revision>211</cp:revision>
  <dcterms:created xsi:type="dcterms:W3CDTF">2017-08-03T09:01:00Z</dcterms:created>
  <dcterms:modified xsi:type="dcterms:W3CDTF">2022-01-29T02:41:34Z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