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35" r:id="rId9"/>
    <p:sldId id="336" r:id="rId10"/>
    <p:sldId id="342" r:id="rId11"/>
    <p:sldId id="369" r:id="rId12"/>
  </p:sldIdLst>
  <p:sldSz cx="9144000" cy="5143500" type="screen16x9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10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9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外部中断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zh-CN" altLang="en-US" sz="1600" dirty="0">
                <a:latin typeface="+mn-ea"/>
              </a:rPr>
              <a:t>什么是外部输入中断。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zh-CN" altLang="en-US" sz="1600" dirty="0">
                <a:latin typeface="+mn-ea"/>
              </a:rPr>
              <a:t>外部中断服务函数中断标志位的作用，应该在什么时候清除中断标志位，如果不清除中断标志位会有什么后果。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在</a:t>
            </a:r>
            <a:r>
              <a:rPr lang="zh-CN" altLang="en-US" sz="1600" dirty="0">
                <a:latin typeface="+mn-ea"/>
              </a:rPr>
              <a:t>本实验中，假设有一个全局</a:t>
            </a:r>
            <a:r>
              <a:rPr lang="en-US" altLang="zh-CN" sz="1600" dirty="0" err="1">
                <a:latin typeface="+mn-ea"/>
              </a:rPr>
              <a:t>int</a:t>
            </a:r>
            <a:r>
              <a:rPr lang="zh-CN" altLang="en-US" sz="1600" dirty="0">
                <a:latin typeface="+mn-ea"/>
              </a:rPr>
              <a:t>型变量</a:t>
            </a:r>
            <a:r>
              <a:rPr lang="en-US" altLang="zh-CN" sz="1600" dirty="0" err="1">
                <a:latin typeface="+mn-ea"/>
              </a:rPr>
              <a:t>g_iCnt</a:t>
            </a:r>
            <a:r>
              <a:rPr lang="zh-CN" altLang="en-US" sz="1600" dirty="0">
                <a:latin typeface="+mn-ea"/>
              </a:rPr>
              <a:t>，该变量在</a:t>
            </a:r>
            <a:r>
              <a:rPr lang="en-US" altLang="zh-CN" sz="1600" dirty="0">
                <a:latin typeface="+mn-ea"/>
              </a:rPr>
              <a:t>TIM2</a:t>
            </a:r>
            <a:r>
              <a:rPr lang="zh-CN" altLang="en-US" sz="1600" dirty="0">
                <a:latin typeface="+mn-ea"/>
              </a:rPr>
              <a:t>中断服务函数中执行乘</a:t>
            </a:r>
            <a:r>
              <a:rPr lang="en-US" altLang="zh-CN" sz="1600" dirty="0">
                <a:latin typeface="+mn-ea"/>
              </a:rPr>
              <a:t>9</a:t>
            </a:r>
            <a:r>
              <a:rPr lang="zh-CN" altLang="en-US" sz="1600" dirty="0">
                <a:latin typeface="+mn-ea"/>
              </a:rPr>
              <a:t>操作，而在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按键按下的中断服务函数中对</a:t>
            </a:r>
            <a:r>
              <a:rPr lang="en-US" altLang="zh-CN" sz="1600" dirty="0" err="1">
                <a:latin typeface="+mn-ea"/>
              </a:rPr>
              <a:t>g_iCnt</a:t>
            </a:r>
            <a:r>
              <a:rPr lang="zh-CN" altLang="en-US" sz="1600" dirty="0">
                <a:latin typeface="+mn-ea"/>
              </a:rPr>
              <a:t>执行加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操作，若某一时刻两个中断恰巧同时发生，且此时全局变量</a:t>
            </a:r>
            <a:r>
              <a:rPr lang="en-US" altLang="zh-CN" sz="1600" dirty="0" err="1">
                <a:latin typeface="+mn-ea"/>
              </a:rPr>
              <a:t>g_iCnt</a:t>
            </a:r>
            <a:r>
              <a:rPr lang="zh-CN" altLang="en-US" sz="1600" dirty="0">
                <a:latin typeface="+mn-ea"/>
              </a:rPr>
              <a:t>的值为</a:t>
            </a:r>
            <a:r>
              <a:rPr lang="en-US" altLang="zh-CN" sz="1600" dirty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，两个中断都结束后，全局变量</a:t>
            </a:r>
            <a:r>
              <a:rPr lang="en-US" altLang="zh-CN" sz="1600" dirty="0" err="1">
                <a:latin typeface="+mn-ea"/>
              </a:rPr>
              <a:t>g_iCnt</a:t>
            </a:r>
            <a:r>
              <a:rPr lang="zh-CN" altLang="en-US" sz="1600" dirty="0">
                <a:latin typeface="+mn-ea"/>
              </a:rPr>
              <a:t>的值应该是多少。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学习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功能框图、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的相关寄存器和固件库函数，以及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的相关寄存器和固件库函数，基于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，通过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核心板上的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，控制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en-US" sz="1600" dirty="0">
                <a:latin typeface="+mn-ea"/>
              </a:rPr>
              <a:t>的亮灭，</a:t>
            </a:r>
            <a:r>
              <a:rPr lang="en-US" altLang="zh-CN" sz="1600" dirty="0">
                <a:latin typeface="+mn-ea"/>
              </a:rPr>
              <a:t>KEY1</a:t>
            </a:r>
            <a:r>
              <a:rPr lang="zh-CN" altLang="en-US" sz="1600" dirty="0">
                <a:latin typeface="+mn-ea"/>
              </a:rPr>
              <a:t>用于控制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en-US" sz="1600" dirty="0">
                <a:latin typeface="+mn-ea"/>
              </a:rPr>
              <a:t>的状态翻转，</a:t>
            </a:r>
            <a:r>
              <a:rPr lang="en-US" altLang="zh-CN" sz="1600" dirty="0">
                <a:latin typeface="+mn-ea"/>
              </a:rPr>
              <a:t>KEY2</a:t>
            </a:r>
            <a:r>
              <a:rPr lang="zh-CN" altLang="en-US" sz="1600" dirty="0">
                <a:latin typeface="+mn-ea"/>
              </a:rPr>
              <a:t>用于控制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en-US" sz="1600" dirty="0">
                <a:latin typeface="+mn-ea"/>
              </a:rPr>
              <a:t>的状态翻转，</a:t>
            </a:r>
            <a:r>
              <a:rPr lang="en-US" altLang="zh-CN" sz="1600" dirty="0">
                <a:latin typeface="+mn-ea"/>
              </a:rPr>
              <a:t>KEY3</a:t>
            </a:r>
            <a:r>
              <a:rPr lang="zh-CN" altLang="en-US" sz="1600" dirty="0">
                <a:latin typeface="+mn-ea"/>
              </a:rPr>
              <a:t>用于控制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en-US" sz="1600" dirty="0">
                <a:latin typeface="+mn-ea"/>
              </a:rPr>
              <a:t>的状态同时翻转。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EXTI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EXTI</a:t>
            </a:r>
            <a:r>
              <a:rPr lang="zh-CN" altLang="en-US" sz="1600" dirty="0">
                <a:latin typeface="+mn-ea"/>
              </a:rPr>
              <a:t>管理了</a:t>
            </a:r>
            <a:r>
              <a:rPr lang="en-US" altLang="zh-CN" sz="1600" dirty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个中断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事件线，每个中断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事件线都对应一个边沿检测电路，可以对输入线的上升沿、下降沿或上升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下降沿进行检测，每个中断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事件线可以通过寄存器进行单独的配置，既可以产生中断触发，也可以产生事件</a:t>
            </a:r>
            <a:r>
              <a:rPr lang="zh-CN" altLang="en-US" sz="1600" dirty="0" smtClean="0">
                <a:latin typeface="+mn-ea"/>
              </a:rPr>
              <a:t>触发，下图为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的功能框图。</a:t>
            </a:r>
            <a:endParaRPr sz="1600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56141"/>
              </p:ext>
            </p:extLst>
          </p:nvPr>
        </p:nvGraphicFramePr>
        <p:xfrm>
          <a:off x="2462049" y="2718724"/>
          <a:ext cx="4217997" cy="215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634131" imgH="2805300" progId="Visio.Drawing.11">
                  <p:embed/>
                </p:oleObj>
              </mc:Choice>
              <mc:Fallback>
                <p:oleObj name="Visio" r:id="rId3" imgW="4634131" imgH="28053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049" y="2718724"/>
                        <a:ext cx="4217997" cy="215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STM32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系统架构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03201"/>
              </p:ext>
            </p:extLst>
          </p:nvPr>
        </p:nvGraphicFramePr>
        <p:xfrm>
          <a:off x="1677353" y="3089433"/>
          <a:ext cx="59817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5974800" imgH="2374650" progId="Visio.Drawing.11">
                  <p:embed/>
                </p:oleObj>
              </mc:Choice>
              <mc:Fallback>
                <p:oleObj name="Visio" r:id="rId3" imgW="5974800" imgH="23746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353" y="3089433"/>
                        <a:ext cx="5981700" cy="178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77850" y="1419540"/>
            <a:ext cx="791591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STM32</a:t>
            </a:r>
            <a:r>
              <a:rPr lang="zh-CN" altLang="en-US" sz="1600" dirty="0">
                <a:latin typeface="+mn-ea"/>
              </a:rPr>
              <a:t>的外部中断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的寄存器地址映像和复位值</a:t>
            </a:r>
            <a:r>
              <a:rPr lang="zh-CN" altLang="en-US" sz="1600" dirty="0" smtClean="0">
                <a:latin typeface="+mn-ea"/>
              </a:rPr>
              <a:t>如下表所</a:t>
            </a:r>
            <a:r>
              <a:rPr lang="zh-CN" altLang="en-US" sz="1600" dirty="0">
                <a:latin typeface="+mn-ea"/>
              </a:rPr>
              <a:t>示。本实验涉及的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寄存器包括中断屏蔽寄存器（</a:t>
            </a:r>
            <a:r>
              <a:rPr lang="en-US" altLang="zh-CN" sz="1600" dirty="0">
                <a:latin typeface="+mn-ea"/>
              </a:rPr>
              <a:t>EXTI_IMR</a:t>
            </a:r>
            <a:r>
              <a:rPr lang="zh-CN" altLang="en-US" sz="1600" dirty="0">
                <a:latin typeface="+mn-ea"/>
              </a:rPr>
              <a:t>）、事件屏蔽寄存器（</a:t>
            </a:r>
            <a:r>
              <a:rPr lang="en-US" altLang="zh-CN" sz="1600" dirty="0">
                <a:latin typeface="+mn-ea"/>
              </a:rPr>
              <a:t>EXTI_EMR</a:t>
            </a:r>
            <a:r>
              <a:rPr lang="zh-CN" altLang="en-US" sz="1600" dirty="0">
                <a:latin typeface="+mn-ea"/>
              </a:rPr>
              <a:t>）</a:t>
            </a:r>
            <a:r>
              <a:rPr lang="zh-CN" altLang="en-US" sz="1600" dirty="0" smtClean="0">
                <a:latin typeface="+mn-ea"/>
              </a:rPr>
              <a:t>、上升</a:t>
            </a:r>
            <a:r>
              <a:rPr lang="zh-CN" altLang="en-US" sz="1600" dirty="0">
                <a:latin typeface="+mn-ea"/>
              </a:rPr>
              <a:t>沿触发选择寄存器（</a:t>
            </a:r>
            <a:r>
              <a:rPr lang="en-US" altLang="zh-CN" sz="1600" dirty="0">
                <a:latin typeface="+mn-ea"/>
              </a:rPr>
              <a:t>EXTI_RTSR</a:t>
            </a:r>
            <a:r>
              <a:rPr lang="zh-CN" altLang="en-US" sz="1600" dirty="0">
                <a:latin typeface="+mn-ea"/>
              </a:rPr>
              <a:t>）、下降沿触发选择寄存器（</a:t>
            </a:r>
            <a:r>
              <a:rPr lang="en-US" altLang="zh-CN" sz="1600" dirty="0">
                <a:latin typeface="+mn-ea"/>
              </a:rPr>
              <a:t>EXTI_FTSR</a:t>
            </a:r>
            <a:r>
              <a:rPr lang="zh-CN" altLang="en-US" sz="1600" dirty="0">
                <a:latin typeface="+mn-ea"/>
              </a:rPr>
              <a:t>）、软件中断事件寄存器（</a:t>
            </a:r>
            <a:r>
              <a:rPr lang="en-US" altLang="zh-CN" sz="1600" dirty="0">
                <a:latin typeface="+mn-ea"/>
              </a:rPr>
              <a:t>EXTI_SWIER</a:t>
            </a:r>
            <a:r>
              <a:rPr lang="zh-CN" altLang="en-US" sz="1600" dirty="0">
                <a:latin typeface="+mn-ea"/>
              </a:rPr>
              <a:t>）、挂起寄存器（</a:t>
            </a:r>
            <a:r>
              <a:rPr lang="en-US" altLang="zh-CN" sz="1600" dirty="0">
                <a:latin typeface="+mn-ea"/>
              </a:rPr>
              <a:t>EXTI_PR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EXTI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585287" y="1511450"/>
            <a:ext cx="8179618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EXTI_Init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EXTI_GetITStatus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EXTI_ClearITPendingBit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EXTI_Init</a:t>
            </a:r>
            <a:r>
              <a:rPr lang="zh-CN" altLang="en-US" sz="1600" dirty="0">
                <a:latin typeface="+mn-ea"/>
              </a:rPr>
              <a:t>函数的</a:t>
            </a:r>
            <a:r>
              <a:rPr lang="zh-CN" altLang="en-US" sz="1600" dirty="0" smtClean="0">
                <a:latin typeface="+mn-ea"/>
              </a:rPr>
              <a:t>功能为根据</a:t>
            </a:r>
            <a:r>
              <a:rPr lang="en-US" altLang="zh-CN" sz="1600" dirty="0" err="1">
                <a:latin typeface="+mn-ea"/>
              </a:rPr>
              <a:t>EXTI_InitStruct</a:t>
            </a:r>
            <a:r>
              <a:rPr lang="zh-CN" altLang="en-US" sz="1600" dirty="0">
                <a:latin typeface="+mn-ea"/>
              </a:rPr>
              <a:t>中指定的参数初始化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相关</a:t>
            </a:r>
            <a:r>
              <a:rPr lang="zh-CN" altLang="en-US" sz="1600" dirty="0" smtClean="0">
                <a:latin typeface="+mn-ea"/>
              </a:rPr>
              <a:t>寄存器；</a:t>
            </a:r>
            <a:r>
              <a:rPr lang="en-US" altLang="zh-CN" sz="1600" dirty="0" err="1">
                <a:latin typeface="+mn-ea"/>
              </a:rPr>
              <a:t>EXTI_GetITStatus</a:t>
            </a:r>
            <a:r>
              <a:rPr lang="zh-CN" altLang="en-US" sz="1600" dirty="0">
                <a:latin typeface="+mn-ea"/>
              </a:rPr>
              <a:t>函数的</a:t>
            </a:r>
            <a:r>
              <a:rPr lang="zh-CN" altLang="en-US" sz="1600" dirty="0" smtClean="0">
                <a:latin typeface="+mn-ea"/>
              </a:rPr>
              <a:t>功能为检查</a:t>
            </a:r>
            <a:r>
              <a:rPr lang="zh-CN" altLang="en-US" sz="1600" dirty="0">
                <a:latin typeface="+mn-ea"/>
              </a:rPr>
              <a:t>指定的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线路触发请求发生</a:t>
            </a:r>
            <a:r>
              <a:rPr lang="zh-CN" altLang="en-US" sz="1600" dirty="0" smtClean="0">
                <a:latin typeface="+mn-ea"/>
              </a:rPr>
              <a:t>与否；</a:t>
            </a:r>
            <a:r>
              <a:rPr lang="en-US" altLang="zh-CN" sz="1600" dirty="0" err="1">
                <a:latin typeface="+mn-ea"/>
              </a:rPr>
              <a:t>EXTI_ClearITPendingBit</a:t>
            </a:r>
            <a:r>
              <a:rPr lang="zh-CN" altLang="en-US" sz="1600" dirty="0">
                <a:latin typeface="+mn-ea"/>
              </a:rPr>
              <a:t>函数的</a:t>
            </a:r>
            <a:r>
              <a:rPr lang="zh-CN" altLang="en-US" sz="1600" dirty="0" smtClean="0">
                <a:latin typeface="+mn-ea"/>
              </a:rPr>
              <a:t>功能为清除</a:t>
            </a:r>
            <a:r>
              <a:rPr lang="en-US" altLang="zh-CN" sz="1600" dirty="0">
                <a:latin typeface="+mn-ea"/>
              </a:rPr>
              <a:t>EXTI</a:t>
            </a:r>
            <a:r>
              <a:rPr lang="zh-CN" altLang="en-US" sz="1600" dirty="0">
                <a:latin typeface="+mn-ea"/>
              </a:rPr>
              <a:t>线路挂起</a:t>
            </a:r>
            <a:r>
              <a:rPr lang="zh-CN" altLang="en-US" sz="1600" dirty="0" smtClean="0">
                <a:latin typeface="+mn-ea"/>
              </a:rPr>
              <a:t>位。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AFIO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577850" y="1523790"/>
            <a:ext cx="818705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寄存器包括复用重映射和调试</a:t>
            </a:r>
            <a:r>
              <a:rPr lang="en-US" altLang="zh-CN" sz="1600" dirty="0">
                <a:latin typeface="+mn-ea"/>
              </a:rPr>
              <a:t>I/O</a:t>
            </a:r>
            <a:r>
              <a:rPr lang="zh-CN" altLang="en-US" sz="1600" dirty="0">
                <a:latin typeface="+mn-ea"/>
              </a:rPr>
              <a:t>配置寄存器（</a:t>
            </a:r>
            <a:r>
              <a:rPr lang="en-US" altLang="zh-CN" sz="1600" dirty="0">
                <a:latin typeface="+mn-ea"/>
              </a:rPr>
              <a:t>AFIO_MAPR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的外部中断配置寄存器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AFIO_EXTICR1</a:t>
            </a:r>
            <a:r>
              <a:rPr lang="zh-CN" altLang="en-US" sz="1600" dirty="0">
                <a:latin typeface="+mn-ea"/>
              </a:rPr>
              <a:t>）、外部中断配置寄存器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AFIO_EXTICR2</a:t>
            </a:r>
            <a:r>
              <a:rPr lang="zh-CN" altLang="en-US" sz="1600" dirty="0">
                <a:latin typeface="+mn-ea"/>
              </a:rPr>
              <a:t>）、外部中断配置寄存器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AFIO_EXTICR3</a:t>
            </a:r>
            <a:r>
              <a:rPr lang="zh-CN" altLang="en-US" sz="1600" dirty="0">
                <a:latin typeface="+mn-ea"/>
              </a:rPr>
              <a:t>）和外部中断配置寄存器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AFIO_EXTICR4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AFIO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AFIO</a:t>
            </a:r>
            <a:r>
              <a:rPr lang="zh-CN" altLang="en-US" sz="1600" dirty="0">
                <a:latin typeface="+mn-ea"/>
              </a:rPr>
              <a:t>固件库函数只有</a:t>
            </a:r>
            <a:r>
              <a:rPr lang="en-US" altLang="zh-CN" sz="1600" dirty="0" err="1">
                <a:latin typeface="+mn-ea"/>
              </a:rPr>
              <a:t>GPIO_EXTILineConfig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GPIO_EXTILineConfig</a:t>
            </a:r>
            <a:r>
              <a:rPr lang="zh-CN" altLang="en-US" sz="1600" dirty="0">
                <a:latin typeface="+mn-ea"/>
              </a:rPr>
              <a:t>函数的功能是根据</a:t>
            </a:r>
            <a:r>
              <a:rPr lang="en-US" altLang="zh-CN" sz="1600" dirty="0" err="1">
                <a:latin typeface="+mn-ea"/>
              </a:rPr>
              <a:t>GPIO_PortSource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GPIO_PinSource</a:t>
            </a:r>
            <a:r>
              <a:rPr lang="zh-CN" altLang="en-US" sz="1600" dirty="0">
                <a:latin typeface="+mn-ea"/>
              </a:rPr>
              <a:t>的值，配置</a:t>
            </a:r>
            <a:r>
              <a:rPr lang="en-US" altLang="zh-CN" sz="1600" dirty="0">
                <a:latin typeface="+mn-ea"/>
              </a:rPr>
              <a:t>AFIO-&gt;EXTICR[x]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x=1, …, 4</a:t>
            </a:r>
            <a:r>
              <a:rPr lang="zh-CN" altLang="en-US" sz="1600" dirty="0">
                <a:latin typeface="+mn-ea"/>
              </a:rPr>
              <a:t>），从而选择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某一管脚用作外部中断线路。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EXTI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EXTI.h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EXTI.c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：完善外部中断实验应用层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2"/>
            <a:ext cx="7915910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核心板，编写程序通过按键中断实现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编码计数功能。假设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熄灭为</a:t>
            </a:r>
            <a:r>
              <a:rPr lang="en-US" altLang="zh-CN" sz="1600" dirty="0">
                <a:latin typeface="+mj-ea"/>
                <a:ea typeface="+mj-ea"/>
              </a:rPr>
              <a:t>0</a:t>
            </a:r>
            <a:r>
              <a:rPr lang="zh-CN" altLang="en-US" sz="1600" dirty="0">
                <a:latin typeface="+mj-ea"/>
                <a:ea typeface="+mj-ea"/>
              </a:rPr>
              <a:t>，点亮为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，初始状态为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均熄灭（</a:t>
            </a:r>
            <a:r>
              <a:rPr lang="en-US" altLang="zh-CN" sz="1600" dirty="0">
                <a:latin typeface="+mj-ea"/>
                <a:ea typeface="+mj-ea"/>
              </a:rPr>
              <a:t>00</a:t>
            </a:r>
            <a:r>
              <a:rPr lang="zh-CN" altLang="en-US" sz="1600" dirty="0">
                <a:latin typeface="+mj-ea"/>
                <a:ea typeface="+mj-ea"/>
              </a:rPr>
              <a:t>），第二状态为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熄灭、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点亮（</a:t>
            </a:r>
            <a:r>
              <a:rPr lang="en-US" altLang="zh-CN" sz="1600" dirty="0">
                <a:latin typeface="+mj-ea"/>
                <a:ea typeface="+mj-ea"/>
              </a:rPr>
              <a:t>01</a:t>
            </a:r>
            <a:r>
              <a:rPr lang="zh-CN" altLang="en-US" sz="1600" dirty="0">
                <a:latin typeface="+mj-ea"/>
                <a:ea typeface="+mj-ea"/>
              </a:rPr>
              <a:t>），第三状态为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点亮、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熄灭（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），第四状态为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点亮、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点亮（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en-US" sz="1600" dirty="0">
                <a:latin typeface="+mj-ea"/>
                <a:ea typeface="+mj-ea"/>
              </a:rPr>
              <a:t>）。按下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en-US" sz="1600" dirty="0">
                <a:latin typeface="+mj-ea"/>
                <a:ea typeface="+mj-ea"/>
              </a:rPr>
              <a:t>按键，状态递增直至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en-US" sz="1600" dirty="0">
                <a:latin typeface="+mj-ea"/>
                <a:ea typeface="+mj-ea"/>
              </a:rPr>
              <a:t>，按下</a:t>
            </a:r>
            <a:r>
              <a:rPr lang="en-US" altLang="zh-CN" sz="1600" dirty="0">
                <a:latin typeface="+mj-ea"/>
                <a:ea typeface="+mj-ea"/>
              </a:rPr>
              <a:t>KEY2</a:t>
            </a:r>
            <a:r>
              <a:rPr lang="zh-CN" altLang="en-US" sz="1600" dirty="0">
                <a:latin typeface="+mj-ea"/>
                <a:ea typeface="+mj-ea"/>
              </a:rPr>
              <a:t>按键，状态复位到</a:t>
            </a:r>
            <a:r>
              <a:rPr lang="en-US" altLang="zh-CN" sz="1600" dirty="0">
                <a:latin typeface="+mj-ea"/>
                <a:ea typeface="+mj-ea"/>
              </a:rPr>
              <a:t>00</a:t>
            </a:r>
            <a:r>
              <a:rPr lang="zh-CN" altLang="en-US" sz="1600" dirty="0">
                <a:latin typeface="+mj-ea"/>
                <a:ea typeface="+mj-ea"/>
              </a:rPr>
              <a:t>，按下</a:t>
            </a:r>
            <a:r>
              <a:rPr lang="en-US" altLang="zh-CN" sz="1600" dirty="0">
                <a:latin typeface="+mj-ea"/>
                <a:ea typeface="+mj-ea"/>
              </a:rPr>
              <a:t>KEY3</a:t>
            </a:r>
            <a:r>
              <a:rPr lang="zh-CN" altLang="en-US" sz="1600" dirty="0">
                <a:latin typeface="+mj-ea"/>
                <a:ea typeface="+mj-ea"/>
              </a:rPr>
              <a:t>按键，状态递减直至</a:t>
            </a:r>
            <a:r>
              <a:rPr lang="en-US" altLang="zh-CN" sz="1600" dirty="0">
                <a:latin typeface="+mj-ea"/>
                <a:ea typeface="+mj-ea"/>
              </a:rPr>
              <a:t>00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862</Words>
  <Application>Microsoft Office PowerPoint</Application>
  <PresentationFormat>全屏显示(16:9)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185</cp:revision>
  <dcterms:created xsi:type="dcterms:W3CDTF">2017-08-03T09:01:00Z</dcterms:created>
  <dcterms:modified xsi:type="dcterms:W3CDTF">2022-01-13T13:20:33Z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