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8" r:id="rId2"/>
    <p:sldId id="318" r:id="rId3"/>
    <p:sldId id="361" r:id="rId4"/>
    <p:sldId id="367" r:id="rId5"/>
    <p:sldId id="368" r:id="rId6"/>
    <p:sldId id="362" r:id="rId7"/>
    <p:sldId id="363" r:id="rId8"/>
    <p:sldId id="364" r:id="rId9"/>
    <p:sldId id="365" r:id="rId10"/>
    <p:sldId id="366" r:id="rId11"/>
    <p:sldId id="370" r:id="rId12"/>
    <p:sldId id="371" r:id="rId13"/>
    <p:sldId id="372" r:id="rId14"/>
    <p:sldId id="373" r:id="rId15"/>
    <p:sldId id="335" r:id="rId16"/>
    <p:sldId id="336" r:id="rId17"/>
    <p:sldId id="342" r:id="rId18"/>
    <p:sldId id="369" r:id="rId19"/>
  </p:sldIdLst>
  <p:sldSz cx="9144000" cy="5143500" type="screen16x9"/>
  <p:notesSz cx="7104063" cy="10234613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CA9"/>
    <a:srgbClr val="F4C41E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1651" y="-73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81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842010"/>
            <a:ext cx="78867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0" y="2701767"/>
            <a:ext cx="7886700" cy="124158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45269"/>
            <a:ext cx="7886700" cy="4387691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319DA7A-2D23-436E-82D3-B11849819FC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6827"/>
            <a:ext cx="7886700" cy="3356134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19325"/>
            <a:ext cx="7886700" cy="2085975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91591"/>
            <a:ext cx="7886700" cy="827246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9" y="273844"/>
            <a:ext cx="7886700" cy="600075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603" y="1111568"/>
            <a:ext cx="3915728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1776413"/>
            <a:ext cx="3916680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492" y="1111568"/>
            <a:ext cx="3822859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492" y="1776413"/>
            <a:ext cx="3822859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9525" y="-1429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2595" y="342900"/>
            <a:ext cx="3294221" cy="791528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12118" y="1270635"/>
            <a:ext cx="3295174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30" y="-5715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2" y="342900"/>
            <a:ext cx="3209925" cy="791528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7182" y="1270635"/>
            <a:ext cx="3210401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png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png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png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png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png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png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-1905" y="1707832"/>
            <a:ext cx="914654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第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11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章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-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实验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10 OLED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显示实验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174560" y="2908317"/>
            <a:ext cx="4793615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深圳市乐育科技有限公司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ExcEngineer@163.com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6" y="3950546"/>
            <a:ext cx="1321440" cy="115128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5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2.8 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取模软件的使用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3618" y="1557525"/>
            <a:ext cx="7944375" cy="102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+mn-ea"/>
              </a:rPr>
              <a:t>       取模软件</a:t>
            </a:r>
            <a:r>
              <a:rPr lang="zh-CN" altLang="en-US" sz="1400" dirty="0">
                <a:latin typeface="+mn-ea"/>
              </a:rPr>
              <a:t>运行之后的界面</a:t>
            </a:r>
            <a:r>
              <a:rPr lang="zh-CN" altLang="en-US" sz="1400" dirty="0" smtClean="0">
                <a:latin typeface="+mn-ea"/>
              </a:rPr>
              <a:t>如下图左</a:t>
            </a:r>
            <a:r>
              <a:rPr lang="zh-CN" altLang="en-US" sz="1400" dirty="0">
                <a:latin typeface="+mn-ea"/>
              </a:rPr>
              <a:t>图所示，</a:t>
            </a:r>
            <a:r>
              <a:rPr lang="zh-CN" altLang="en-US" sz="1400" dirty="0" smtClean="0">
                <a:latin typeface="+mn-ea"/>
              </a:rPr>
              <a:t>单击</a:t>
            </a:r>
            <a:r>
              <a:rPr lang="zh-CN" altLang="en-US" sz="1400" dirty="0">
                <a:latin typeface="+mn-ea"/>
              </a:rPr>
              <a:t>菜单栏的“选项”，</a:t>
            </a:r>
            <a:r>
              <a:rPr lang="zh-CN" altLang="en-US" sz="1400" dirty="0" smtClean="0">
                <a:latin typeface="+mn-ea"/>
              </a:rPr>
              <a:t>按照下图右</a:t>
            </a:r>
            <a:r>
              <a:rPr lang="zh-CN" altLang="en-US" sz="1400" dirty="0">
                <a:latin typeface="+mn-ea"/>
              </a:rPr>
              <a:t>图选择“点阵格式”、“取模走向”、“自定义格式”、“取模方式”和“输出数制”等，然后，</a:t>
            </a:r>
            <a:r>
              <a:rPr lang="zh-CN" altLang="en-US" sz="1400" dirty="0" smtClean="0">
                <a:latin typeface="+mn-ea"/>
              </a:rPr>
              <a:t>在下图左</a:t>
            </a:r>
            <a:r>
              <a:rPr lang="zh-CN" altLang="en-US" sz="1400" dirty="0">
                <a:latin typeface="+mn-ea"/>
              </a:rPr>
              <a:t>图中间栏尝试输入</a:t>
            </a:r>
            <a:r>
              <a:rPr lang="en-US" altLang="zh-CN" sz="1400" dirty="0">
                <a:latin typeface="+mn-ea"/>
              </a:rPr>
              <a:t>OLED12864</a:t>
            </a:r>
            <a:r>
              <a:rPr lang="zh-CN" altLang="en-US" sz="1400" dirty="0">
                <a:latin typeface="+mn-ea"/>
              </a:rPr>
              <a:t>，并单击“生成字模”，然后就可以使用最终生成的字模（数组格式）。</a:t>
            </a:r>
          </a:p>
        </p:txBody>
      </p:sp>
      <p:pic>
        <p:nvPicPr>
          <p:cNvPr id="28" name="图片 2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884" y="2669794"/>
            <a:ext cx="4946651" cy="2021681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1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30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2.9 ASCII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码表与取模工具</a:t>
            </a:r>
          </a:p>
        </p:txBody>
      </p:sp>
      <p:sp>
        <p:nvSpPr>
          <p:cNvPr id="24" name="矩形 23"/>
          <p:cNvSpPr/>
          <p:nvPr/>
        </p:nvSpPr>
        <p:spPr>
          <a:xfrm>
            <a:off x="563618" y="1557525"/>
            <a:ext cx="7944375" cy="2264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       我们</a:t>
            </a:r>
            <a:r>
              <a:rPr lang="zh-CN" altLang="en-US" sz="1600" dirty="0">
                <a:latin typeface="+mn-ea"/>
              </a:rPr>
              <a:t>最常使用</a:t>
            </a:r>
            <a:r>
              <a:rPr lang="en-US" altLang="zh-CN" sz="1600" dirty="0">
                <a:latin typeface="+mn-ea"/>
              </a:rPr>
              <a:t>OLED</a:t>
            </a:r>
            <a:r>
              <a:rPr lang="zh-CN" altLang="en-US" sz="1600" dirty="0">
                <a:latin typeface="+mn-ea"/>
              </a:rPr>
              <a:t>显示数字、标点符号、英文大写字母和英文小写字母。为了便于开发，可以提前通过取模软件取出常用字符的字模，保存到数组，在</a:t>
            </a:r>
            <a:r>
              <a:rPr lang="en-US" altLang="zh-CN" sz="1600" dirty="0">
                <a:latin typeface="+mn-ea"/>
              </a:rPr>
              <a:t>OLED</a:t>
            </a:r>
            <a:r>
              <a:rPr lang="zh-CN" altLang="en-US" sz="1600" dirty="0">
                <a:latin typeface="+mn-ea"/>
              </a:rPr>
              <a:t>应用设计中，直接调用这些数组即可将对应字符显示到</a:t>
            </a:r>
            <a:r>
              <a:rPr lang="en-US" altLang="zh-CN" sz="1600" dirty="0">
                <a:latin typeface="+mn-ea"/>
              </a:rPr>
              <a:t>OLED</a:t>
            </a:r>
            <a:r>
              <a:rPr lang="zh-CN" altLang="en-US" sz="1600" dirty="0">
                <a:latin typeface="+mn-ea"/>
              </a:rPr>
              <a:t>显示屏。在本书配套资料包的“</a:t>
            </a:r>
            <a:r>
              <a:rPr lang="en-US" altLang="zh-CN" sz="1600" dirty="0">
                <a:latin typeface="+mn-ea"/>
              </a:rPr>
              <a:t>04.</a:t>
            </a:r>
            <a:r>
              <a:rPr lang="zh-CN" altLang="en-US" sz="1600" dirty="0">
                <a:latin typeface="+mn-ea"/>
              </a:rPr>
              <a:t>例程资料</a:t>
            </a:r>
            <a:r>
              <a:rPr lang="en-US" altLang="zh-CN" sz="1600" dirty="0">
                <a:latin typeface="+mn-ea"/>
              </a:rPr>
              <a:t>\Material\10.OLED</a:t>
            </a:r>
            <a:r>
              <a:rPr lang="zh-CN" altLang="en-US" sz="1600" dirty="0">
                <a:latin typeface="+mn-ea"/>
              </a:rPr>
              <a:t>显示实验</a:t>
            </a:r>
            <a:r>
              <a:rPr lang="en-US" altLang="zh-CN" sz="1600" dirty="0">
                <a:latin typeface="+mn-ea"/>
              </a:rPr>
              <a:t>\App\OLED”</a:t>
            </a:r>
            <a:r>
              <a:rPr lang="zh-CN" altLang="en-US" sz="1600" dirty="0">
                <a:latin typeface="+mn-ea"/>
              </a:rPr>
              <a:t>文件夹中的</a:t>
            </a:r>
            <a:r>
              <a:rPr lang="en-US" altLang="zh-CN" sz="1600" dirty="0" err="1">
                <a:latin typeface="+mn-ea"/>
              </a:rPr>
              <a:t>OLEDFont.h</a:t>
            </a:r>
            <a:r>
              <a:rPr lang="zh-CN" altLang="en-US" sz="1600" dirty="0">
                <a:latin typeface="+mn-ea"/>
              </a:rPr>
              <a:t>文件中，有</a:t>
            </a:r>
            <a:r>
              <a:rPr lang="en-US" altLang="zh-CN" sz="1600" dirty="0">
                <a:latin typeface="+mn-ea"/>
              </a:rPr>
              <a:t>2</a:t>
            </a:r>
            <a:r>
              <a:rPr lang="zh-CN" altLang="en-US" sz="1600" dirty="0">
                <a:latin typeface="+mn-ea"/>
              </a:rPr>
              <a:t>个数组，分别是</a:t>
            </a:r>
            <a:r>
              <a:rPr lang="en-US" altLang="zh-CN" sz="1600" dirty="0">
                <a:latin typeface="+mn-ea"/>
              </a:rPr>
              <a:t>g_iASCII1206</a:t>
            </a:r>
            <a:r>
              <a:rPr lang="zh-CN" altLang="en-US" sz="1600" dirty="0">
                <a:latin typeface="+mn-ea"/>
              </a:rPr>
              <a:t>和</a:t>
            </a:r>
            <a:r>
              <a:rPr lang="en-US" altLang="zh-CN" sz="1600" dirty="0">
                <a:latin typeface="+mn-ea"/>
              </a:rPr>
              <a:t>g_iASCII1608</a:t>
            </a:r>
            <a:r>
              <a:rPr lang="zh-CN" altLang="en-US" sz="1600" dirty="0">
                <a:latin typeface="+mn-ea"/>
              </a:rPr>
              <a:t>，其中，</a:t>
            </a:r>
            <a:r>
              <a:rPr lang="en-US" altLang="zh-CN" sz="1600" dirty="0">
                <a:latin typeface="+mn-ea"/>
              </a:rPr>
              <a:t>g_iASCII1206</a:t>
            </a:r>
            <a:r>
              <a:rPr lang="zh-CN" altLang="en-US" sz="1600" dirty="0">
                <a:latin typeface="+mn-ea"/>
              </a:rPr>
              <a:t>数组用于存放</a:t>
            </a:r>
            <a:r>
              <a:rPr lang="en-US" altLang="zh-CN" sz="1600" dirty="0">
                <a:latin typeface="+mn-ea"/>
              </a:rPr>
              <a:t>12×6</a:t>
            </a:r>
            <a:r>
              <a:rPr lang="zh-CN" altLang="en-US" sz="1600" dirty="0">
                <a:latin typeface="+mn-ea"/>
              </a:rPr>
              <a:t>字体字模，</a:t>
            </a:r>
            <a:r>
              <a:rPr lang="en-US" altLang="zh-CN" sz="1600" dirty="0">
                <a:latin typeface="+mn-ea"/>
              </a:rPr>
              <a:t>g_iASCII1608</a:t>
            </a:r>
            <a:r>
              <a:rPr lang="zh-CN" altLang="en-US" sz="1600" dirty="0">
                <a:latin typeface="+mn-ea"/>
              </a:rPr>
              <a:t>数组用于存放</a:t>
            </a:r>
            <a:r>
              <a:rPr lang="en-US" altLang="zh-CN" sz="1600" dirty="0">
                <a:latin typeface="+mn-ea"/>
              </a:rPr>
              <a:t>16×8</a:t>
            </a:r>
            <a:r>
              <a:rPr lang="zh-CN" altLang="en-US" sz="1600" dirty="0">
                <a:latin typeface="+mn-ea"/>
              </a:rPr>
              <a:t>字体字模。</a:t>
            </a:r>
          </a:p>
        </p:txBody>
      </p:sp>
      <p:sp>
        <p:nvSpPr>
          <p:cNvPr id="29" name="矩形 2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725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2.10 STM32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的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GRAM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与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SSD1306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的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GRAM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3618" y="1557525"/>
            <a:ext cx="7944375" cy="2311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       </a:t>
            </a:r>
            <a:r>
              <a:rPr lang="en-US" altLang="zh-CN" sz="1600" dirty="0" smtClean="0">
                <a:latin typeface="+mn-ea"/>
              </a:rPr>
              <a:t>STM32</a:t>
            </a:r>
            <a:r>
              <a:rPr lang="zh-CN" altLang="en-US" sz="1600" dirty="0">
                <a:latin typeface="+mn-ea"/>
              </a:rPr>
              <a:t>通过向</a:t>
            </a:r>
            <a:r>
              <a:rPr lang="en-US" altLang="zh-CN" sz="1600" dirty="0">
                <a:latin typeface="+mn-ea"/>
              </a:rPr>
              <a:t>OLED</a:t>
            </a:r>
            <a:r>
              <a:rPr lang="zh-CN" altLang="en-US" sz="1600" dirty="0">
                <a:latin typeface="+mn-ea"/>
              </a:rPr>
              <a:t>驱动芯片</a:t>
            </a:r>
            <a:r>
              <a:rPr lang="en-US" altLang="zh-CN" sz="1600" dirty="0">
                <a:latin typeface="+mn-ea"/>
              </a:rPr>
              <a:t>SSD1306</a:t>
            </a:r>
            <a:r>
              <a:rPr lang="zh-CN" altLang="en-US" sz="1600" dirty="0">
                <a:latin typeface="+mn-ea"/>
              </a:rPr>
              <a:t>的</a:t>
            </a:r>
            <a:r>
              <a:rPr lang="en-US" altLang="zh-CN" sz="1600" dirty="0">
                <a:latin typeface="+mn-ea"/>
              </a:rPr>
              <a:t>GRAM</a:t>
            </a:r>
            <a:r>
              <a:rPr lang="zh-CN" altLang="en-US" sz="1600" dirty="0">
                <a:latin typeface="+mn-ea"/>
              </a:rPr>
              <a:t>写入数据实现</a:t>
            </a:r>
            <a:r>
              <a:rPr lang="en-US" altLang="zh-CN" sz="1600" dirty="0">
                <a:latin typeface="+mn-ea"/>
              </a:rPr>
              <a:t>OLED</a:t>
            </a:r>
            <a:r>
              <a:rPr lang="zh-CN" altLang="en-US" sz="1600" dirty="0">
                <a:latin typeface="+mn-ea"/>
              </a:rPr>
              <a:t>显示。在</a:t>
            </a:r>
            <a:r>
              <a:rPr lang="en-US" altLang="zh-CN" sz="1600" dirty="0">
                <a:latin typeface="+mn-ea"/>
              </a:rPr>
              <a:t>OLED</a:t>
            </a:r>
            <a:r>
              <a:rPr lang="zh-CN" altLang="en-US" sz="1600" dirty="0">
                <a:latin typeface="+mn-ea"/>
              </a:rPr>
              <a:t>应用设计中，我们常常只需要更改某几个字符，比如，通过</a:t>
            </a:r>
            <a:r>
              <a:rPr lang="en-US" altLang="zh-CN" sz="1600" dirty="0">
                <a:latin typeface="+mn-ea"/>
              </a:rPr>
              <a:t>OLED</a:t>
            </a:r>
            <a:r>
              <a:rPr lang="zh-CN" altLang="en-US" sz="1600" dirty="0">
                <a:latin typeface="+mn-ea"/>
              </a:rPr>
              <a:t>显示时间，每秒只需要更新秒值，只有在进位时才会更新小时值或分钟值。为了确保之前写入的数据不被覆盖，可以采用“读</a:t>
            </a:r>
            <a:r>
              <a:rPr lang="en-US" altLang="zh-CN" sz="1600" dirty="0">
                <a:latin typeface="+mn-ea"/>
              </a:rPr>
              <a:t>-&gt;</a:t>
            </a:r>
            <a:r>
              <a:rPr lang="zh-CN" altLang="en-US" sz="1600" dirty="0">
                <a:latin typeface="+mn-ea"/>
              </a:rPr>
              <a:t>改</a:t>
            </a:r>
            <a:r>
              <a:rPr lang="en-US" altLang="zh-CN" sz="1600" dirty="0">
                <a:latin typeface="+mn-ea"/>
              </a:rPr>
              <a:t>-&gt;</a:t>
            </a:r>
            <a:r>
              <a:rPr lang="zh-CN" altLang="en-US" sz="1600" dirty="0">
                <a:latin typeface="+mn-ea"/>
              </a:rPr>
              <a:t>写”的方式，也就是将</a:t>
            </a:r>
            <a:r>
              <a:rPr lang="en-US" altLang="zh-CN" sz="1600" dirty="0">
                <a:latin typeface="+mn-ea"/>
              </a:rPr>
              <a:t>SSD1306</a:t>
            </a:r>
            <a:r>
              <a:rPr lang="zh-CN" altLang="en-US" sz="1600" dirty="0">
                <a:latin typeface="+mn-ea"/>
              </a:rPr>
              <a:t>的</a:t>
            </a:r>
            <a:r>
              <a:rPr lang="en-US" altLang="zh-CN" sz="1600" dirty="0">
                <a:latin typeface="+mn-ea"/>
              </a:rPr>
              <a:t>GRAM</a:t>
            </a:r>
            <a:r>
              <a:rPr lang="zh-CN" altLang="en-US" sz="1600" dirty="0">
                <a:latin typeface="+mn-ea"/>
              </a:rPr>
              <a:t>中原有的数据读取到</a:t>
            </a:r>
            <a:r>
              <a:rPr lang="en-US" altLang="zh-CN" sz="1600" dirty="0">
                <a:latin typeface="+mn-ea"/>
              </a:rPr>
              <a:t>STM32</a:t>
            </a:r>
            <a:r>
              <a:rPr lang="zh-CN" altLang="en-US" sz="1600" dirty="0">
                <a:latin typeface="+mn-ea"/>
              </a:rPr>
              <a:t>的</a:t>
            </a:r>
            <a:r>
              <a:rPr lang="en-US" altLang="zh-CN" sz="1600" dirty="0">
                <a:latin typeface="+mn-ea"/>
              </a:rPr>
              <a:t>GRAM</a:t>
            </a:r>
            <a:r>
              <a:rPr lang="zh-CN" altLang="en-US" sz="1600" dirty="0">
                <a:latin typeface="+mn-ea"/>
              </a:rPr>
              <a:t>（实际上是内部</a:t>
            </a:r>
            <a:r>
              <a:rPr lang="en-US" altLang="zh-CN" sz="1600" dirty="0">
                <a:latin typeface="+mn-ea"/>
              </a:rPr>
              <a:t>SRAM</a:t>
            </a:r>
            <a:r>
              <a:rPr lang="zh-CN" altLang="en-US" sz="1600" dirty="0">
                <a:latin typeface="+mn-ea"/>
              </a:rPr>
              <a:t>），然后，对</a:t>
            </a:r>
            <a:r>
              <a:rPr lang="en-US" altLang="zh-CN" sz="1600" dirty="0">
                <a:latin typeface="+mn-ea"/>
              </a:rPr>
              <a:t>STM32</a:t>
            </a:r>
            <a:r>
              <a:rPr lang="zh-CN" altLang="en-US" sz="1600" dirty="0">
                <a:latin typeface="+mn-ea"/>
              </a:rPr>
              <a:t>的</a:t>
            </a:r>
            <a:r>
              <a:rPr lang="en-US" altLang="zh-CN" sz="1600" dirty="0">
                <a:latin typeface="+mn-ea"/>
              </a:rPr>
              <a:t>GRAM</a:t>
            </a:r>
            <a:r>
              <a:rPr lang="zh-CN" altLang="en-US" sz="1600" dirty="0">
                <a:latin typeface="+mn-ea"/>
              </a:rPr>
              <a:t>进行修改，最后，再写入</a:t>
            </a:r>
            <a:r>
              <a:rPr lang="en-US" altLang="zh-CN" sz="1600" dirty="0">
                <a:latin typeface="+mn-ea"/>
              </a:rPr>
              <a:t>SSD1306</a:t>
            </a:r>
            <a:r>
              <a:rPr lang="zh-CN" altLang="en-US" sz="1600" dirty="0">
                <a:latin typeface="+mn-ea"/>
              </a:rPr>
              <a:t>的</a:t>
            </a:r>
            <a:r>
              <a:rPr lang="en-US" altLang="zh-CN" sz="1600" dirty="0">
                <a:latin typeface="+mn-ea"/>
              </a:rPr>
              <a:t>GRAM</a:t>
            </a:r>
            <a:r>
              <a:rPr lang="zh-CN" altLang="en-US" sz="1600" dirty="0">
                <a:latin typeface="+mn-ea"/>
              </a:rPr>
              <a:t>，</a:t>
            </a:r>
            <a:r>
              <a:rPr lang="zh-CN" altLang="en-US" sz="1600" dirty="0" smtClean="0">
                <a:latin typeface="+mn-ea"/>
              </a:rPr>
              <a:t>如下图所</a:t>
            </a:r>
            <a:r>
              <a:rPr lang="zh-CN" altLang="en-US" sz="1600" dirty="0">
                <a:latin typeface="+mn-ea"/>
              </a:rPr>
              <a:t>示。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460944"/>
              </p:ext>
            </p:extLst>
          </p:nvPr>
        </p:nvGraphicFramePr>
        <p:xfrm>
          <a:off x="3241040" y="3868542"/>
          <a:ext cx="3105894" cy="117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Visio" r:id="rId3" imgW="1870671" imgH="800550" progId="Visio.Drawing.11">
                  <p:embed/>
                </p:oleObj>
              </mc:Choice>
              <mc:Fallback>
                <p:oleObj name="Visio" r:id="rId3" imgW="1870671" imgH="80055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1040" y="3868542"/>
                        <a:ext cx="3105894" cy="11780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1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376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2.10 STM32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的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GRAM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与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SSD1306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的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GRAM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3618" y="1557525"/>
            <a:ext cx="8068655" cy="2680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       “</a:t>
            </a:r>
            <a:r>
              <a:rPr lang="zh-CN" altLang="en-US" sz="1600" dirty="0">
                <a:latin typeface="+mn-ea"/>
              </a:rPr>
              <a:t>读</a:t>
            </a:r>
            <a:r>
              <a:rPr lang="en-US" altLang="zh-CN" sz="1600" dirty="0">
                <a:latin typeface="+mn-ea"/>
              </a:rPr>
              <a:t>-&gt;</a:t>
            </a:r>
            <a:r>
              <a:rPr lang="zh-CN" altLang="en-US" sz="1600" dirty="0">
                <a:latin typeface="+mn-ea"/>
              </a:rPr>
              <a:t>改</a:t>
            </a:r>
            <a:r>
              <a:rPr lang="en-US" altLang="zh-CN" sz="1600" dirty="0">
                <a:latin typeface="+mn-ea"/>
              </a:rPr>
              <a:t>-&gt;</a:t>
            </a:r>
            <a:r>
              <a:rPr lang="zh-CN" altLang="en-US" sz="1600" dirty="0">
                <a:latin typeface="+mn-ea"/>
              </a:rPr>
              <a:t>写”的方式要求</a:t>
            </a:r>
            <a:r>
              <a:rPr lang="en-US" altLang="zh-CN" sz="1600" dirty="0">
                <a:latin typeface="+mn-ea"/>
              </a:rPr>
              <a:t>STM32</a:t>
            </a:r>
            <a:r>
              <a:rPr lang="zh-CN" altLang="en-US" sz="1600" dirty="0">
                <a:latin typeface="+mn-ea"/>
              </a:rPr>
              <a:t>既能写</a:t>
            </a:r>
            <a:r>
              <a:rPr lang="en-US" altLang="zh-CN" sz="1600" dirty="0">
                <a:latin typeface="+mn-ea"/>
              </a:rPr>
              <a:t>SSD1306</a:t>
            </a:r>
            <a:r>
              <a:rPr lang="zh-CN" altLang="en-US" sz="1600" dirty="0">
                <a:latin typeface="+mn-ea"/>
              </a:rPr>
              <a:t>，还要能读</a:t>
            </a:r>
            <a:r>
              <a:rPr lang="en-US" altLang="zh-CN" sz="1600" dirty="0">
                <a:latin typeface="+mn-ea"/>
              </a:rPr>
              <a:t>SSD1306</a:t>
            </a:r>
            <a:r>
              <a:rPr lang="zh-CN" altLang="en-US" sz="1600" dirty="0">
                <a:latin typeface="+mn-ea"/>
              </a:rPr>
              <a:t>，但是，</a:t>
            </a:r>
            <a:r>
              <a:rPr lang="en-US" altLang="zh-CN" sz="1600" dirty="0">
                <a:latin typeface="+mn-ea"/>
              </a:rPr>
              <a:t>STM32</a:t>
            </a:r>
            <a:r>
              <a:rPr lang="zh-CN" altLang="en-US" sz="1600" dirty="0">
                <a:latin typeface="+mn-ea"/>
              </a:rPr>
              <a:t>核心板只有写</a:t>
            </a:r>
            <a:r>
              <a:rPr lang="en-US" altLang="zh-CN" sz="1600" dirty="0">
                <a:latin typeface="+mn-ea"/>
              </a:rPr>
              <a:t>OLED</a:t>
            </a:r>
            <a:r>
              <a:rPr lang="zh-CN" altLang="en-US" sz="1600" dirty="0">
                <a:latin typeface="+mn-ea"/>
              </a:rPr>
              <a:t>显示模块的数据线（</a:t>
            </a:r>
            <a:r>
              <a:rPr lang="en-US" altLang="zh-CN" sz="1600" dirty="0">
                <a:latin typeface="+mn-ea"/>
              </a:rPr>
              <a:t>OLED_DIN</a:t>
            </a:r>
            <a:r>
              <a:rPr lang="zh-CN" altLang="en-US" sz="1600" dirty="0">
                <a:latin typeface="+mn-ea"/>
              </a:rPr>
              <a:t>），没有读</a:t>
            </a:r>
            <a:r>
              <a:rPr lang="en-US" altLang="zh-CN" sz="1600" dirty="0">
                <a:latin typeface="+mn-ea"/>
              </a:rPr>
              <a:t>OLED</a:t>
            </a:r>
            <a:r>
              <a:rPr lang="zh-CN" altLang="en-US" sz="1600" dirty="0">
                <a:latin typeface="+mn-ea"/>
              </a:rPr>
              <a:t>显示模块的数据线，因此，不支持读</a:t>
            </a:r>
            <a:r>
              <a:rPr lang="en-US" altLang="zh-CN" sz="1600" dirty="0">
                <a:latin typeface="+mn-ea"/>
              </a:rPr>
              <a:t>OLED</a:t>
            </a:r>
            <a:r>
              <a:rPr lang="zh-CN" altLang="en-US" sz="1600" dirty="0">
                <a:latin typeface="+mn-ea"/>
              </a:rPr>
              <a:t>显示模块操作，当然，也没有必要，而且，“读</a:t>
            </a:r>
            <a:r>
              <a:rPr lang="en-US" altLang="zh-CN" sz="1600" dirty="0">
                <a:latin typeface="+mn-ea"/>
              </a:rPr>
              <a:t>-&gt;</a:t>
            </a:r>
            <a:r>
              <a:rPr lang="zh-CN" altLang="en-US" sz="1600" dirty="0">
                <a:latin typeface="+mn-ea"/>
              </a:rPr>
              <a:t>改</a:t>
            </a:r>
            <a:r>
              <a:rPr lang="en-US" altLang="zh-CN" sz="1600" dirty="0">
                <a:latin typeface="+mn-ea"/>
              </a:rPr>
              <a:t>-&gt;</a:t>
            </a:r>
            <a:r>
              <a:rPr lang="zh-CN" altLang="en-US" sz="1600" dirty="0">
                <a:latin typeface="+mn-ea"/>
              </a:rPr>
              <a:t>写”的方式效率低。所以推荐基于“改</a:t>
            </a:r>
            <a:r>
              <a:rPr lang="en-US" altLang="zh-CN" sz="1600" dirty="0">
                <a:latin typeface="+mn-ea"/>
              </a:rPr>
              <a:t>-&gt;</a:t>
            </a:r>
            <a:r>
              <a:rPr lang="zh-CN" altLang="en-US" sz="1600" dirty="0">
                <a:latin typeface="+mn-ea"/>
              </a:rPr>
              <a:t>写”的方式实现</a:t>
            </a:r>
            <a:r>
              <a:rPr lang="en-US" altLang="zh-CN" sz="1600" dirty="0">
                <a:latin typeface="+mn-ea"/>
              </a:rPr>
              <a:t>OLED</a:t>
            </a:r>
            <a:r>
              <a:rPr lang="zh-CN" altLang="en-US" sz="1600" dirty="0">
                <a:latin typeface="+mn-ea"/>
              </a:rPr>
              <a:t>显示，这种方式通过在</a:t>
            </a:r>
            <a:r>
              <a:rPr lang="en-US" altLang="zh-CN" sz="1600" dirty="0">
                <a:latin typeface="+mn-ea"/>
              </a:rPr>
              <a:t>STM32</a:t>
            </a:r>
            <a:r>
              <a:rPr lang="zh-CN" altLang="en-US" sz="1600" dirty="0">
                <a:latin typeface="+mn-ea"/>
              </a:rPr>
              <a:t>的内部建立一个</a:t>
            </a:r>
            <a:r>
              <a:rPr lang="en-US" altLang="zh-CN" sz="1600" dirty="0">
                <a:latin typeface="+mn-ea"/>
              </a:rPr>
              <a:t>GRAM</a:t>
            </a:r>
            <a:r>
              <a:rPr lang="zh-CN" altLang="en-US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128×8</a:t>
            </a:r>
            <a:r>
              <a:rPr lang="zh-CN" altLang="en-US" sz="1600" dirty="0">
                <a:latin typeface="+mn-ea"/>
              </a:rPr>
              <a:t>个字节，对应</a:t>
            </a:r>
            <a:r>
              <a:rPr lang="en-US" altLang="zh-CN" sz="1600" dirty="0">
                <a:latin typeface="+mn-ea"/>
              </a:rPr>
              <a:t>128×64</a:t>
            </a:r>
            <a:r>
              <a:rPr lang="zh-CN" altLang="en-US" sz="1600" dirty="0">
                <a:latin typeface="+mn-ea"/>
              </a:rPr>
              <a:t>个像素），与</a:t>
            </a:r>
            <a:r>
              <a:rPr lang="en-US" altLang="zh-CN" sz="1600" dirty="0">
                <a:latin typeface="+mn-ea"/>
              </a:rPr>
              <a:t>SSD1306</a:t>
            </a:r>
            <a:r>
              <a:rPr lang="zh-CN" altLang="en-US" sz="1600" dirty="0">
                <a:latin typeface="+mn-ea"/>
              </a:rPr>
              <a:t>上的</a:t>
            </a:r>
            <a:r>
              <a:rPr lang="en-US" altLang="zh-CN" sz="1600" dirty="0">
                <a:latin typeface="+mn-ea"/>
              </a:rPr>
              <a:t>GRAM</a:t>
            </a:r>
            <a:r>
              <a:rPr lang="zh-CN" altLang="en-US" sz="1600" dirty="0">
                <a:latin typeface="+mn-ea"/>
              </a:rPr>
              <a:t>对应，在需要更新显示时，只需要修改</a:t>
            </a:r>
            <a:r>
              <a:rPr lang="en-US" altLang="zh-CN" sz="1600" dirty="0">
                <a:latin typeface="+mn-ea"/>
              </a:rPr>
              <a:t>STM32</a:t>
            </a:r>
            <a:r>
              <a:rPr lang="zh-CN" altLang="en-US" sz="1600" dirty="0">
                <a:latin typeface="+mn-ea"/>
              </a:rPr>
              <a:t>的</a:t>
            </a:r>
            <a:r>
              <a:rPr lang="en-US" altLang="zh-CN" sz="1600" dirty="0">
                <a:latin typeface="+mn-ea"/>
              </a:rPr>
              <a:t>GRAM</a:t>
            </a:r>
            <a:r>
              <a:rPr lang="zh-CN" altLang="en-US" sz="1600" dirty="0">
                <a:latin typeface="+mn-ea"/>
              </a:rPr>
              <a:t>，然后一次性把</a:t>
            </a:r>
            <a:r>
              <a:rPr lang="en-US" altLang="zh-CN" sz="1600" dirty="0">
                <a:latin typeface="+mn-ea"/>
              </a:rPr>
              <a:t>STM32</a:t>
            </a:r>
            <a:r>
              <a:rPr lang="zh-CN" altLang="en-US" sz="1600" dirty="0">
                <a:latin typeface="+mn-ea"/>
              </a:rPr>
              <a:t>的</a:t>
            </a:r>
            <a:r>
              <a:rPr lang="en-US" altLang="zh-CN" sz="1600" dirty="0">
                <a:latin typeface="+mn-ea"/>
              </a:rPr>
              <a:t>GRAM</a:t>
            </a:r>
            <a:r>
              <a:rPr lang="zh-CN" altLang="en-US" sz="1600" dirty="0">
                <a:latin typeface="+mn-ea"/>
              </a:rPr>
              <a:t>写入</a:t>
            </a:r>
            <a:r>
              <a:rPr lang="en-US" altLang="zh-CN" sz="1600" dirty="0">
                <a:latin typeface="+mn-ea"/>
              </a:rPr>
              <a:t>SSD1306</a:t>
            </a:r>
            <a:r>
              <a:rPr lang="zh-CN" altLang="en-US" sz="1600" dirty="0">
                <a:latin typeface="+mn-ea"/>
              </a:rPr>
              <a:t>的</a:t>
            </a:r>
            <a:r>
              <a:rPr lang="en-US" altLang="zh-CN" sz="1600" dirty="0">
                <a:latin typeface="+mn-ea"/>
              </a:rPr>
              <a:t>GRAM</a:t>
            </a:r>
            <a:r>
              <a:rPr lang="zh-CN" altLang="en-US" sz="1600" dirty="0">
                <a:latin typeface="+mn-ea"/>
              </a:rPr>
              <a:t>，</a:t>
            </a:r>
            <a:r>
              <a:rPr lang="zh-CN" altLang="en-US" sz="1600" dirty="0" smtClean="0">
                <a:latin typeface="+mn-ea"/>
              </a:rPr>
              <a:t>如下图所</a:t>
            </a:r>
            <a:r>
              <a:rPr lang="zh-CN" altLang="en-US" sz="1600" dirty="0">
                <a:latin typeface="+mn-ea"/>
              </a:rPr>
              <a:t>示。</a:t>
            </a: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851158"/>
              </p:ext>
            </p:extLst>
          </p:nvPr>
        </p:nvGraphicFramePr>
        <p:xfrm>
          <a:off x="3092527" y="4221363"/>
          <a:ext cx="2886556" cy="819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Visio" r:id="rId3" imgW="1870671" imgH="718740" progId="Visio.Drawing.11">
                  <p:embed/>
                </p:oleObj>
              </mc:Choice>
              <mc:Fallback>
                <p:oleObj name="Visio" r:id="rId3" imgW="1870671" imgH="71874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527" y="4221363"/>
                        <a:ext cx="2886556" cy="8198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2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031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2.11 OLED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显示模块显示流程</a:t>
            </a:r>
          </a:p>
        </p:txBody>
      </p:sp>
      <p:sp>
        <p:nvSpPr>
          <p:cNvPr id="24" name="矩形 23"/>
          <p:cNvSpPr/>
          <p:nvPr/>
        </p:nvSpPr>
        <p:spPr>
          <a:xfrm>
            <a:off x="563618" y="1557525"/>
            <a:ext cx="5057006" cy="2634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       </a:t>
            </a:r>
            <a:r>
              <a:rPr lang="en-US" altLang="zh-CN" sz="1600" dirty="0" smtClean="0">
                <a:latin typeface="+mn-ea"/>
              </a:rPr>
              <a:t>OLED</a:t>
            </a:r>
            <a:r>
              <a:rPr lang="zh-CN" altLang="en-US" sz="1600" dirty="0">
                <a:latin typeface="+mn-ea"/>
              </a:rPr>
              <a:t>显示模块显示流程</a:t>
            </a:r>
            <a:r>
              <a:rPr lang="zh-CN" altLang="en-US" sz="1600" dirty="0" smtClean="0">
                <a:latin typeface="+mn-ea"/>
              </a:rPr>
              <a:t>如右图所</a:t>
            </a:r>
            <a:r>
              <a:rPr lang="zh-CN" altLang="en-US" sz="1600" dirty="0">
                <a:latin typeface="+mn-ea"/>
              </a:rPr>
              <a:t>示，首先，配置</a:t>
            </a:r>
            <a:r>
              <a:rPr lang="en-US" altLang="zh-CN" sz="1600" dirty="0">
                <a:latin typeface="+mn-ea"/>
              </a:rPr>
              <a:t>OLED</a:t>
            </a:r>
            <a:r>
              <a:rPr lang="zh-CN" altLang="en-US" sz="1600" dirty="0">
                <a:latin typeface="+mn-ea"/>
              </a:rPr>
              <a:t>相关的</a:t>
            </a:r>
            <a:r>
              <a:rPr lang="en-US" altLang="zh-CN" sz="1600" dirty="0">
                <a:latin typeface="+mn-ea"/>
              </a:rPr>
              <a:t>GPIO</a:t>
            </a:r>
            <a:r>
              <a:rPr lang="zh-CN" altLang="en-US" sz="1600" dirty="0">
                <a:latin typeface="+mn-ea"/>
              </a:rPr>
              <a:t>，其次，将</a:t>
            </a:r>
            <a:r>
              <a:rPr lang="en-US" altLang="zh-CN" sz="1600" dirty="0">
                <a:latin typeface="+mn-ea"/>
              </a:rPr>
              <a:t>OLED_RES</a:t>
            </a:r>
            <a:r>
              <a:rPr lang="zh-CN" altLang="en-US" sz="1600" dirty="0">
                <a:latin typeface="+mn-ea"/>
              </a:rPr>
              <a:t>拉低</a:t>
            </a:r>
            <a:r>
              <a:rPr lang="en-US" altLang="zh-CN" sz="1600" dirty="0">
                <a:latin typeface="+mn-ea"/>
              </a:rPr>
              <a:t>10ms</a:t>
            </a:r>
            <a:r>
              <a:rPr lang="zh-CN" altLang="en-US" sz="1600" dirty="0">
                <a:latin typeface="+mn-ea"/>
              </a:rPr>
              <a:t>之后再将</a:t>
            </a:r>
            <a:r>
              <a:rPr lang="en-US" altLang="zh-CN" sz="1600" dirty="0">
                <a:latin typeface="+mn-ea"/>
              </a:rPr>
              <a:t>OLED_RES</a:t>
            </a:r>
            <a:r>
              <a:rPr lang="zh-CN" altLang="en-US" sz="1600" dirty="0">
                <a:latin typeface="+mn-ea"/>
              </a:rPr>
              <a:t>拉高，对</a:t>
            </a:r>
            <a:r>
              <a:rPr lang="en-US" altLang="zh-CN" sz="1600" dirty="0">
                <a:latin typeface="+mn-ea"/>
              </a:rPr>
              <a:t>SSD1306</a:t>
            </a:r>
            <a:r>
              <a:rPr lang="zh-CN" altLang="en-US" sz="1600" dirty="0">
                <a:latin typeface="+mn-ea"/>
              </a:rPr>
              <a:t>进行复位，接着，关闭显示，配置</a:t>
            </a:r>
            <a:r>
              <a:rPr lang="en-US" altLang="zh-CN" sz="1600" dirty="0">
                <a:latin typeface="+mn-ea"/>
              </a:rPr>
              <a:t>SSD1306</a:t>
            </a:r>
            <a:r>
              <a:rPr lang="zh-CN" altLang="en-US" sz="1600" dirty="0">
                <a:latin typeface="+mn-ea"/>
              </a:rPr>
              <a:t>，配置完</a:t>
            </a:r>
            <a:r>
              <a:rPr lang="en-US" altLang="zh-CN" sz="1600" dirty="0">
                <a:latin typeface="+mn-ea"/>
              </a:rPr>
              <a:t>SSD1306</a:t>
            </a:r>
            <a:r>
              <a:rPr lang="zh-CN" altLang="en-US" sz="1600" dirty="0">
                <a:latin typeface="+mn-ea"/>
              </a:rPr>
              <a:t>之后再开启显示，并执行清屏操作，然后写</a:t>
            </a:r>
            <a:r>
              <a:rPr lang="en-US" altLang="zh-CN" sz="1600" dirty="0">
                <a:latin typeface="+mn-ea"/>
              </a:rPr>
              <a:t>STM32</a:t>
            </a:r>
            <a:r>
              <a:rPr lang="zh-CN" altLang="en-US" sz="1600" dirty="0">
                <a:latin typeface="+mn-ea"/>
              </a:rPr>
              <a:t>上的</a:t>
            </a:r>
            <a:r>
              <a:rPr lang="en-US" altLang="zh-CN" sz="1600" dirty="0">
                <a:latin typeface="+mn-ea"/>
              </a:rPr>
              <a:t>GRAM</a:t>
            </a:r>
            <a:r>
              <a:rPr lang="zh-CN" altLang="en-US" sz="1600" dirty="0">
                <a:latin typeface="+mn-ea"/>
              </a:rPr>
              <a:t>，最后，将</a:t>
            </a:r>
            <a:r>
              <a:rPr lang="en-US" altLang="zh-CN" sz="1600" dirty="0">
                <a:latin typeface="+mn-ea"/>
              </a:rPr>
              <a:t>STM32</a:t>
            </a:r>
            <a:r>
              <a:rPr lang="zh-CN" altLang="en-US" sz="1600" dirty="0">
                <a:latin typeface="+mn-ea"/>
              </a:rPr>
              <a:t>上的</a:t>
            </a:r>
            <a:r>
              <a:rPr lang="en-US" altLang="zh-CN" sz="1600" dirty="0">
                <a:latin typeface="+mn-ea"/>
              </a:rPr>
              <a:t>GRAM</a:t>
            </a:r>
            <a:r>
              <a:rPr lang="zh-CN" altLang="en-US" sz="1600" dirty="0">
                <a:latin typeface="+mn-ea"/>
              </a:rPr>
              <a:t>更新到</a:t>
            </a:r>
            <a:r>
              <a:rPr lang="en-US" altLang="zh-CN" sz="1600" dirty="0">
                <a:latin typeface="+mn-ea"/>
              </a:rPr>
              <a:t>SSD1306</a:t>
            </a:r>
            <a:r>
              <a:rPr lang="zh-CN" altLang="en-US" sz="1600" dirty="0">
                <a:latin typeface="+mn-ea"/>
              </a:rPr>
              <a:t>上，这样就完成了</a:t>
            </a:r>
            <a:r>
              <a:rPr lang="en-US" altLang="zh-CN" sz="1600" dirty="0">
                <a:latin typeface="+mn-ea"/>
              </a:rPr>
              <a:t>OLED</a:t>
            </a:r>
            <a:r>
              <a:rPr lang="zh-CN" altLang="en-US" sz="1600" dirty="0">
                <a:latin typeface="+mn-ea"/>
              </a:rPr>
              <a:t>的显示。</a:t>
            </a: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102817"/>
              </p:ext>
            </p:extLst>
          </p:nvPr>
        </p:nvGraphicFramePr>
        <p:xfrm>
          <a:off x="5762866" y="1118935"/>
          <a:ext cx="2038428" cy="375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Visio" r:id="rId3" imgW="1510583" imgH="3058560" progId="Visio.Drawing.11">
                  <p:embed/>
                </p:oleObj>
              </mc:Choice>
              <mc:Fallback>
                <p:oleObj name="Visio" r:id="rId3" imgW="1510583" imgH="305856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866" y="1118935"/>
                        <a:ext cx="2038428" cy="37564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矩形 31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3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557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0" y="1150144"/>
            <a:ext cx="79159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1</a:t>
            </a:r>
            <a:r>
              <a:rPr lang="zh-CN" altLang="en-US" sz="1600" dirty="0">
                <a:latin typeface="+mj-ea"/>
                <a:ea typeface="+mj-ea"/>
              </a:rPr>
              <a:t>：复制并编译原始工程	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2</a:t>
            </a:r>
            <a:r>
              <a:rPr lang="zh-CN" altLang="en-US" sz="1600" dirty="0">
                <a:latin typeface="+mj-ea"/>
                <a:ea typeface="+mj-ea"/>
              </a:rPr>
              <a:t>：添加</a:t>
            </a:r>
            <a:r>
              <a:rPr lang="en-US" altLang="zh-CN" sz="1600" dirty="0">
                <a:latin typeface="+mj-ea"/>
                <a:ea typeface="+mj-ea"/>
              </a:rPr>
              <a:t>OLED</a:t>
            </a:r>
            <a:r>
              <a:rPr lang="zh-CN" altLang="en-US" sz="1600" dirty="0">
                <a:latin typeface="+mj-ea"/>
                <a:ea typeface="+mj-ea"/>
              </a:rPr>
              <a:t>文件对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3</a:t>
            </a:r>
            <a:r>
              <a:rPr lang="zh-CN" altLang="en-US" sz="1600" dirty="0">
                <a:latin typeface="+mj-ea"/>
                <a:ea typeface="+mj-ea"/>
              </a:rPr>
              <a:t>：完善</a:t>
            </a:r>
            <a:r>
              <a:rPr lang="en-US" altLang="zh-CN" sz="1600" dirty="0" err="1">
                <a:latin typeface="+mj-ea"/>
                <a:ea typeface="+mj-ea"/>
              </a:rPr>
              <a:t>OLED.h</a:t>
            </a:r>
            <a:r>
              <a:rPr lang="zh-CN" altLang="en-US" sz="1600" dirty="0">
                <a:latin typeface="+mj-ea"/>
                <a:ea typeface="+mj-ea"/>
              </a:rPr>
              <a:t>文件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4</a:t>
            </a:r>
            <a:r>
              <a:rPr lang="zh-CN" altLang="en-US" sz="1600" dirty="0">
                <a:latin typeface="+mj-ea"/>
                <a:ea typeface="+mj-ea"/>
              </a:rPr>
              <a:t>：完善</a:t>
            </a:r>
            <a:r>
              <a:rPr lang="en-US" altLang="zh-CN" sz="1600" dirty="0" err="1">
                <a:latin typeface="+mj-ea"/>
                <a:ea typeface="+mj-ea"/>
              </a:rPr>
              <a:t>OLED.c</a:t>
            </a:r>
            <a:r>
              <a:rPr lang="zh-CN" altLang="en-US" sz="1600" dirty="0">
                <a:latin typeface="+mj-ea"/>
                <a:ea typeface="+mj-ea"/>
              </a:rPr>
              <a:t>文件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5</a:t>
            </a:r>
            <a:r>
              <a:rPr lang="zh-CN" altLang="en-US" sz="1600" dirty="0">
                <a:latin typeface="+mj-ea"/>
                <a:ea typeface="+mj-ea"/>
              </a:rPr>
              <a:t>：完善</a:t>
            </a:r>
            <a:r>
              <a:rPr lang="en-US" altLang="zh-CN" sz="1600" dirty="0">
                <a:latin typeface="+mj-ea"/>
                <a:ea typeface="+mj-ea"/>
              </a:rPr>
              <a:t>OLED</a:t>
            </a:r>
            <a:r>
              <a:rPr lang="zh-CN" altLang="en-US" sz="1600" dirty="0">
                <a:latin typeface="+mj-ea"/>
                <a:ea typeface="+mj-ea"/>
              </a:rPr>
              <a:t>显示实验应用层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6</a:t>
            </a:r>
            <a:r>
              <a:rPr lang="zh-CN" altLang="en-US" sz="1600" dirty="0">
                <a:latin typeface="+mj-ea"/>
                <a:ea typeface="+mj-ea"/>
              </a:rPr>
              <a:t>：编译及下载验证</a:t>
            </a:r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步  骤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014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0" y="1023700"/>
            <a:ext cx="8046033" cy="1156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1600" dirty="0" smtClean="0">
                <a:latin typeface="+mj-ea"/>
                <a:ea typeface="+mj-ea"/>
              </a:rPr>
              <a:t>       将</a:t>
            </a:r>
            <a:r>
              <a:rPr lang="zh-CN" altLang="en-US" sz="1600" dirty="0">
                <a:latin typeface="+mj-ea"/>
                <a:ea typeface="+mj-ea"/>
              </a:rPr>
              <a:t>“实验</a:t>
            </a:r>
            <a:r>
              <a:rPr lang="en-US" altLang="zh-CN" sz="1600" dirty="0">
                <a:latin typeface="+mj-ea"/>
                <a:ea typeface="+mj-ea"/>
              </a:rPr>
              <a:t>2 </a:t>
            </a:r>
            <a:r>
              <a:rPr lang="zh-CN" altLang="en-US" sz="1600" dirty="0">
                <a:latin typeface="+mj-ea"/>
                <a:ea typeface="+mj-ea"/>
              </a:rPr>
              <a:t>串口电子钟实验”的</a:t>
            </a:r>
            <a:r>
              <a:rPr lang="en-US" altLang="zh-CN" sz="1600" dirty="0" err="1">
                <a:latin typeface="+mj-ea"/>
                <a:ea typeface="+mj-ea"/>
              </a:rPr>
              <a:t>RunClock</a:t>
            </a:r>
            <a:r>
              <a:rPr lang="zh-CN" altLang="en-US" sz="1600" dirty="0">
                <a:latin typeface="+mj-ea"/>
                <a:ea typeface="+mj-ea"/>
              </a:rPr>
              <a:t>模块集成到“</a:t>
            </a:r>
            <a:r>
              <a:rPr lang="en-US" altLang="zh-CN" sz="1600" dirty="0">
                <a:latin typeface="+mj-ea"/>
                <a:ea typeface="+mj-ea"/>
              </a:rPr>
              <a:t>10.OLED</a:t>
            </a:r>
            <a:r>
              <a:rPr lang="zh-CN" altLang="en-US" sz="1600" dirty="0">
                <a:latin typeface="+mj-ea"/>
                <a:ea typeface="+mj-ea"/>
              </a:rPr>
              <a:t>显示实验”工程中，实现时间的运行，并将动态时间显示到</a:t>
            </a:r>
            <a:r>
              <a:rPr lang="en-US" altLang="zh-CN" sz="1600" dirty="0">
                <a:latin typeface="+mj-ea"/>
                <a:ea typeface="+mj-ea"/>
              </a:rPr>
              <a:t>OLED</a:t>
            </a:r>
            <a:r>
              <a:rPr lang="zh-CN" altLang="en-US" sz="1600" dirty="0">
                <a:latin typeface="+mj-ea"/>
                <a:ea typeface="+mj-ea"/>
              </a:rPr>
              <a:t>显示模块，另外，将自己的拼音名大写显示在</a:t>
            </a:r>
            <a:r>
              <a:rPr lang="en-US" altLang="zh-CN" sz="1600" dirty="0">
                <a:latin typeface="+mj-ea"/>
                <a:ea typeface="+mj-ea"/>
              </a:rPr>
              <a:t>OLED</a:t>
            </a:r>
            <a:r>
              <a:rPr lang="zh-CN" altLang="en-US" sz="1600" dirty="0">
                <a:latin typeface="+mj-ea"/>
                <a:ea typeface="+mj-ea"/>
              </a:rPr>
              <a:t>的最后一行，</a:t>
            </a:r>
            <a:r>
              <a:rPr lang="zh-CN" altLang="en-US" sz="1600" dirty="0" smtClean="0">
                <a:latin typeface="+mj-ea"/>
                <a:ea typeface="+mj-ea"/>
              </a:rPr>
              <a:t>如下图所</a:t>
            </a:r>
            <a:r>
              <a:rPr lang="zh-CN" altLang="en-US" sz="1600" dirty="0">
                <a:latin typeface="+mj-ea"/>
                <a:ea typeface="+mj-ea"/>
              </a:rPr>
              <a:t>示。</a:t>
            </a:r>
            <a:endParaRPr sz="1600" dirty="0">
              <a:latin typeface="+mj-ea"/>
              <a:ea typeface="+mj-ea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本  章  任  务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667664"/>
              </p:ext>
            </p:extLst>
          </p:nvPr>
        </p:nvGraphicFramePr>
        <p:xfrm>
          <a:off x="2872167" y="2384593"/>
          <a:ext cx="3397761" cy="1717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Visio" r:id="rId3" imgW="1204793" imgH="610740" progId="Visio.Drawing.11">
                  <p:embed/>
                </p:oleObj>
              </mc:Choice>
              <mc:Fallback>
                <p:oleObj name="Visio" r:id="rId3" imgW="1204793" imgH="61074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167" y="2384593"/>
                        <a:ext cx="3397761" cy="17176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6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498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1" y="1114425"/>
            <a:ext cx="7945365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1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zh-CN" altLang="en-US" sz="1600" dirty="0" smtClean="0">
                <a:latin typeface="+mn-ea"/>
              </a:rPr>
              <a:t>简述</a:t>
            </a:r>
            <a:r>
              <a:rPr lang="en-US" altLang="zh-CN" sz="1600" dirty="0">
                <a:latin typeface="+mn-ea"/>
              </a:rPr>
              <a:t>OLED</a:t>
            </a:r>
            <a:r>
              <a:rPr lang="zh-CN" altLang="en-US" sz="1600" dirty="0">
                <a:latin typeface="+mn-ea"/>
              </a:rPr>
              <a:t>显示原理。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2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zh-CN" altLang="en-US" sz="1600" dirty="0" smtClean="0">
                <a:latin typeface="+mn-ea"/>
              </a:rPr>
              <a:t>简述</a:t>
            </a:r>
            <a:r>
              <a:rPr lang="en-US" altLang="zh-CN" sz="1600" dirty="0">
                <a:latin typeface="+mn-ea"/>
              </a:rPr>
              <a:t>SSD1306</a:t>
            </a:r>
            <a:r>
              <a:rPr lang="zh-CN" altLang="en-US" sz="1600" dirty="0">
                <a:latin typeface="+mn-ea"/>
              </a:rPr>
              <a:t>芯片工作原理。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3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zh-CN" altLang="en-US" sz="1600" dirty="0" smtClean="0">
                <a:latin typeface="+mn-ea"/>
              </a:rPr>
              <a:t>简述</a:t>
            </a:r>
            <a:r>
              <a:rPr lang="en-US" altLang="zh-CN" sz="1600" dirty="0">
                <a:latin typeface="+mn-ea"/>
              </a:rPr>
              <a:t>SSD1306</a:t>
            </a:r>
            <a:r>
              <a:rPr lang="zh-CN" altLang="en-US" sz="1600" dirty="0">
                <a:latin typeface="+mn-ea"/>
              </a:rPr>
              <a:t>芯片控制</a:t>
            </a:r>
            <a:r>
              <a:rPr lang="en-US" altLang="zh-CN" sz="1600" dirty="0">
                <a:latin typeface="+mn-ea"/>
              </a:rPr>
              <a:t>OLED</a:t>
            </a:r>
            <a:r>
              <a:rPr lang="zh-CN" altLang="en-US" sz="1600" dirty="0">
                <a:latin typeface="+mn-ea"/>
              </a:rPr>
              <a:t>显示原理。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4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zh-CN" altLang="en-US" sz="1600" dirty="0" smtClean="0">
                <a:latin typeface="+mn-ea"/>
              </a:rPr>
              <a:t>基于</a:t>
            </a:r>
            <a:r>
              <a:rPr lang="en-US" altLang="zh-CN" sz="1600" dirty="0">
                <a:latin typeface="+mn-ea"/>
              </a:rPr>
              <a:t>F103</a:t>
            </a:r>
            <a:r>
              <a:rPr lang="zh-CN" altLang="en-US" sz="1600" dirty="0">
                <a:latin typeface="+mn-ea"/>
              </a:rPr>
              <a:t>微控制器的</a:t>
            </a:r>
            <a:r>
              <a:rPr lang="en-US" altLang="zh-CN" sz="1600" dirty="0">
                <a:latin typeface="+mn-ea"/>
              </a:rPr>
              <a:t>OLED</a:t>
            </a:r>
            <a:r>
              <a:rPr lang="zh-CN" altLang="en-US" sz="1600" dirty="0">
                <a:latin typeface="+mn-ea"/>
              </a:rPr>
              <a:t>驱动的</a:t>
            </a:r>
            <a:r>
              <a:rPr lang="en-US" altLang="zh-CN" sz="1600" dirty="0">
                <a:latin typeface="+mn-ea"/>
              </a:rPr>
              <a:t>API</a:t>
            </a:r>
            <a:r>
              <a:rPr lang="zh-CN" altLang="en-US" sz="1600" dirty="0">
                <a:latin typeface="+mn-ea"/>
              </a:rPr>
              <a:t>函数包括</a:t>
            </a:r>
            <a:r>
              <a:rPr lang="en-US" altLang="zh-CN" sz="1600" dirty="0" err="1">
                <a:latin typeface="+mn-ea"/>
              </a:rPr>
              <a:t>InitOLED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OLEDDisplayOn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OLEDDisplayOff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OLEDRefreshGRAM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OLEDClear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OLEDShowNum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OLEDShowChar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OLEDShowString</a:t>
            </a:r>
            <a:r>
              <a:rPr lang="zh-CN" altLang="en-US" sz="1600" dirty="0">
                <a:latin typeface="+mn-ea"/>
              </a:rPr>
              <a:t>，简述这些函数的功能分别是什么。</a:t>
            </a:r>
          </a:p>
          <a:p>
            <a:pPr>
              <a:lnSpc>
                <a:spcPct val="150000"/>
              </a:lnSpc>
            </a:pPr>
            <a:endParaRPr lang="zh-CN" altLang="zh-CN" sz="1600" dirty="0">
              <a:latin typeface="+mn-ea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本  章  习  题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904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Rectangle 8"/>
          <p:cNvSpPr txBox="1">
            <a:spLocks noChangeArrowheads="1"/>
          </p:cNvSpPr>
          <p:nvPr/>
        </p:nvSpPr>
        <p:spPr bwMode="auto">
          <a:xfrm>
            <a:off x="1130935" y="1753979"/>
            <a:ext cx="6882130" cy="71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感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  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观  看 ！</a:t>
            </a:r>
            <a:endParaRPr lang="zh-CN" altLang="en-US" sz="28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电路设计与制作实用教程-50cm_50cm"/>
          <p:cNvPicPr>
            <a:picLocks noChangeAspect="1"/>
          </p:cNvPicPr>
          <p:nvPr/>
        </p:nvPicPr>
        <p:blipFill>
          <a:blip r:embed="rId3" cstate="print"/>
          <a:srcRect l="3636" t="4239" r="5223" b="4158"/>
          <a:stretch>
            <a:fillRect/>
          </a:stretch>
        </p:blipFill>
        <p:spPr>
          <a:xfrm>
            <a:off x="3300414" y="2588896"/>
            <a:ext cx="2132649" cy="20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9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实  验  内  容</a:t>
            </a: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1"/>
          <p:cNvSpPr txBox="1"/>
          <p:nvPr/>
        </p:nvSpPr>
        <p:spPr>
          <a:xfrm>
            <a:off x="577850" y="1128713"/>
            <a:ext cx="7915910" cy="300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en-US" sz="1600" dirty="0" smtClean="0">
                <a:latin typeface="+mn-ea"/>
              </a:rPr>
              <a:t>通过</a:t>
            </a:r>
            <a:r>
              <a:rPr lang="zh-CN" altLang="en-US" sz="1600" dirty="0">
                <a:latin typeface="+mn-ea"/>
              </a:rPr>
              <a:t>学习</a:t>
            </a:r>
            <a:r>
              <a:rPr lang="en-US" altLang="zh-CN" sz="1600" dirty="0">
                <a:latin typeface="+mn-ea"/>
              </a:rPr>
              <a:t>STM32</a:t>
            </a:r>
            <a:r>
              <a:rPr lang="zh-CN" altLang="en-US" sz="1600" dirty="0">
                <a:latin typeface="+mn-ea"/>
              </a:rPr>
              <a:t>核心板上的</a:t>
            </a:r>
            <a:r>
              <a:rPr lang="en-US" altLang="zh-CN" sz="1600" dirty="0">
                <a:latin typeface="+mn-ea"/>
              </a:rPr>
              <a:t>OLED</a:t>
            </a:r>
            <a:r>
              <a:rPr lang="zh-CN" altLang="en-US" sz="1600" dirty="0">
                <a:latin typeface="+mn-ea"/>
              </a:rPr>
              <a:t>模块原理图、</a:t>
            </a:r>
            <a:r>
              <a:rPr lang="en-US" altLang="zh-CN" sz="1600" dirty="0">
                <a:latin typeface="+mn-ea"/>
              </a:rPr>
              <a:t>OLED</a:t>
            </a:r>
            <a:r>
              <a:rPr lang="zh-CN" altLang="en-US" sz="1600" dirty="0">
                <a:latin typeface="+mn-ea"/>
              </a:rPr>
              <a:t>显示原理以及</a:t>
            </a:r>
            <a:r>
              <a:rPr lang="en-US" altLang="zh-CN" sz="1600" dirty="0">
                <a:latin typeface="+mn-ea"/>
              </a:rPr>
              <a:t>SSD1306</a:t>
            </a:r>
            <a:r>
              <a:rPr lang="zh-CN" altLang="en-US" sz="1600" dirty="0">
                <a:latin typeface="+mn-ea"/>
              </a:rPr>
              <a:t>工作原理，基于</a:t>
            </a:r>
            <a:r>
              <a:rPr lang="en-US" altLang="zh-CN" sz="1600" dirty="0">
                <a:latin typeface="+mn-ea"/>
              </a:rPr>
              <a:t>STM32</a:t>
            </a:r>
            <a:r>
              <a:rPr lang="zh-CN" altLang="en-US" sz="1600" dirty="0">
                <a:latin typeface="+mn-ea"/>
              </a:rPr>
              <a:t>核心板，编写</a:t>
            </a:r>
            <a:r>
              <a:rPr lang="en-US" altLang="zh-CN" sz="1600" dirty="0">
                <a:latin typeface="+mn-ea"/>
              </a:rPr>
              <a:t>OLED</a:t>
            </a:r>
            <a:r>
              <a:rPr lang="zh-CN" altLang="en-US" sz="1600" dirty="0">
                <a:latin typeface="+mn-ea"/>
              </a:rPr>
              <a:t>驱动，该驱动包括</a:t>
            </a:r>
            <a:r>
              <a:rPr lang="en-US" altLang="zh-CN" sz="1600" dirty="0">
                <a:latin typeface="+mn-ea"/>
              </a:rPr>
              <a:t>10</a:t>
            </a:r>
            <a:r>
              <a:rPr lang="zh-CN" altLang="en-US" sz="1600" dirty="0">
                <a:latin typeface="+mn-ea"/>
              </a:rPr>
              <a:t>个</a:t>
            </a:r>
            <a:r>
              <a:rPr lang="en-US" altLang="zh-CN" sz="1600" dirty="0">
                <a:latin typeface="+mn-ea"/>
              </a:rPr>
              <a:t>API</a:t>
            </a:r>
            <a:r>
              <a:rPr lang="zh-CN" altLang="en-US" sz="1600" dirty="0">
                <a:latin typeface="+mn-ea"/>
              </a:rPr>
              <a:t>函数，分别是初始化</a:t>
            </a:r>
            <a:r>
              <a:rPr lang="en-US" altLang="zh-CN" sz="1600" dirty="0">
                <a:latin typeface="+mn-ea"/>
              </a:rPr>
              <a:t>OLED </a:t>
            </a:r>
            <a:r>
              <a:rPr lang="zh-CN" altLang="en-US" sz="1600" dirty="0">
                <a:latin typeface="+mn-ea"/>
              </a:rPr>
              <a:t>显示模块函数</a:t>
            </a:r>
            <a:r>
              <a:rPr lang="en-US" altLang="zh-CN" sz="1600" dirty="0" err="1">
                <a:latin typeface="+mn-ea"/>
              </a:rPr>
              <a:t>InitOLED</a:t>
            </a:r>
            <a:r>
              <a:rPr lang="zh-CN" altLang="en-US" sz="1600" dirty="0">
                <a:latin typeface="+mn-ea"/>
              </a:rPr>
              <a:t>、开启</a:t>
            </a:r>
            <a:r>
              <a:rPr lang="en-US" altLang="zh-CN" sz="1600" dirty="0">
                <a:latin typeface="+mn-ea"/>
              </a:rPr>
              <a:t>OLED</a:t>
            </a:r>
            <a:r>
              <a:rPr lang="zh-CN" altLang="en-US" sz="1600" dirty="0">
                <a:latin typeface="+mn-ea"/>
              </a:rPr>
              <a:t>显示函数</a:t>
            </a:r>
            <a:r>
              <a:rPr lang="en-US" altLang="zh-CN" sz="1600" dirty="0" err="1">
                <a:latin typeface="+mn-ea"/>
              </a:rPr>
              <a:t>OLEDDisplayOn</a:t>
            </a:r>
            <a:r>
              <a:rPr lang="zh-CN" altLang="en-US" sz="1600" dirty="0">
                <a:latin typeface="+mn-ea"/>
              </a:rPr>
              <a:t>、关闭</a:t>
            </a:r>
            <a:r>
              <a:rPr lang="en-US" altLang="zh-CN" sz="1600" dirty="0">
                <a:latin typeface="+mn-ea"/>
              </a:rPr>
              <a:t>OLED</a:t>
            </a:r>
            <a:r>
              <a:rPr lang="zh-CN" altLang="en-US" sz="1600" dirty="0">
                <a:latin typeface="+mn-ea"/>
              </a:rPr>
              <a:t>显示函数</a:t>
            </a:r>
            <a:r>
              <a:rPr lang="en-US" altLang="zh-CN" sz="1600" dirty="0" err="1">
                <a:latin typeface="+mn-ea"/>
              </a:rPr>
              <a:t>OLEDDisplayOff</a:t>
            </a:r>
            <a:r>
              <a:rPr lang="zh-CN" altLang="en-US" sz="1600" dirty="0">
                <a:latin typeface="+mn-ea"/>
              </a:rPr>
              <a:t>、更新</a:t>
            </a:r>
            <a:r>
              <a:rPr lang="en-US" altLang="zh-CN" sz="1600" dirty="0">
                <a:latin typeface="+mn-ea"/>
              </a:rPr>
              <a:t>GRAM </a:t>
            </a:r>
            <a:r>
              <a:rPr lang="zh-CN" altLang="en-US" sz="1600" dirty="0">
                <a:latin typeface="+mn-ea"/>
              </a:rPr>
              <a:t>函数</a:t>
            </a:r>
            <a:r>
              <a:rPr lang="en-US" altLang="zh-CN" sz="1600" dirty="0" err="1">
                <a:latin typeface="+mn-ea"/>
              </a:rPr>
              <a:t>OLEDRefreshGRAM</a:t>
            </a:r>
            <a:r>
              <a:rPr lang="zh-CN" altLang="en-US" sz="1600" dirty="0">
                <a:latin typeface="+mn-ea"/>
              </a:rPr>
              <a:t>、清屏函数</a:t>
            </a:r>
            <a:r>
              <a:rPr lang="en-US" altLang="zh-CN" sz="1600" dirty="0" err="1">
                <a:latin typeface="+mn-ea"/>
              </a:rPr>
              <a:t>OLEDClear</a:t>
            </a:r>
            <a:r>
              <a:rPr lang="zh-CN" altLang="en-US" sz="1600" dirty="0">
                <a:latin typeface="+mn-ea"/>
              </a:rPr>
              <a:t>、显示数字函数</a:t>
            </a:r>
            <a:r>
              <a:rPr lang="en-US" altLang="zh-CN" sz="1600" dirty="0" err="1">
                <a:latin typeface="+mn-ea"/>
              </a:rPr>
              <a:t>OLEDShowNum</a:t>
            </a:r>
            <a:r>
              <a:rPr lang="zh-CN" altLang="en-US" sz="1600" dirty="0">
                <a:latin typeface="+mn-ea"/>
              </a:rPr>
              <a:t>、指定位置显示字符函数</a:t>
            </a:r>
            <a:r>
              <a:rPr lang="en-US" altLang="zh-CN" sz="1600" dirty="0" err="1">
                <a:latin typeface="+mn-ea"/>
              </a:rPr>
              <a:t>OLEDShowChar</a:t>
            </a:r>
            <a:r>
              <a:rPr lang="zh-CN" altLang="en-US" sz="1600" dirty="0">
                <a:latin typeface="+mn-ea"/>
              </a:rPr>
              <a:t>、显示字符串函数</a:t>
            </a:r>
            <a:r>
              <a:rPr lang="en-US" altLang="zh-CN" sz="1600" dirty="0" err="1">
                <a:latin typeface="+mn-ea"/>
              </a:rPr>
              <a:t>OLEDShowString</a:t>
            </a:r>
            <a:r>
              <a:rPr lang="zh-CN" altLang="en-US" sz="1600" dirty="0">
                <a:latin typeface="+mn-ea"/>
              </a:rPr>
              <a:t>、清除屏幕上指定区域函数</a:t>
            </a:r>
            <a:r>
              <a:rPr lang="en-US" altLang="zh-CN" sz="1600" dirty="0" err="1">
                <a:latin typeface="+mn-ea"/>
              </a:rPr>
              <a:t>OLEDClearArea</a:t>
            </a:r>
            <a:r>
              <a:rPr lang="zh-CN" altLang="en-US" sz="1600" dirty="0">
                <a:latin typeface="+mn-ea"/>
              </a:rPr>
              <a:t>、在</a:t>
            </a:r>
            <a:r>
              <a:rPr lang="en-US" altLang="zh-CN" sz="1600" dirty="0">
                <a:latin typeface="+mn-ea"/>
              </a:rPr>
              <a:t>OLED</a:t>
            </a:r>
            <a:r>
              <a:rPr lang="zh-CN" altLang="en-US" sz="1600" dirty="0">
                <a:latin typeface="+mn-ea"/>
              </a:rPr>
              <a:t>屏上指定位置显示带高位</a:t>
            </a:r>
            <a:r>
              <a:rPr lang="en-US" altLang="zh-CN" sz="1600" dirty="0">
                <a:latin typeface="+mn-ea"/>
              </a:rPr>
              <a:t>0</a:t>
            </a:r>
            <a:r>
              <a:rPr lang="zh-CN" altLang="en-US" sz="1600" dirty="0">
                <a:latin typeface="+mn-ea"/>
              </a:rPr>
              <a:t>的数字函数</a:t>
            </a:r>
            <a:r>
              <a:rPr lang="en-US" altLang="zh-CN" sz="1600" dirty="0">
                <a:latin typeface="+mn-ea"/>
              </a:rPr>
              <a:t>OLEDShow0Num</a:t>
            </a:r>
            <a:r>
              <a:rPr lang="zh-CN" altLang="en-US" sz="1600" dirty="0">
                <a:latin typeface="+mn-ea"/>
              </a:rPr>
              <a:t>，并在</a:t>
            </a:r>
            <a:r>
              <a:rPr lang="en-US" altLang="zh-CN" sz="1600" dirty="0" err="1">
                <a:latin typeface="+mn-ea"/>
              </a:rPr>
              <a:t>Main.c</a:t>
            </a:r>
            <a:r>
              <a:rPr lang="zh-CN" altLang="en-US" sz="1600" dirty="0">
                <a:latin typeface="+mn-ea"/>
              </a:rPr>
              <a:t>文件调用这些函数验证</a:t>
            </a:r>
            <a:r>
              <a:rPr lang="en-US" altLang="zh-CN" sz="1600" dirty="0">
                <a:latin typeface="+mn-ea"/>
              </a:rPr>
              <a:t>OLED</a:t>
            </a:r>
            <a:r>
              <a:rPr lang="zh-CN" altLang="en-US" sz="1600" dirty="0">
                <a:latin typeface="+mn-ea"/>
              </a:rPr>
              <a:t>驱动是否正确。</a:t>
            </a:r>
            <a:endParaRPr lang="zh-CN" altLang="zh-CN" sz="1600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2.1 OLED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显示模块</a:t>
            </a:r>
          </a:p>
        </p:txBody>
      </p:sp>
      <p:sp>
        <p:nvSpPr>
          <p:cNvPr id="23" name="文本框 1"/>
          <p:cNvSpPr txBox="1"/>
          <p:nvPr/>
        </p:nvSpPr>
        <p:spPr>
          <a:xfrm>
            <a:off x="577850" y="1476004"/>
            <a:ext cx="7915910" cy="2303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OLED</a:t>
            </a:r>
            <a:r>
              <a:rPr lang="zh-CN" altLang="en-US" sz="1600" dirty="0">
                <a:latin typeface="+mn-ea"/>
              </a:rPr>
              <a:t>，即有机发光二极管（</a:t>
            </a:r>
            <a:r>
              <a:rPr lang="en-US" altLang="zh-CN" sz="1600" dirty="0">
                <a:latin typeface="+mn-ea"/>
              </a:rPr>
              <a:t>Organic Light-Emitting Diode</a:t>
            </a:r>
            <a:r>
              <a:rPr lang="zh-CN" altLang="en-US" sz="1600" dirty="0">
                <a:latin typeface="+mn-ea"/>
              </a:rPr>
              <a:t>），又称为有机电激光显示（</a:t>
            </a:r>
            <a:r>
              <a:rPr lang="en-US" altLang="zh-CN" sz="1600" dirty="0">
                <a:latin typeface="+mn-ea"/>
              </a:rPr>
              <a:t>Organic </a:t>
            </a:r>
            <a:r>
              <a:rPr lang="en-US" altLang="zh-CN" sz="1600" dirty="0" err="1">
                <a:latin typeface="+mn-ea"/>
              </a:rPr>
              <a:t>Electroluminesence</a:t>
            </a:r>
            <a:r>
              <a:rPr lang="en-US" altLang="zh-CN" sz="1600" dirty="0">
                <a:latin typeface="+mn-ea"/>
              </a:rPr>
              <a:t> Display</a:t>
            </a:r>
            <a:r>
              <a:rPr lang="zh-CN" altLang="en-US" sz="1600" dirty="0">
                <a:latin typeface="+mn-ea"/>
              </a:rPr>
              <a:t>， </a:t>
            </a:r>
            <a:r>
              <a:rPr lang="en-US" altLang="zh-CN" sz="1600" dirty="0">
                <a:latin typeface="+mn-ea"/>
              </a:rPr>
              <a:t>OELD</a:t>
            </a:r>
            <a:r>
              <a:rPr lang="zh-CN" altLang="en-US" sz="1600" dirty="0">
                <a:latin typeface="+mn-ea"/>
              </a:rPr>
              <a:t>）。</a:t>
            </a:r>
            <a:r>
              <a:rPr lang="en-US" altLang="zh-CN" sz="1600" dirty="0">
                <a:latin typeface="+mn-ea"/>
              </a:rPr>
              <a:t>OLED</a:t>
            </a:r>
            <a:r>
              <a:rPr lang="zh-CN" altLang="en-US" sz="1600" dirty="0">
                <a:latin typeface="+mn-ea"/>
              </a:rPr>
              <a:t>由于同时具备自发光，不需背光源、对比度高、厚度薄、视角广、反应速度快、可用于挠曲性面板、使用温度范围广、构造及制程较简单等优异之特性，被广泛应用于各种产品中</a:t>
            </a:r>
            <a:r>
              <a:rPr lang="zh-CN" altLang="en-US" sz="1600" dirty="0" smtClean="0">
                <a:latin typeface="+mn-ea"/>
              </a:rPr>
              <a:t>。</a:t>
            </a:r>
            <a:r>
              <a:rPr lang="en-US" altLang="zh-CN" sz="1600" dirty="0">
                <a:latin typeface="+mn-ea"/>
              </a:rPr>
              <a:t>OLED</a:t>
            </a:r>
            <a:r>
              <a:rPr lang="zh-CN" altLang="en-US" sz="1600" dirty="0">
                <a:latin typeface="+mn-ea"/>
              </a:rPr>
              <a:t>显示模块显示</a:t>
            </a:r>
            <a:r>
              <a:rPr lang="zh-CN" altLang="en-US" sz="1600" dirty="0" smtClean="0">
                <a:latin typeface="+mn-ea"/>
              </a:rPr>
              <a:t>效果如下图所示。</a:t>
            </a:r>
            <a:endParaRPr lang="zh-CN" altLang="zh-CN" sz="1600" dirty="0">
              <a:latin typeface="+mn-ea"/>
            </a:endParaRPr>
          </a:p>
          <a:p>
            <a:pPr marL="0" lvl="1">
              <a:lnSpc>
                <a:spcPct val="150000"/>
              </a:lnSpc>
            </a:pPr>
            <a:endParaRPr sz="1600" dirty="0">
              <a:latin typeface="+mn-ea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366729"/>
              </p:ext>
            </p:extLst>
          </p:nvPr>
        </p:nvGraphicFramePr>
        <p:xfrm>
          <a:off x="3439321" y="3251201"/>
          <a:ext cx="2128359" cy="1624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3" imgW="1078641" imgH="923400" progId="Visio.Drawing.11">
                  <p:embed/>
                </p:oleObj>
              </mc:Choice>
              <mc:Fallback>
                <p:oleObj name="Visio" r:id="rId3" imgW="1078641" imgH="92340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9321" y="3251201"/>
                        <a:ext cx="2128359" cy="162417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2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40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2.2 OLED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显示屏接口电路原理图</a:t>
            </a: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595332"/>
              </p:ext>
            </p:extLst>
          </p:nvPr>
        </p:nvGraphicFramePr>
        <p:xfrm>
          <a:off x="1676399" y="2498428"/>
          <a:ext cx="5876569" cy="1346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Visio" r:id="rId3" imgW="3132462" imgH="683640" progId="Visio.Drawing.11">
                  <p:embed/>
                </p:oleObj>
              </mc:Choice>
              <mc:Fallback>
                <p:oleObj name="Visio" r:id="rId3" imgW="3132462" imgH="68364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399" y="2498428"/>
                        <a:ext cx="5876569" cy="13464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577849" y="1527311"/>
            <a:ext cx="7693695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OLED</a:t>
            </a:r>
            <a:r>
              <a:rPr lang="zh-CN" altLang="en-US" sz="1600" dirty="0">
                <a:latin typeface="+mn-ea"/>
              </a:rPr>
              <a:t>显示屏接口电路原理图</a:t>
            </a:r>
            <a:r>
              <a:rPr lang="zh-CN" altLang="en-US" sz="1600" dirty="0" smtClean="0">
                <a:latin typeface="+mn-ea"/>
              </a:rPr>
              <a:t>如下图所</a:t>
            </a:r>
            <a:r>
              <a:rPr lang="zh-CN" altLang="en-US" sz="1600" dirty="0">
                <a:latin typeface="+mn-ea"/>
              </a:rPr>
              <a:t>示，将</a:t>
            </a:r>
            <a:r>
              <a:rPr lang="en-US" altLang="zh-CN" sz="1600" dirty="0">
                <a:latin typeface="+mn-ea"/>
              </a:rPr>
              <a:t>OLED</a:t>
            </a:r>
            <a:r>
              <a:rPr lang="zh-CN" altLang="en-US" sz="1600" dirty="0">
                <a:latin typeface="+mn-ea"/>
              </a:rPr>
              <a:t>显示模块插在</a:t>
            </a:r>
            <a:r>
              <a:rPr lang="en-US" altLang="zh-CN" sz="1600" dirty="0">
                <a:latin typeface="+mn-ea"/>
              </a:rPr>
              <a:t>STM32</a:t>
            </a:r>
            <a:r>
              <a:rPr lang="zh-CN" altLang="en-US" sz="1600" dirty="0">
                <a:latin typeface="+mn-ea"/>
              </a:rPr>
              <a:t>核心板上的</a:t>
            </a:r>
            <a:r>
              <a:rPr lang="en-US" altLang="zh-CN" sz="1600" dirty="0">
                <a:latin typeface="+mn-ea"/>
              </a:rPr>
              <a:t>OLED</a:t>
            </a:r>
            <a:r>
              <a:rPr lang="zh-CN" altLang="en-US" sz="1600" dirty="0">
                <a:latin typeface="+mn-ea"/>
              </a:rPr>
              <a:t>显示屏接口（</a:t>
            </a:r>
            <a:r>
              <a:rPr lang="en-US" altLang="zh-CN" sz="1600" dirty="0">
                <a:latin typeface="+mn-ea"/>
              </a:rPr>
              <a:t>J7</a:t>
            </a:r>
            <a:r>
              <a:rPr lang="zh-CN" altLang="en-US" sz="1600" dirty="0">
                <a:latin typeface="+mn-ea"/>
              </a:rPr>
              <a:t>），即可通过</a:t>
            </a:r>
            <a:r>
              <a:rPr lang="en-US" altLang="zh-CN" sz="1600" dirty="0">
                <a:latin typeface="+mn-ea"/>
              </a:rPr>
              <a:t>STM32</a:t>
            </a:r>
            <a:r>
              <a:rPr lang="zh-CN" altLang="en-US" sz="1600" dirty="0">
                <a:latin typeface="+mn-ea"/>
              </a:rPr>
              <a:t>核心板控制</a:t>
            </a:r>
            <a:r>
              <a:rPr lang="en-US" altLang="zh-CN" sz="1600" dirty="0">
                <a:latin typeface="+mn-ea"/>
              </a:rPr>
              <a:t>OLED</a:t>
            </a:r>
            <a:r>
              <a:rPr lang="zh-CN" altLang="en-US" sz="1600" dirty="0">
                <a:latin typeface="+mn-ea"/>
              </a:rPr>
              <a:t>显示屏。</a:t>
            </a:r>
          </a:p>
        </p:txBody>
      </p:sp>
      <p:sp>
        <p:nvSpPr>
          <p:cNvPr id="32" name="矩形 31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3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37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2.3 OLED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显示模块写操作时序图</a:t>
            </a:r>
          </a:p>
        </p:txBody>
      </p:sp>
      <p:sp>
        <p:nvSpPr>
          <p:cNvPr id="25" name="矩形 24"/>
          <p:cNvSpPr/>
          <p:nvPr/>
        </p:nvSpPr>
        <p:spPr>
          <a:xfrm>
            <a:off x="577850" y="1498379"/>
            <a:ext cx="7542693" cy="1670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       OLED</a:t>
            </a:r>
            <a:r>
              <a:rPr lang="zh-CN" altLang="en-US" sz="1400" dirty="0">
                <a:latin typeface="+mn-ea"/>
              </a:rPr>
              <a:t>显示模块支持的</a:t>
            </a:r>
            <a:r>
              <a:rPr lang="en-US" altLang="zh-CN" sz="1400" dirty="0">
                <a:latin typeface="+mn-ea"/>
              </a:rPr>
              <a:t>SPI</a:t>
            </a:r>
            <a:r>
              <a:rPr lang="zh-CN" altLang="en-US" sz="1400" dirty="0">
                <a:latin typeface="+mn-ea"/>
              </a:rPr>
              <a:t>通信</a:t>
            </a:r>
            <a:r>
              <a:rPr lang="zh-CN" altLang="en-US" sz="1400" dirty="0" smtClean="0">
                <a:latin typeface="+mn-ea"/>
              </a:rPr>
              <a:t>模式，需要</a:t>
            </a:r>
            <a:r>
              <a:rPr lang="en-US" altLang="zh-CN" sz="1400" dirty="0">
                <a:latin typeface="+mn-ea"/>
              </a:rPr>
              <a:t>4</a:t>
            </a:r>
            <a:r>
              <a:rPr lang="zh-CN" altLang="en-US" sz="1400" dirty="0">
                <a:latin typeface="+mn-ea"/>
              </a:rPr>
              <a:t>根信号线和</a:t>
            </a:r>
            <a:r>
              <a:rPr lang="en-US" altLang="zh-CN" sz="1400" dirty="0">
                <a:latin typeface="+mn-ea"/>
              </a:rPr>
              <a:t>1</a:t>
            </a:r>
            <a:r>
              <a:rPr lang="zh-CN" altLang="en-US" sz="1400" dirty="0">
                <a:latin typeface="+mn-ea"/>
              </a:rPr>
              <a:t>根复位控制线，分别是</a:t>
            </a:r>
            <a:r>
              <a:rPr lang="en-US" altLang="zh-CN" sz="1400" dirty="0">
                <a:latin typeface="+mn-ea"/>
              </a:rPr>
              <a:t>OLED</a:t>
            </a:r>
            <a:r>
              <a:rPr lang="zh-CN" altLang="en-US" sz="1400" dirty="0">
                <a:latin typeface="+mn-ea"/>
              </a:rPr>
              <a:t>片选信号</a:t>
            </a:r>
            <a:r>
              <a:rPr lang="en-US" altLang="zh-CN" sz="1400" dirty="0">
                <a:latin typeface="+mn-ea"/>
              </a:rPr>
              <a:t>CS</a:t>
            </a:r>
            <a:r>
              <a:rPr lang="zh-CN" altLang="en-US" sz="1400" dirty="0">
                <a:latin typeface="+mn-ea"/>
              </a:rPr>
              <a:t>、数据</a:t>
            </a:r>
            <a:r>
              <a:rPr lang="en-US" altLang="zh-CN" sz="1400" dirty="0">
                <a:latin typeface="+mn-ea"/>
              </a:rPr>
              <a:t>/</a:t>
            </a:r>
            <a:r>
              <a:rPr lang="zh-CN" altLang="en-US" sz="1400" dirty="0">
                <a:latin typeface="+mn-ea"/>
              </a:rPr>
              <a:t>命令控制信号</a:t>
            </a:r>
            <a:r>
              <a:rPr lang="en-US" altLang="zh-CN" sz="1400" dirty="0">
                <a:latin typeface="+mn-ea"/>
              </a:rPr>
              <a:t>D/C</a:t>
            </a:r>
            <a:r>
              <a:rPr lang="zh-CN" altLang="en-US" sz="1400" dirty="0">
                <a:latin typeface="+mn-ea"/>
              </a:rPr>
              <a:t>、串行时钟线</a:t>
            </a:r>
            <a:r>
              <a:rPr lang="en-US" altLang="zh-CN" sz="1400" dirty="0">
                <a:latin typeface="+mn-ea"/>
              </a:rPr>
              <a:t>SCK</a:t>
            </a:r>
            <a:r>
              <a:rPr lang="zh-CN" altLang="en-US" sz="1400" dirty="0">
                <a:latin typeface="+mn-ea"/>
              </a:rPr>
              <a:t>、串行数据线</a:t>
            </a:r>
            <a:r>
              <a:rPr lang="en-US" altLang="zh-CN" sz="1400" dirty="0">
                <a:latin typeface="+mn-ea"/>
              </a:rPr>
              <a:t>DIN</a:t>
            </a:r>
            <a:r>
              <a:rPr lang="zh-CN" altLang="en-US" sz="1400" dirty="0">
                <a:latin typeface="+mn-ea"/>
              </a:rPr>
              <a:t>以及复位引脚</a:t>
            </a:r>
            <a:r>
              <a:rPr lang="en-US" altLang="zh-CN" sz="1400" dirty="0">
                <a:latin typeface="+mn-ea"/>
              </a:rPr>
              <a:t>RES</a:t>
            </a:r>
            <a:r>
              <a:rPr lang="zh-CN" altLang="en-US" sz="1400" dirty="0">
                <a:latin typeface="+mn-ea"/>
              </a:rPr>
              <a:t>。因此，只能往</a:t>
            </a:r>
            <a:r>
              <a:rPr lang="en-US" altLang="zh-CN" sz="1400" dirty="0">
                <a:latin typeface="+mn-ea"/>
              </a:rPr>
              <a:t>STM32</a:t>
            </a:r>
            <a:r>
              <a:rPr lang="zh-CN" altLang="en-US" sz="1400" dirty="0">
                <a:latin typeface="+mn-ea"/>
              </a:rPr>
              <a:t>核心板上的</a:t>
            </a:r>
            <a:r>
              <a:rPr lang="en-US" altLang="zh-CN" sz="1400" dirty="0">
                <a:latin typeface="+mn-ea"/>
              </a:rPr>
              <a:t>OLED</a:t>
            </a:r>
            <a:r>
              <a:rPr lang="zh-CN" altLang="en-US" sz="1400" dirty="0">
                <a:latin typeface="+mn-ea"/>
              </a:rPr>
              <a:t>显示模块写数据而不能读数据，在</a:t>
            </a:r>
            <a:r>
              <a:rPr lang="en-US" altLang="zh-CN" sz="1400" dirty="0">
                <a:latin typeface="+mn-ea"/>
              </a:rPr>
              <a:t>SPI</a:t>
            </a:r>
            <a:r>
              <a:rPr lang="zh-CN" altLang="en-US" sz="1400" dirty="0">
                <a:latin typeface="+mn-ea"/>
              </a:rPr>
              <a:t>通信模式下，每个数据长度均为</a:t>
            </a:r>
            <a:r>
              <a:rPr lang="en-US" altLang="zh-CN" sz="1400" dirty="0">
                <a:latin typeface="+mn-ea"/>
              </a:rPr>
              <a:t>8</a:t>
            </a:r>
            <a:r>
              <a:rPr lang="zh-CN" altLang="en-US" sz="1400" dirty="0">
                <a:latin typeface="+mn-ea"/>
              </a:rPr>
              <a:t>位，在</a:t>
            </a:r>
            <a:r>
              <a:rPr lang="en-US" altLang="zh-CN" sz="1400" dirty="0">
                <a:latin typeface="+mn-ea"/>
              </a:rPr>
              <a:t>SCK</a:t>
            </a:r>
            <a:r>
              <a:rPr lang="zh-CN" altLang="en-US" sz="1400" dirty="0">
                <a:latin typeface="+mn-ea"/>
              </a:rPr>
              <a:t>的上升沿，数据从</a:t>
            </a:r>
            <a:r>
              <a:rPr lang="en-US" altLang="zh-CN" sz="1400" dirty="0">
                <a:latin typeface="+mn-ea"/>
              </a:rPr>
              <a:t>DIN</a:t>
            </a:r>
            <a:r>
              <a:rPr lang="zh-CN" altLang="en-US" sz="1400" dirty="0">
                <a:latin typeface="+mn-ea"/>
              </a:rPr>
              <a:t>移入到</a:t>
            </a:r>
            <a:r>
              <a:rPr lang="en-US" altLang="zh-CN" sz="1400" dirty="0">
                <a:latin typeface="+mn-ea"/>
              </a:rPr>
              <a:t>SSD1306</a:t>
            </a:r>
            <a:r>
              <a:rPr lang="zh-CN" altLang="en-US" sz="1400" dirty="0">
                <a:latin typeface="+mn-ea"/>
              </a:rPr>
              <a:t>，并且是高位在前，</a:t>
            </a:r>
            <a:r>
              <a:rPr lang="en-US" altLang="zh-CN" sz="1400" dirty="0">
                <a:latin typeface="+mn-ea"/>
              </a:rPr>
              <a:t>D/C</a:t>
            </a:r>
            <a:r>
              <a:rPr lang="zh-CN" altLang="en-US" sz="1400" dirty="0">
                <a:latin typeface="+mn-ea"/>
              </a:rPr>
              <a:t>线用作命令</a:t>
            </a:r>
            <a:r>
              <a:rPr lang="en-US" altLang="zh-CN" sz="1400" dirty="0">
                <a:latin typeface="+mn-ea"/>
              </a:rPr>
              <a:t>/</a:t>
            </a:r>
            <a:r>
              <a:rPr lang="zh-CN" altLang="en-US" sz="1400" dirty="0">
                <a:latin typeface="+mn-ea"/>
              </a:rPr>
              <a:t>数据控制，</a:t>
            </a:r>
            <a:r>
              <a:rPr lang="en-US" altLang="zh-CN" sz="1400" dirty="0">
                <a:latin typeface="+mn-ea"/>
              </a:rPr>
              <a:t>SPI</a:t>
            </a:r>
            <a:r>
              <a:rPr lang="zh-CN" altLang="en-US" sz="1400" dirty="0">
                <a:latin typeface="+mn-ea"/>
              </a:rPr>
              <a:t>通信模式下，写操作时序</a:t>
            </a:r>
            <a:r>
              <a:rPr lang="zh-CN" altLang="en-US" sz="1400" dirty="0" smtClean="0">
                <a:latin typeface="+mn-ea"/>
              </a:rPr>
              <a:t>如下图所</a:t>
            </a:r>
            <a:r>
              <a:rPr lang="zh-CN" altLang="en-US" sz="1400" dirty="0">
                <a:latin typeface="+mn-ea"/>
              </a:rPr>
              <a:t>示。</a:t>
            </a: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11581"/>
              </p:ext>
            </p:extLst>
          </p:nvPr>
        </p:nvGraphicFramePr>
        <p:xfrm>
          <a:off x="2407919" y="3329757"/>
          <a:ext cx="4594735" cy="14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Visio" r:id="rId3" imgW="4603606" imgH="1546560" progId="Visio.Drawing.11">
                  <p:embed/>
                </p:oleObj>
              </mc:Choice>
              <mc:Fallback>
                <p:oleObj name="Visio" r:id="rId3" imgW="4603606" imgH="154656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7919" y="3329757"/>
                        <a:ext cx="4594735" cy="1403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36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2.4 SSD1306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的显存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086527"/>
              </p:ext>
            </p:extLst>
          </p:nvPr>
        </p:nvGraphicFramePr>
        <p:xfrm>
          <a:off x="1767840" y="2776157"/>
          <a:ext cx="5213923" cy="2099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Visio" r:id="rId3" imgW="4300787" imgH="1897560" progId="Visio.Drawing.11">
                  <p:embed/>
                </p:oleObj>
              </mc:Choice>
              <mc:Fallback>
                <p:oleObj name="Visio" r:id="rId3" imgW="4300787" imgH="189756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7840" y="2776157"/>
                        <a:ext cx="5213923" cy="20992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/>
          <p:nvPr/>
        </p:nvSpPr>
        <p:spPr>
          <a:xfrm>
            <a:off x="577850" y="1508121"/>
            <a:ext cx="7446487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SSD1306</a:t>
            </a:r>
            <a:r>
              <a:rPr lang="zh-CN" altLang="en-US" sz="1600" dirty="0">
                <a:latin typeface="+mn-ea"/>
              </a:rPr>
              <a:t>的显存大小总共为</a:t>
            </a:r>
            <a:r>
              <a:rPr lang="en-US" altLang="zh-CN" sz="1600" dirty="0">
                <a:latin typeface="+mn-ea"/>
              </a:rPr>
              <a:t>128×64=8192bit</a:t>
            </a:r>
            <a:r>
              <a:rPr lang="zh-CN" altLang="en-US" sz="1600" dirty="0">
                <a:latin typeface="+mn-ea"/>
              </a:rPr>
              <a:t>，</a:t>
            </a:r>
            <a:r>
              <a:rPr lang="en-US" altLang="zh-CN" sz="1600" dirty="0">
                <a:latin typeface="+mn-ea"/>
              </a:rPr>
              <a:t>SSD1306</a:t>
            </a:r>
            <a:r>
              <a:rPr lang="zh-CN" altLang="en-US" sz="1600" dirty="0">
                <a:latin typeface="+mn-ea"/>
              </a:rPr>
              <a:t>将这些显存分为</a:t>
            </a:r>
            <a:r>
              <a:rPr lang="en-US" altLang="zh-CN" sz="1600" dirty="0">
                <a:latin typeface="+mn-ea"/>
              </a:rPr>
              <a:t>8</a:t>
            </a:r>
            <a:r>
              <a:rPr lang="zh-CN" altLang="en-US" sz="1600" dirty="0">
                <a:latin typeface="+mn-ea"/>
              </a:rPr>
              <a:t>页，其对应关系</a:t>
            </a:r>
            <a:r>
              <a:rPr lang="zh-CN" altLang="en-US" sz="1600" dirty="0" smtClean="0">
                <a:latin typeface="+mn-ea"/>
              </a:rPr>
              <a:t>如下图左</a:t>
            </a:r>
            <a:r>
              <a:rPr lang="zh-CN" altLang="en-US" sz="1600" dirty="0">
                <a:latin typeface="+mn-ea"/>
              </a:rPr>
              <a:t>上图所示。可以看出，</a:t>
            </a:r>
            <a:r>
              <a:rPr lang="en-US" altLang="zh-CN" sz="1600" dirty="0">
                <a:latin typeface="+mn-ea"/>
              </a:rPr>
              <a:t>SSD1306</a:t>
            </a:r>
            <a:r>
              <a:rPr lang="zh-CN" altLang="en-US" sz="1600" dirty="0">
                <a:latin typeface="+mn-ea"/>
              </a:rPr>
              <a:t>包含</a:t>
            </a:r>
            <a:r>
              <a:rPr lang="en-US" altLang="zh-CN" sz="1600" dirty="0">
                <a:latin typeface="+mn-ea"/>
              </a:rPr>
              <a:t>8</a:t>
            </a:r>
            <a:r>
              <a:rPr lang="zh-CN" altLang="en-US" sz="1600" dirty="0">
                <a:latin typeface="+mn-ea"/>
              </a:rPr>
              <a:t>页，每页又包含</a:t>
            </a:r>
            <a:r>
              <a:rPr lang="en-US" altLang="zh-CN" sz="1600" dirty="0">
                <a:latin typeface="+mn-ea"/>
              </a:rPr>
              <a:t>128</a:t>
            </a:r>
            <a:r>
              <a:rPr lang="zh-CN" altLang="en-US" sz="1600" dirty="0">
                <a:latin typeface="+mn-ea"/>
              </a:rPr>
              <a:t>字节，这样刚好是</a:t>
            </a:r>
            <a:r>
              <a:rPr lang="en-US" altLang="zh-CN" sz="1600" dirty="0">
                <a:latin typeface="+mn-ea"/>
              </a:rPr>
              <a:t>128×64</a:t>
            </a:r>
            <a:r>
              <a:rPr lang="zh-CN" altLang="en-US" sz="1600" dirty="0">
                <a:latin typeface="+mn-ea"/>
              </a:rPr>
              <a:t>个点阵。</a:t>
            </a:r>
          </a:p>
        </p:txBody>
      </p:sp>
      <p:sp>
        <p:nvSpPr>
          <p:cNvPr id="31" name="矩形 3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2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21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2.5 SSD1306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常用命令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563313"/>
              </p:ext>
            </p:extLst>
          </p:nvPr>
        </p:nvGraphicFramePr>
        <p:xfrm>
          <a:off x="1515777" y="1718845"/>
          <a:ext cx="6135307" cy="2585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Visio" r:id="rId3" imgW="2410666" imgH="1042740" progId="Visio.Drawing.11">
                  <p:embed/>
                </p:oleObj>
              </mc:Choice>
              <mc:Fallback>
                <p:oleObj name="Visio" r:id="rId3" imgW="2410666" imgH="104274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5777" y="1718845"/>
                        <a:ext cx="6135307" cy="25859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847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2.6 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字模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选项</a:t>
            </a:r>
          </a:p>
        </p:txBody>
      </p:sp>
      <p:sp>
        <p:nvSpPr>
          <p:cNvPr id="24" name="矩形 23"/>
          <p:cNvSpPr/>
          <p:nvPr/>
        </p:nvSpPr>
        <p:spPr>
          <a:xfrm>
            <a:off x="654341" y="1574243"/>
            <a:ext cx="73699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    </a:t>
            </a:r>
            <a:r>
              <a:rPr lang="zh-CN" altLang="en-US" sz="1600" dirty="0">
                <a:latin typeface="+mn-ea"/>
              </a:rPr>
              <a:t>   </a:t>
            </a:r>
            <a:r>
              <a:rPr lang="zh-CN" altLang="en-US" sz="1600" dirty="0" smtClean="0">
                <a:latin typeface="+mn-ea"/>
              </a:rPr>
              <a:t>字模</a:t>
            </a:r>
            <a:r>
              <a:rPr lang="zh-CN" altLang="en-US" sz="1600" dirty="0">
                <a:latin typeface="+mn-ea"/>
              </a:rPr>
              <a:t>选项包括点阵格式、取模方式和取模走向，其中点阵格式又分为阴码（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表示亮</a:t>
            </a:r>
            <a:r>
              <a:rPr lang="en-US" altLang="zh-CN" sz="1600" dirty="0">
                <a:latin typeface="+mn-ea"/>
              </a:rPr>
              <a:t>0</a:t>
            </a:r>
            <a:r>
              <a:rPr lang="zh-CN" altLang="en-US" sz="1600" dirty="0">
                <a:latin typeface="+mn-ea"/>
              </a:rPr>
              <a:t>表示灭）和阳码（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表示灭</a:t>
            </a:r>
            <a:r>
              <a:rPr lang="en-US" altLang="zh-CN" sz="1600" dirty="0">
                <a:latin typeface="+mn-ea"/>
              </a:rPr>
              <a:t>0</a:t>
            </a:r>
            <a:r>
              <a:rPr lang="zh-CN" altLang="en-US" sz="1600" dirty="0">
                <a:latin typeface="+mn-ea"/>
              </a:rPr>
              <a:t>表示亮），取模走向又可以选择逆向（低位在前）和顺向（高位在前），取模方式又可以选择逐列式、逐行式、列行式和行列式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       本</a:t>
            </a:r>
            <a:r>
              <a:rPr lang="zh-CN" altLang="en-US" sz="1600" dirty="0">
                <a:latin typeface="+mn-ea"/>
              </a:rPr>
              <a:t>实验的字模选项为“</a:t>
            </a:r>
            <a:r>
              <a:rPr lang="en-US" altLang="zh-CN" sz="1600" dirty="0">
                <a:latin typeface="+mn-ea"/>
              </a:rPr>
              <a:t>16×16</a:t>
            </a:r>
            <a:r>
              <a:rPr lang="zh-CN" altLang="en-US" sz="1600" dirty="0">
                <a:latin typeface="+mn-ea"/>
              </a:rPr>
              <a:t>字体顺向逐列式（阴码）”，为了更加清晰的说明这种字模，</a:t>
            </a:r>
            <a:r>
              <a:rPr lang="zh-CN" altLang="en-US" sz="1600" dirty="0" smtClean="0">
                <a:latin typeface="+mn-ea"/>
              </a:rPr>
              <a:t>以显示问号</a:t>
            </a:r>
            <a:r>
              <a:rPr lang="zh-CN" altLang="en-US" sz="1600" dirty="0">
                <a:latin typeface="+mn-ea"/>
              </a:rPr>
              <a:t>为例进行讲解。需要说明的是，汉字是方块字，因此，</a:t>
            </a:r>
            <a:r>
              <a:rPr lang="en-US" altLang="zh-CN" sz="1600" dirty="0">
                <a:latin typeface="+mn-ea"/>
              </a:rPr>
              <a:t>16×16</a:t>
            </a:r>
            <a:r>
              <a:rPr lang="zh-CN" altLang="en-US" sz="1600" dirty="0">
                <a:latin typeface="+mn-ea"/>
              </a:rPr>
              <a:t>字体的汉字像素为</a:t>
            </a:r>
            <a:r>
              <a:rPr lang="en-US" altLang="zh-CN" sz="1600" dirty="0">
                <a:latin typeface="+mn-ea"/>
              </a:rPr>
              <a:t>16×16</a:t>
            </a:r>
            <a:r>
              <a:rPr lang="zh-CN" altLang="en-US" sz="1600" dirty="0">
                <a:latin typeface="+mn-ea"/>
              </a:rPr>
              <a:t>，而</a:t>
            </a:r>
            <a:r>
              <a:rPr lang="en-US" altLang="zh-CN" sz="1600" dirty="0">
                <a:latin typeface="+mn-ea"/>
              </a:rPr>
              <a:t>16×16</a:t>
            </a:r>
            <a:r>
              <a:rPr lang="zh-CN" altLang="en-US" sz="1600" dirty="0">
                <a:latin typeface="+mn-ea"/>
              </a:rPr>
              <a:t>字体的字符（如数字、标点符号、英文大写字母和英文小写字母）像素为</a:t>
            </a:r>
            <a:r>
              <a:rPr lang="en-US" altLang="zh-CN" sz="1600" dirty="0">
                <a:latin typeface="+mn-ea"/>
              </a:rPr>
              <a:t>16×8</a:t>
            </a:r>
            <a:r>
              <a:rPr lang="zh-CN" altLang="en-US" sz="1600" dirty="0">
                <a:latin typeface="+mn-ea"/>
              </a:rPr>
              <a:t>。</a:t>
            </a:r>
          </a:p>
        </p:txBody>
      </p:sp>
      <p:sp>
        <p:nvSpPr>
          <p:cNvPr id="29" name="矩形 2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554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2.7 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字模示例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54341" y="1574243"/>
            <a:ext cx="4622334" cy="2634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       如右图所示，逐</a:t>
            </a:r>
            <a:r>
              <a:rPr lang="zh-CN" altLang="en-US" sz="1600" dirty="0">
                <a:latin typeface="+mn-ea"/>
              </a:rPr>
              <a:t>列式表示按照列进行取模，左上角的</a:t>
            </a:r>
            <a:r>
              <a:rPr lang="en-US" altLang="zh-CN" sz="1600" dirty="0">
                <a:latin typeface="+mn-ea"/>
              </a:rPr>
              <a:t>8</a:t>
            </a:r>
            <a:r>
              <a:rPr lang="zh-CN" altLang="en-US" sz="1600" dirty="0">
                <a:latin typeface="+mn-ea"/>
              </a:rPr>
              <a:t>个格子为第一个字节，高位在前，即</a:t>
            </a:r>
            <a:r>
              <a:rPr lang="en-US" altLang="zh-CN" sz="1600" dirty="0">
                <a:latin typeface="+mn-ea"/>
              </a:rPr>
              <a:t>0x00</a:t>
            </a:r>
            <a:r>
              <a:rPr lang="zh-CN" altLang="en-US" sz="1600" dirty="0">
                <a:latin typeface="+mn-ea"/>
              </a:rPr>
              <a:t>，左下角的</a:t>
            </a:r>
            <a:r>
              <a:rPr lang="en-US" altLang="zh-CN" sz="1600" dirty="0">
                <a:latin typeface="+mn-ea"/>
              </a:rPr>
              <a:t>8</a:t>
            </a:r>
            <a:r>
              <a:rPr lang="zh-CN" altLang="en-US" sz="1600" dirty="0">
                <a:latin typeface="+mn-ea"/>
              </a:rPr>
              <a:t>个格子为第二个字节，即</a:t>
            </a:r>
            <a:r>
              <a:rPr lang="en-US" altLang="zh-CN" sz="1600" dirty="0">
                <a:latin typeface="+mn-ea"/>
              </a:rPr>
              <a:t>0x00</a:t>
            </a:r>
            <a:r>
              <a:rPr lang="zh-CN" altLang="en-US" sz="1600" dirty="0">
                <a:latin typeface="+mn-ea"/>
              </a:rPr>
              <a:t>，第三个字节为</a:t>
            </a:r>
            <a:r>
              <a:rPr lang="en-US" altLang="zh-CN" sz="1600" dirty="0">
                <a:latin typeface="+mn-ea"/>
              </a:rPr>
              <a:t>0x0E</a:t>
            </a:r>
            <a:r>
              <a:rPr lang="zh-CN" altLang="en-US" sz="1600" dirty="0">
                <a:latin typeface="+mn-ea"/>
              </a:rPr>
              <a:t>，第四个字节为</a:t>
            </a:r>
            <a:r>
              <a:rPr lang="en-US" altLang="zh-CN" sz="1600" dirty="0">
                <a:latin typeface="+mn-ea"/>
              </a:rPr>
              <a:t>0x00</a:t>
            </a:r>
            <a:r>
              <a:rPr lang="zh-CN" altLang="en-US" sz="1600" dirty="0">
                <a:latin typeface="+mn-ea"/>
              </a:rPr>
              <a:t>，依次往下，分别是</a:t>
            </a:r>
            <a:r>
              <a:rPr lang="en-US" altLang="zh-CN" sz="1600" dirty="0">
                <a:latin typeface="+mn-ea"/>
              </a:rPr>
              <a:t>0x12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0x00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0x10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0x0C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0x10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0x6C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0x10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0x80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0x0F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0x00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0x00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0x00</a:t>
            </a:r>
            <a:r>
              <a:rPr lang="zh-CN" altLang="en-US" sz="1600" dirty="0">
                <a:latin typeface="+mn-ea"/>
              </a:rPr>
              <a:t>。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675684"/>
              </p:ext>
            </p:extLst>
          </p:nvPr>
        </p:nvGraphicFramePr>
        <p:xfrm>
          <a:off x="5862320" y="1023700"/>
          <a:ext cx="2301084" cy="3924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Visio" r:id="rId3" imgW="934666" imgH="1899698" progId="Visio.Drawing.11">
                  <p:embed/>
                </p:oleObj>
              </mc:Choice>
              <mc:Fallback>
                <p:oleObj name="Visio" r:id="rId3" imgW="934666" imgH="189969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2320" y="1023700"/>
                        <a:ext cx="2301084" cy="39248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1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512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b556b8fa-63ec-4537-9ac6-5cf7278549c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1700</Words>
  <Application>Microsoft Office PowerPoint</Application>
  <PresentationFormat>全屏显示(16:9)</PresentationFormat>
  <Paragraphs>92</Paragraphs>
  <Slides>18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</dc:creator>
  <cp:lastModifiedBy>郭文波</cp:lastModifiedBy>
  <cp:revision>190</cp:revision>
  <dcterms:created xsi:type="dcterms:W3CDTF">2017-08-03T09:01:00Z</dcterms:created>
  <dcterms:modified xsi:type="dcterms:W3CDTF">2022-01-13T13:33:01Z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