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318" r:id="rId3"/>
    <p:sldId id="361" r:id="rId4"/>
    <p:sldId id="367" r:id="rId5"/>
    <p:sldId id="368" r:id="rId6"/>
    <p:sldId id="362" r:id="rId7"/>
    <p:sldId id="363" r:id="rId8"/>
    <p:sldId id="335" r:id="rId9"/>
    <p:sldId id="336" r:id="rId10"/>
    <p:sldId id="342" r:id="rId11"/>
    <p:sldId id="369" r:id="rId12"/>
  </p:sldIdLst>
  <p:sldSz cx="9144000" cy="5143500" type="screen16x9"/>
  <p:notesSz cx="7104063" cy="10234613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651" y="-7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12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11 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独立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看门狗实验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14425"/>
            <a:ext cx="7915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简述</a:t>
            </a:r>
            <a:r>
              <a:rPr lang="zh-CN" altLang="en-US" sz="1600" dirty="0">
                <a:latin typeface="+mn-ea"/>
              </a:rPr>
              <a:t>独立看门狗的作用。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简述</a:t>
            </a:r>
            <a:r>
              <a:rPr lang="zh-CN" altLang="en-US" sz="1600" dirty="0">
                <a:latin typeface="+mn-ea"/>
              </a:rPr>
              <a:t>延时函数会如何影响独立看门狗的喂狗。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3</a:t>
            </a:r>
            <a:r>
              <a:rPr lang="en-US" altLang="zh-CN" sz="1600" dirty="0" smtClean="0">
                <a:latin typeface="+mn-ea"/>
              </a:rPr>
              <a:t>. </a:t>
            </a:r>
            <a:r>
              <a:rPr lang="zh-CN" altLang="en-US" sz="1600" dirty="0" smtClean="0">
                <a:latin typeface="+mn-ea"/>
              </a:rPr>
              <a:t>尝试</a:t>
            </a:r>
            <a:r>
              <a:rPr lang="zh-CN" altLang="en-US" sz="1600" dirty="0">
                <a:latin typeface="+mn-ea"/>
              </a:rPr>
              <a:t>通过寄存器实现独立看门狗的配置。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128713"/>
            <a:ext cx="7915910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通过</a:t>
            </a:r>
            <a:r>
              <a:rPr lang="zh-CN" altLang="en-US" sz="1600" dirty="0">
                <a:latin typeface="+mn-ea"/>
              </a:rPr>
              <a:t>学习独立看门狗相关的寄存器及固件库函数，基于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核心板，编写独立看门狗驱动，该驱动包括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个</a:t>
            </a:r>
            <a:r>
              <a:rPr lang="en-US" altLang="zh-CN" sz="1600" dirty="0">
                <a:latin typeface="+mn-ea"/>
              </a:rPr>
              <a:t>API</a:t>
            </a:r>
            <a:r>
              <a:rPr lang="zh-CN" altLang="en-US" sz="1600" dirty="0">
                <a:latin typeface="+mn-ea"/>
              </a:rPr>
              <a:t>函数，分别是初始化看门狗函数</a:t>
            </a:r>
            <a:r>
              <a:rPr lang="en-US" altLang="zh-CN" sz="1600" dirty="0" err="1">
                <a:latin typeface="+mn-ea"/>
              </a:rPr>
              <a:t>InitIWDG</a:t>
            </a:r>
            <a:r>
              <a:rPr lang="zh-CN" altLang="en-US" sz="1600" dirty="0">
                <a:latin typeface="+mn-ea"/>
              </a:rPr>
              <a:t>、喂狗函数</a:t>
            </a:r>
            <a:r>
              <a:rPr lang="en-US" altLang="zh-CN" sz="1600" dirty="0" err="1">
                <a:latin typeface="+mn-ea"/>
              </a:rPr>
              <a:t>FeedIWDG</a:t>
            </a:r>
            <a:r>
              <a:rPr lang="zh-CN" altLang="en-US" sz="1600" dirty="0">
                <a:latin typeface="+mn-ea"/>
              </a:rPr>
              <a:t>，并在</a:t>
            </a:r>
            <a:r>
              <a:rPr lang="en-US" altLang="zh-CN" sz="1600" dirty="0" err="1">
                <a:latin typeface="+mn-ea"/>
              </a:rPr>
              <a:t>Main.c</a:t>
            </a:r>
            <a:r>
              <a:rPr lang="zh-CN" altLang="en-US" sz="1600" dirty="0">
                <a:latin typeface="+mn-ea"/>
              </a:rPr>
              <a:t>文件调用这些函数，将独立看门狗应用在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en-US" sz="1600" dirty="0">
                <a:latin typeface="+mn-ea"/>
              </a:rPr>
              <a:t>微控制器系统。</a:t>
            </a:r>
            <a:endParaRPr lang="zh-CN" altLang="zh-CN" sz="16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2.1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独立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看门狗功能框图</a:t>
            </a: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下图为独立</a:t>
            </a:r>
            <a:r>
              <a:rPr lang="zh-CN" altLang="en-US" sz="1600" dirty="0">
                <a:latin typeface="+mn-ea"/>
              </a:rPr>
              <a:t>看门狗的功能框图</a:t>
            </a:r>
            <a:r>
              <a:rPr lang="zh-CN" altLang="en-US" sz="1600" dirty="0" smtClean="0">
                <a:latin typeface="+mn-ea"/>
              </a:rPr>
              <a:t>，包含独立</a:t>
            </a:r>
            <a:r>
              <a:rPr lang="zh-CN" altLang="en-US" sz="1600" dirty="0">
                <a:latin typeface="+mn-ea"/>
              </a:rPr>
              <a:t>看门狗时钟、独立看门狗预分频器、</a:t>
            </a:r>
            <a:r>
              <a:rPr lang="en-US" altLang="zh-CN" sz="1600" dirty="0">
                <a:latin typeface="+mn-ea"/>
              </a:rPr>
              <a:t>12</a:t>
            </a:r>
            <a:r>
              <a:rPr lang="zh-CN" altLang="en-US" sz="1600" dirty="0">
                <a:latin typeface="+mn-ea"/>
              </a:rPr>
              <a:t>位递减计数器、状态寄存器和键寄存器。</a:t>
            </a:r>
            <a:endParaRPr lang="zh-CN" altLang="zh-CN" sz="1600" dirty="0">
              <a:latin typeface="+mn-ea"/>
            </a:endParaRPr>
          </a:p>
          <a:p>
            <a:pPr marL="0" lvl="1">
              <a:lnSpc>
                <a:spcPct val="150000"/>
              </a:lnSpc>
            </a:pPr>
            <a:endParaRPr sz="1600" dirty="0">
              <a:latin typeface="+mn-ea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281992"/>
              </p:ext>
            </p:extLst>
          </p:nvPr>
        </p:nvGraphicFramePr>
        <p:xfrm>
          <a:off x="1777683" y="2378325"/>
          <a:ext cx="5243440" cy="1824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3" imgW="4738672" imgH="1644030" progId="Visio.Drawing.11">
                  <p:embed/>
                </p:oleObj>
              </mc:Choice>
              <mc:Fallback>
                <p:oleObj name="Visio" r:id="rId3" imgW="4738672" imgH="164403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683" y="2378325"/>
                        <a:ext cx="5243440" cy="18246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2.2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独立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看门狗最小喂狗时间</a:t>
            </a:r>
          </a:p>
        </p:txBody>
      </p:sp>
      <p:sp>
        <p:nvSpPr>
          <p:cNvPr id="23" name="矩形 22"/>
          <p:cNvSpPr/>
          <p:nvPr/>
        </p:nvSpPr>
        <p:spPr>
          <a:xfrm>
            <a:off x="575211" y="1498502"/>
            <a:ext cx="7449126" cy="3106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       IWDG_PR</a:t>
            </a:r>
            <a:r>
              <a:rPr lang="zh-CN" altLang="en-US" sz="1200" dirty="0">
                <a:latin typeface="+mn-ea"/>
              </a:rPr>
              <a:t>是独立看门狗的预分频寄存器，</a:t>
            </a:r>
            <a:r>
              <a:rPr lang="en-US" altLang="zh-CN" sz="1200" dirty="0">
                <a:latin typeface="+mn-ea"/>
              </a:rPr>
              <a:t>IWDG_RLR</a:t>
            </a:r>
            <a:r>
              <a:rPr lang="zh-CN" altLang="en-US" sz="1200" dirty="0">
                <a:latin typeface="+mn-ea"/>
              </a:rPr>
              <a:t>是独立看门狗的重装载寄存器，独立看门狗的时钟频率为</a:t>
            </a:r>
            <a:r>
              <a:rPr lang="en-US" altLang="zh-CN" sz="1200" dirty="0" err="1">
                <a:latin typeface="+mn-ea"/>
              </a:rPr>
              <a:t>fLSI</a:t>
            </a:r>
            <a:r>
              <a:rPr lang="zh-CN" altLang="en-US" sz="1200" dirty="0">
                <a:latin typeface="+mn-ea"/>
              </a:rPr>
              <a:t>，根据以上三个参数可以根据公式计算出</a:t>
            </a:r>
            <a:r>
              <a:rPr lang="en-US" altLang="zh-CN" sz="1200" dirty="0">
                <a:latin typeface="+mn-ea"/>
              </a:rPr>
              <a:t>IWDG_PR</a:t>
            </a:r>
            <a:r>
              <a:rPr lang="zh-CN" altLang="en-US" sz="1200" dirty="0">
                <a:latin typeface="+mn-ea"/>
              </a:rPr>
              <a:t>为</a:t>
            </a:r>
            <a:r>
              <a:rPr lang="en-US" altLang="zh-CN" sz="1200" dirty="0">
                <a:latin typeface="+mn-ea"/>
              </a:rPr>
              <a:t>0</a:t>
            </a:r>
            <a:r>
              <a:rPr lang="zh-CN" altLang="en-US" sz="1200" dirty="0">
                <a:latin typeface="+mn-ea"/>
              </a:rPr>
              <a:t>～</a:t>
            </a:r>
            <a:r>
              <a:rPr lang="en-US" altLang="zh-CN" sz="1200" dirty="0">
                <a:latin typeface="+mn-ea"/>
              </a:rPr>
              <a:t>6</a:t>
            </a:r>
            <a:r>
              <a:rPr lang="zh-CN" altLang="en-US" sz="1200" dirty="0">
                <a:latin typeface="+mn-ea"/>
              </a:rPr>
              <a:t>时，独立看门狗最小喂狗时间</a:t>
            </a:r>
            <a:r>
              <a:rPr lang="en-US" altLang="zh-CN" sz="1200" dirty="0">
                <a:latin typeface="+mn-ea"/>
              </a:rPr>
              <a:t>=((4×2^IWDG_PR)×(IWDG_RLR+1))/</a:t>
            </a:r>
            <a:r>
              <a:rPr lang="en-US" altLang="zh-CN" sz="1200" dirty="0" err="1">
                <a:latin typeface="+mn-ea"/>
              </a:rPr>
              <a:t>fLSI</a:t>
            </a:r>
            <a:r>
              <a:rPr lang="zh-CN" altLang="en-US" sz="1200" dirty="0">
                <a:latin typeface="+mn-ea"/>
              </a:rPr>
              <a:t>，当</a:t>
            </a:r>
            <a:r>
              <a:rPr lang="en-US" altLang="zh-CN" sz="1200" dirty="0">
                <a:latin typeface="+mn-ea"/>
              </a:rPr>
              <a:t>IWDG_PR</a:t>
            </a:r>
            <a:r>
              <a:rPr lang="zh-CN" altLang="en-US" sz="1200" dirty="0">
                <a:latin typeface="+mn-ea"/>
              </a:rPr>
              <a:t>为</a:t>
            </a:r>
            <a:r>
              <a:rPr lang="en-US" altLang="zh-CN" sz="1200" dirty="0">
                <a:latin typeface="+mn-ea"/>
              </a:rPr>
              <a:t>7</a:t>
            </a:r>
            <a:r>
              <a:rPr lang="zh-CN" altLang="en-US" sz="1200" dirty="0">
                <a:latin typeface="+mn-ea"/>
              </a:rPr>
              <a:t>时，独立看门狗最小喂狗时间</a:t>
            </a:r>
            <a:r>
              <a:rPr lang="en-US" altLang="zh-CN" sz="1200" dirty="0">
                <a:latin typeface="+mn-ea"/>
              </a:rPr>
              <a:t>=((4×2^6)×(IWDG_RLR+1))/</a:t>
            </a:r>
            <a:r>
              <a:rPr lang="en-US" altLang="zh-CN" sz="1200" dirty="0" err="1">
                <a:latin typeface="+mn-ea"/>
              </a:rPr>
              <a:t>fLSI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1200" dirty="0" smtClean="0">
                <a:latin typeface="+mn-ea"/>
              </a:rPr>
              <a:t>       独立</a:t>
            </a:r>
            <a:r>
              <a:rPr lang="zh-CN" altLang="en-US" sz="1200" dirty="0">
                <a:latin typeface="+mn-ea"/>
              </a:rPr>
              <a:t>看门狗由</a:t>
            </a:r>
            <a:r>
              <a:rPr lang="en-US" altLang="zh-CN" sz="1200" dirty="0">
                <a:latin typeface="+mn-ea"/>
              </a:rPr>
              <a:t>40kHz</a:t>
            </a:r>
            <a:r>
              <a:rPr lang="zh-CN" altLang="en-US" sz="1200" dirty="0">
                <a:latin typeface="+mn-ea"/>
              </a:rPr>
              <a:t>的内部低速时钟（</a:t>
            </a:r>
            <a:r>
              <a:rPr lang="en-US" altLang="zh-CN" sz="1200" dirty="0">
                <a:latin typeface="+mn-ea"/>
              </a:rPr>
              <a:t>LSI</a:t>
            </a:r>
            <a:r>
              <a:rPr lang="zh-CN" altLang="en-US" sz="1200" dirty="0">
                <a:latin typeface="+mn-ea"/>
              </a:rPr>
              <a:t>）驱动，这个时钟由内部</a:t>
            </a:r>
            <a:r>
              <a:rPr lang="en-US" altLang="zh-CN" sz="1200" dirty="0">
                <a:latin typeface="+mn-ea"/>
              </a:rPr>
              <a:t>RC</a:t>
            </a:r>
            <a:r>
              <a:rPr lang="zh-CN" altLang="en-US" sz="1200" dirty="0">
                <a:latin typeface="+mn-ea"/>
              </a:rPr>
              <a:t>电路产生，因此</a:t>
            </a:r>
            <a:r>
              <a:rPr lang="en-US" altLang="zh-CN" sz="1200" dirty="0">
                <a:latin typeface="+mn-ea"/>
              </a:rPr>
              <a:t>LSI</a:t>
            </a:r>
            <a:r>
              <a:rPr lang="zh-CN" altLang="en-US" sz="1200" dirty="0">
                <a:latin typeface="+mn-ea"/>
              </a:rPr>
              <a:t>的时钟频率大约在</a:t>
            </a:r>
            <a:r>
              <a:rPr lang="en-US" altLang="zh-CN" sz="1200" dirty="0">
                <a:latin typeface="+mn-ea"/>
              </a:rPr>
              <a:t>30kHz</a:t>
            </a:r>
            <a:r>
              <a:rPr lang="zh-CN" altLang="en-US" sz="1200" dirty="0">
                <a:latin typeface="+mn-ea"/>
              </a:rPr>
              <a:t>～</a:t>
            </a:r>
            <a:r>
              <a:rPr lang="en-US" altLang="zh-CN" sz="1200" dirty="0">
                <a:latin typeface="+mn-ea"/>
              </a:rPr>
              <a:t>60kHz</a:t>
            </a:r>
            <a:r>
              <a:rPr lang="zh-CN" altLang="en-US" sz="1200" dirty="0">
                <a:latin typeface="+mn-ea"/>
              </a:rPr>
              <a:t>之间。假如</a:t>
            </a:r>
            <a:r>
              <a:rPr lang="en-US" altLang="zh-CN" sz="1200" dirty="0">
                <a:latin typeface="+mn-ea"/>
              </a:rPr>
              <a:t>LSI</a:t>
            </a:r>
            <a:r>
              <a:rPr lang="zh-CN" altLang="en-US" sz="1200" dirty="0">
                <a:latin typeface="+mn-ea"/>
              </a:rPr>
              <a:t>的时钟频率为</a:t>
            </a:r>
            <a:r>
              <a:rPr lang="en-US" altLang="zh-CN" sz="1200" dirty="0">
                <a:latin typeface="+mn-ea"/>
              </a:rPr>
              <a:t>40kHz</a:t>
            </a:r>
            <a:r>
              <a:rPr lang="zh-CN" altLang="en-US" sz="1200" dirty="0">
                <a:latin typeface="+mn-ea"/>
              </a:rPr>
              <a:t>，可以计算得出独立看门狗最小喂狗时间</a:t>
            </a:r>
            <a:r>
              <a:rPr lang="en-US" altLang="zh-CN" sz="1200" dirty="0">
                <a:latin typeface="+mn-ea"/>
              </a:rPr>
              <a:t>=((4×2^4)×(624+1))/40=1000(</a:t>
            </a:r>
            <a:r>
              <a:rPr lang="en-US" altLang="zh-CN" sz="1200" dirty="0" err="1">
                <a:latin typeface="+mn-ea"/>
              </a:rPr>
              <a:t>ms</a:t>
            </a:r>
            <a:r>
              <a:rPr lang="en-US" altLang="zh-CN" sz="1200" dirty="0">
                <a:latin typeface="+mn-ea"/>
              </a:rPr>
              <a:t>)</a:t>
            </a:r>
            <a:r>
              <a:rPr lang="zh-CN" altLang="en-US" sz="1200" dirty="0">
                <a:latin typeface="+mn-ea"/>
              </a:rPr>
              <a:t>。假如</a:t>
            </a:r>
            <a:r>
              <a:rPr lang="en-US" altLang="zh-CN" sz="1200" dirty="0">
                <a:latin typeface="+mn-ea"/>
              </a:rPr>
              <a:t>LSI</a:t>
            </a:r>
            <a:r>
              <a:rPr lang="zh-CN" altLang="en-US" sz="1200" dirty="0">
                <a:latin typeface="+mn-ea"/>
              </a:rPr>
              <a:t>的时钟频率为</a:t>
            </a:r>
            <a:r>
              <a:rPr lang="en-US" altLang="zh-CN" sz="1200" dirty="0">
                <a:latin typeface="+mn-ea"/>
              </a:rPr>
              <a:t>30kHz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IWDG_PR</a:t>
            </a:r>
            <a:r>
              <a:rPr lang="zh-CN" altLang="en-US" sz="1200" dirty="0">
                <a:latin typeface="+mn-ea"/>
              </a:rPr>
              <a:t>为</a:t>
            </a:r>
            <a:r>
              <a:rPr lang="en-US" altLang="zh-CN" sz="1200" dirty="0">
                <a:latin typeface="+mn-ea"/>
              </a:rPr>
              <a:t>4</a:t>
            </a:r>
            <a:r>
              <a:rPr lang="zh-CN" altLang="en-US" sz="1200" dirty="0">
                <a:latin typeface="+mn-ea"/>
              </a:rPr>
              <a:t>，可以计算得出独立看门狗最小喂狗时间</a:t>
            </a:r>
            <a:r>
              <a:rPr lang="en-US" altLang="zh-CN" sz="1200" dirty="0">
                <a:latin typeface="+mn-ea"/>
              </a:rPr>
              <a:t>=((4×2^4)×(624+1))/30≈1333(</a:t>
            </a:r>
            <a:r>
              <a:rPr lang="en-US" altLang="zh-CN" sz="1200" dirty="0" err="1">
                <a:latin typeface="+mn-ea"/>
              </a:rPr>
              <a:t>ms</a:t>
            </a:r>
            <a:r>
              <a:rPr lang="en-US" altLang="zh-CN" sz="1200" dirty="0">
                <a:latin typeface="+mn-ea"/>
              </a:rPr>
              <a:t>)</a:t>
            </a:r>
            <a:r>
              <a:rPr lang="zh-CN" altLang="en-US" sz="1200" dirty="0">
                <a:latin typeface="+mn-ea"/>
              </a:rPr>
              <a:t>。假如</a:t>
            </a:r>
            <a:r>
              <a:rPr lang="en-US" altLang="zh-CN" sz="1200" dirty="0">
                <a:latin typeface="+mn-ea"/>
              </a:rPr>
              <a:t>LSI</a:t>
            </a:r>
            <a:r>
              <a:rPr lang="zh-CN" altLang="en-US" sz="1200" dirty="0">
                <a:latin typeface="+mn-ea"/>
              </a:rPr>
              <a:t>的时钟频率为</a:t>
            </a:r>
            <a:r>
              <a:rPr lang="en-US" altLang="zh-CN" sz="1200" dirty="0">
                <a:latin typeface="+mn-ea"/>
              </a:rPr>
              <a:t>60kHz</a:t>
            </a:r>
            <a:r>
              <a:rPr lang="zh-CN" altLang="en-US" sz="1200" dirty="0">
                <a:latin typeface="+mn-ea"/>
              </a:rPr>
              <a:t>，可以计算得出独立看门狗最小喂狗时间</a:t>
            </a:r>
            <a:r>
              <a:rPr lang="en-US" altLang="zh-CN" sz="1200" dirty="0">
                <a:latin typeface="+mn-ea"/>
              </a:rPr>
              <a:t>=((4×2^4)×(624+1))/60≈667(</a:t>
            </a:r>
            <a:r>
              <a:rPr lang="en-US" altLang="zh-CN" sz="1200" dirty="0" err="1">
                <a:latin typeface="+mn-ea"/>
              </a:rPr>
              <a:t>ms</a:t>
            </a:r>
            <a:r>
              <a:rPr lang="en-US" altLang="zh-CN" sz="1200" dirty="0">
                <a:latin typeface="+mn-ea"/>
              </a:rPr>
              <a:t>)</a:t>
            </a:r>
            <a:r>
              <a:rPr lang="zh-CN" altLang="en-US" sz="1200" dirty="0">
                <a:latin typeface="+mn-ea"/>
              </a:rPr>
              <a:t>。因此，当</a:t>
            </a:r>
            <a:r>
              <a:rPr lang="en-US" altLang="zh-CN" sz="1200" dirty="0">
                <a:latin typeface="+mn-ea"/>
              </a:rPr>
              <a:t>IWDG_PR=4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IWDG_RLR=624</a:t>
            </a:r>
            <a:r>
              <a:rPr lang="zh-CN" altLang="en-US" sz="1200" dirty="0">
                <a:latin typeface="+mn-ea"/>
              </a:rPr>
              <a:t>时，独立看门狗最小喂狗时间范围为</a:t>
            </a:r>
            <a:r>
              <a:rPr lang="en-US" altLang="zh-CN" sz="1200" dirty="0">
                <a:latin typeface="+mn-ea"/>
              </a:rPr>
              <a:t>667ms</a:t>
            </a:r>
            <a:r>
              <a:rPr lang="zh-CN" altLang="en-US" sz="1200" dirty="0">
                <a:latin typeface="+mn-ea"/>
              </a:rPr>
              <a:t>～</a:t>
            </a:r>
            <a:r>
              <a:rPr lang="en-US" altLang="zh-CN" sz="1200" dirty="0">
                <a:latin typeface="+mn-ea"/>
              </a:rPr>
              <a:t>1333ms</a:t>
            </a:r>
            <a:r>
              <a:rPr lang="zh-CN" altLang="en-US" sz="1200" dirty="0">
                <a:latin typeface="+mn-ea"/>
              </a:rPr>
              <a:t>，为了确保</a:t>
            </a:r>
            <a:r>
              <a:rPr lang="en-US" altLang="zh-CN" sz="1200" dirty="0">
                <a:latin typeface="+mn-ea"/>
              </a:rPr>
              <a:t>STM32</a:t>
            </a:r>
            <a:r>
              <a:rPr lang="zh-CN" altLang="en-US" sz="1200" dirty="0">
                <a:latin typeface="+mn-ea"/>
              </a:rPr>
              <a:t>不被复位，独立看门狗的喂狗时间要小于</a:t>
            </a:r>
            <a:r>
              <a:rPr lang="en-US" altLang="zh-CN" sz="1200" dirty="0">
                <a:latin typeface="+mn-ea"/>
              </a:rPr>
              <a:t>667ms</a:t>
            </a:r>
            <a:r>
              <a:rPr lang="zh-CN" altLang="en-US" sz="1200" dirty="0">
                <a:latin typeface="+mn-ea"/>
              </a:rPr>
              <a:t>。</a:t>
            </a:r>
          </a:p>
        </p:txBody>
      </p:sp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3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2.3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独立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看门狗实验流程图分析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875895"/>
              </p:ext>
            </p:extLst>
          </p:nvPr>
        </p:nvGraphicFramePr>
        <p:xfrm>
          <a:off x="1757680" y="1516310"/>
          <a:ext cx="5745612" cy="335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3" imgW="5473974" imgH="3382560" progId="Visio.Drawing.11">
                  <p:embed/>
                </p:oleObj>
              </mc:Choice>
              <mc:Fallback>
                <p:oleObj name="Visio" r:id="rId3" imgW="5473974" imgH="338256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680" y="1516310"/>
                        <a:ext cx="5745612" cy="33590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3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独立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看门狗部分寄存器</a:t>
            </a:r>
          </a:p>
        </p:txBody>
      </p:sp>
      <p:sp>
        <p:nvSpPr>
          <p:cNvPr id="24" name="矩形 23"/>
          <p:cNvSpPr/>
          <p:nvPr/>
        </p:nvSpPr>
        <p:spPr>
          <a:xfrm>
            <a:off x="577850" y="1571039"/>
            <a:ext cx="7446487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STM32</a:t>
            </a:r>
            <a:r>
              <a:rPr lang="zh-CN" altLang="en-US" sz="1600" dirty="0">
                <a:latin typeface="+mn-ea"/>
              </a:rPr>
              <a:t>的独立看门狗寄存器的地址映像和复位值</a:t>
            </a:r>
            <a:r>
              <a:rPr lang="zh-CN" altLang="en-US" sz="1600" dirty="0" smtClean="0">
                <a:latin typeface="+mn-ea"/>
              </a:rPr>
              <a:t>如下表所</a:t>
            </a:r>
            <a:r>
              <a:rPr lang="zh-CN" altLang="en-US" sz="1600" dirty="0">
                <a:latin typeface="+mn-ea"/>
              </a:rPr>
              <a:t>示。独立看门狗共有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个寄存器，分别是键寄存器（</a:t>
            </a:r>
            <a:r>
              <a:rPr lang="en-US" altLang="zh-CN" sz="1600" dirty="0">
                <a:latin typeface="+mn-ea"/>
              </a:rPr>
              <a:t>IWDG_KR</a:t>
            </a:r>
            <a:r>
              <a:rPr lang="zh-CN" altLang="en-US" sz="1600" dirty="0">
                <a:latin typeface="+mn-ea"/>
              </a:rPr>
              <a:t>）、预分频寄存器（</a:t>
            </a:r>
            <a:r>
              <a:rPr lang="en-US" altLang="zh-CN" sz="1600" dirty="0">
                <a:latin typeface="+mn-ea"/>
              </a:rPr>
              <a:t>IWDG_PR</a:t>
            </a:r>
            <a:r>
              <a:rPr lang="zh-CN" altLang="en-US" sz="1600" dirty="0">
                <a:latin typeface="+mn-ea"/>
              </a:rPr>
              <a:t>）、重装载寄存器（</a:t>
            </a:r>
            <a:r>
              <a:rPr lang="en-US" altLang="zh-CN" sz="1600" dirty="0">
                <a:latin typeface="+mn-ea"/>
              </a:rPr>
              <a:t>IWDG_RLR</a:t>
            </a:r>
            <a:r>
              <a:rPr lang="zh-CN" altLang="en-US" sz="1600" dirty="0">
                <a:latin typeface="+mn-ea"/>
              </a:rPr>
              <a:t>）和状态寄存器（</a:t>
            </a:r>
            <a:r>
              <a:rPr lang="en-US" altLang="zh-CN" sz="1600" dirty="0">
                <a:latin typeface="+mn-ea"/>
              </a:rPr>
              <a:t>IWDG_SR</a:t>
            </a:r>
            <a:r>
              <a:rPr lang="zh-CN" altLang="en-US" sz="1600" dirty="0">
                <a:latin typeface="+mn-ea"/>
              </a:rPr>
              <a:t>）。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291438"/>
              </p:ext>
            </p:extLst>
          </p:nvPr>
        </p:nvGraphicFramePr>
        <p:xfrm>
          <a:off x="1596281" y="2841072"/>
          <a:ext cx="5879048" cy="1415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5974800" imgH="1517400" progId="Visio.Drawing.11">
                  <p:embed/>
                </p:oleObj>
              </mc:Choice>
              <mc:Fallback>
                <p:oleObj name="Visio" r:id="rId3" imgW="5974800" imgH="15174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281" y="2841072"/>
                        <a:ext cx="5879048" cy="1415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2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独立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看门狗部分固件库函数</a:t>
            </a:r>
          </a:p>
        </p:txBody>
      </p:sp>
      <p:sp>
        <p:nvSpPr>
          <p:cNvPr id="24" name="矩形 23"/>
          <p:cNvSpPr/>
          <p:nvPr/>
        </p:nvSpPr>
        <p:spPr>
          <a:xfrm>
            <a:off x="654340" y="1574243"/>
            <a:ext cx="7839420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本</a:t>
            </a:r>
            <a:r>
              <a:rPr lang="zh-CN" altLang="en-US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IWDG</a:t>
            </a:r>
            <a:r>
              <a:rPr lang="zh-CN" altLang="en-US" sz="1600" dirty="0">
                <a:latin typeface="+mn-ea"/>
              </a:rPr>
              <a:t>固件库函数包括</a:t>
            </a:r>
            <a:r>
              <a:rPr lang="en-US" altLang="zh-CN" sz="1600" dirty="0" err="1">
                <a:latin typeface="+mn-ea"/>
              </a:rPr>
              <a:t>IWDG_WriteAccessCmd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IWDG_SetPrescaler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IWDG_SetReload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IWDG_ReloadCounter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IWDG_Enable</a:t>
            </a:r>
            <a:r>
              <a:rPr lang="zh-CN" altLang="en-US" sz="1600" dirty="0" smtClean="0">
                <a:latin typeface="+mn-ea"/>
              </a:rPr>
              <a:t>。</a:t>
            </a:r>
            <a:r>
              <a:rPr lang="en-US" altLang="zh-CN" sz="1600" dirty="0" err="1">
                <a:latin typeface="+mn-ea"/>
              </a:rPr>
              <a:t>IWDG_WriteAccessCmd</a:t>
            </a:r>
            <a:r>
              <a:rPr lang="zh-CN" altLang="en-US" sz="1600" dirty="0">
                <a:latin typeface="+mn-ea"/>
              </a:rPr>
              <a:t>函数的功能是使能或除能对</a:t>
            </a:r>
            <a:r>
              <a:rPr lang="en-US" altLang="zh-CN" sz="1600" dirty="0">
                <a:latin typeface="+mn-ea"/>
              </a:rPr>
              <a:t>IWDG_PR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IWDG_RLR</a:t>
            </a:r>
            <a:r>
              <a:rPr lang="zh-CN" altLang="en-US" sz="1600" dirty="0">
                <a:latin typeface="+mn-ea"/>
              </a:rPr>
              <a:t>的写</a:t>
            </a:r>
            <a:r>
              <a:rPr lang="zh-CN" altLang="en-US" sz="1600" dirty="0" smtClean="0">
                <a:latin typeface="+mn-ea"/>
              </a:rPr>
              <a:t>操作；</a:t>
            </a:r>
            <a:r>
              <a:rPr lang="en-US" altLang="zh-CN" sz="1600" dirty="0" err="1">
                <a:latin typeface="+mn-ea"/>
              </a:rPr>
              <a:t>IWDG_SetPrescaler</a:t>
            </a:r>
            <a:r>
              <a:rPr lang="zh-CN" altLang="en-US" sz="1600" dirty="0">
                <a:latin typeface="+mn-ea"/>
              </a:rPr>
              <a:t>函数的功能是设置</a:t>
            </a:r>
            <a:r>
              <a:rPr lang="en-US" altLang="zh-CN" sz="1600" dirty="0">
                <a:latin typeface="+mn-ea"/>
              </a:rPr>
              <a:t>IWDG</a:t>
            </a:r>
            <a:r>
              <a:rPr lang="zh-CN" altLang="en-US" sz="1600" dirty="0">
                <a:latin typeface="+mn-ea"/>
              </a:rPr>
              <a:t>预分频</a:t>
            </a:r>
            <a:r>
              <a:rPr lang="zh-CN" altLang="en-US" sz="1600" dirty="0" smtClean="0">
                <a:latin typeface="+mn-ea"/>
              </a:rPr>
              <a:t>值；</a:t>
            </a:r>
            <a:r>
              <a:rPr lang="en-US" altLang="zh-CN" sz="1600" dirty="0" err="1">
                <a:latin typeface="+mn-ea"/>
              </a:rPr>
              <a:t>IWDG_SetReload</a:t>
            </a:r>
            <a:r>
              <a:rPr lang="zh-CN" altLang="en-US" sz="1600" dirty="0">
                <a:latin typeface="+mn-ea"/>
              </a:rPr>
              <a:t>函数的功能是设置</a:t>
            </a:r>
            <a:r>
              <a:rPr lang="en-US" altLang="zh-CN" sz="1600" dirty="0">
                <a:latin typeface="+mn-ea"/>
              </a:rPr>
              <a:t>IWDG</a:t>
            </a:r>
            <a:r>
              <a:rPr lang="zh-CN" altLang="en-US" sz="1600" dirty="0">
                <a:latin typeface="+mn-ea"/>
              </a:rPr>
              <a:t>重装载</a:t>
            </a:r>
            <a:r>
              <a:rPr lang="zh-CN" altLang="en-US" sz="1600" dirty="0" smtClean="0">
                <a:latin typeface="+mn-ea"/>
              </a:rPr>
              <a:t>值；</a:t>
            </a:r>
            <a:r>
              <a:rPr lang="en-US" altLang="zh-CN" sz="1600" dirty="0" err="1">
                <a:latin typeface="+mn-ea"/>
              </a:rPr>
              <a:t>IWDG_ReloadCounter</a:t>
            </a:r>
            <a:r>
              <a:rPr lang="zh-CN" altLang="en-US" sz="1600" dirty="0">
                <a:latin typeface="+mn-ea"/>
              </a:rPr>
              <a:t>函数的功能是按照</a:t>
            </a:r>
            <a:r>
              <a:rPr lang="en-US" altLang="zh-CN" sz="1600" dirty="0">
                <a:latin typeface="+mn-ea"/>
              </a:rPr>
              <a:t>IWDG</a:t>
            </a:r>
            <a:r>
              <a:rPr lang="zh-CN" altLang="en-US" sz="1600" dirty="0">
                <a:latin typeface="+mn-ea"/>
              </a:rPr>
              <a:t>重装载寄存器的值重装载</a:t>
            </a:r>
            <a:r>
              <a:rPr lang="en-US" altLang="zh-CN" sz="1600" dirty="0">
                <a:latin typeface="+mn-ea"/>
              </a:rPr>
              <a:t>IWDG</a:t>
            </a:r>
            <a:r>
              <a:rPr lang="zh-CN" altLang="en-US" sz="1600" dirty="0" smtClean="0">
                <a:latin typeface="+mn-ea"/>
              </a:rPr>
              <a:t>计数器；</a:t>
            </a:r>
            <a:r>
              <a:rPr lang="en-US" altLang="zh-CN" sz="1600" dirty="0" err="1">
                <a:latin typeface="+mn-ea"/>
              </a:rPr>
              <a:t>IWDG_Enable</a:t>
            </a:r>
            <a:r>
              <a:rPr lang="zh-CN" altLang="en-US" sz="1600" dirty="0">
                <a:latin typeface="+mn-ea"/>
              </a:rPr>
              <a:t>函数的功能是使能</a:t>
            </a:r>
            <a:r>
              <a:rPr lang="en-US" altLang="zh-CN" sz="1600" dirty="0" smtClean="0">
                <a:latin typeface="+mn-ea"/>
              </a:rPr>
              <a:t>IWDG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4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50144"/>
            <a:ext cx="79159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：复制并编译原始工程	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：添加</a:t>
            </a:r>
            <a:r>
              <a:rPr lang="en-US" altLang="zh-CN" sz="1600" dirty="0">
                <a:latin typeface="+mj-ea"/>
                <a:ea typeface="+mj-ea"/>
              </a:rPr>
              <a:t>IWDG</a:t>
            </a:r>
            <a:r>
              <a:rPr lang="zh-CN" altLang="en-US" sz="1600" dirty="0">
                <a:latin typeface="+mj-ea"/>
                <a:ea typeface="+mj-ea"/>
              </a:rPr>
              <a:t>文件对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IWDG.h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4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IWDG.c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5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>
                <a:latin typeface="+mj-ea"/>
                <a:ea typeface="+mj-ea"/>
              </a:rPr>
              <a:t>LED</a:t>
            </a:r>
            <a:r>
              <a:rPr lang="zh-CN" altLang="en-US" sz="1600" dirty="0">
                <a:latin typeface="+mj-ea"/>
                <a:ea typeface="+mj-ea"/>
              </a:rPr>
              <a:t>文件对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6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ProcKeyOne.c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7</a:t>
            </a:r>
            <a:r>
              <a:rPr lang="zh-CN" altLang="en-US" sz="1600" dirty="0">
                <a:latin typeface="+mj-ea"/>
                <a:ea typeface="+mj-ea"/>
              </a:rPr>
              <a:t>：完善独立看门狗实验应用层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8</a:t>
            </a:r>
            <a:r>
              <a:rPr lang="zh-CN" altLang="en-US" sz="1600" dirty="0">
                <a:latin typeface="+mj-ea"/>
                <a:ea typeface="+mj-ea"/>
              </a:rPr>
              <a:t>：编译及下载验证</a:t>
            </a:r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步  骤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1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004123"/>
            <a:ext cx="7915910" cy="226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600" dirty="0" smtClean="0">
                <a:latin typeface="+mj-ea"/>
                <a:ea typeface="+mj-ea"/>
              </a:rPr>
              <a:t>       基于</a:t>
            </a:r>
            <a:r>
              <a:rPr lang="en-US" altLang="zh-CN" sz="1600" dirty="0">
                <a:latin typeface="+mj-ea"/>
                <a:ea typeface="+mj-ea"/>
              </a:rPr>
              <a:t>STM32</a:t>
            </a:r>
            <a:r>
              <a:rPr lang="zh-CN" altLang="en-US" sz="1600" dirty="0">
                <a:latin typeface="+mj-ea"/>
                <a:ea typeface="+mj-ea"/>
              </a:rPr>
              <a:t>核心板，参照本实验，编写程序实现独立看门狗手喂狗功能，既可以通过定时器喂狗，也可以通过</a:t>
            </a:r>
            <a:r>
              <a:rPr lang="en-US" altLang="zh-CN" sz="1600" dirty="0">
                <a:latin typeface="+mj-ea"/>
                <a:ea typeface="+mj-ea"/>
              </a:rPr>
              <a:t>KEY1</a:t>
            </a:r>
            <a:r>
              <a:rPr lang="zh-CN" altLang="en-US" sz="1600" dirty="0">
                <a:latin typeface="+mj-ea"/>
                <a:ea typeface="+mj-ea"/>
              </a:rPr>
              <a:t>按键手动喂狗，默认情况下为定时器喂狗，即不需要</a:t>
            </a:r>
            <a:r>
              <a:rPr lang="en-US" altLang="zh-CN" sz="1600" dirty="0">
                <a:latin typeface="+mj-ea"/>
                <a:ea typeface="+mj-ea"/>
              </a:rPr>
              <a:t>KEY1</a:t>
            </a:r>
            <a:r>
              <a:rPr lang="zh-CN" altLang="en-US" sz="1600" dirty="0">
                <a:latin typeface="+mj-ea"/>
                <a:ea typeface="+mj-ea"/>
              </a:rPr>
              <a:t>按键也能实现两个</a:t>
            </a:r>
            <a:r>
              <a:rPr lang="en-US" altLang="zh-CN" sz="1600" dirty="0">
                <a:latin typeface="+mj-ea"/>
                <a:ea typeface="+mj-ea"/>
              </a:rPr>
              <a:t>LED</a:t>
            </a:r>
            <a:r>
              <a:rPr lang="zh-CN" altLang="en-US" sz="1600" dirty="0">
                <a:latin typeface="+mj-ea"/>
                <a:ea typeface="+mj-ea"/>
              </a:rPr>
              <a:t>正常计数（</a:t>
            </a:r>
            <a:r>
              <a:rPr lang="en-US" altLang="zh-CN" sz="1600" dirty="0">
                <a:latin typeface="+mj-ea"/>
                <a:ea typeface="+mj-ea"/>
              </a:rPr>
              <a:t>LED1</a:t>
            </a:r>
            <a:r>
              <a:rPr lang="zh-CN" altLang="en-US" sz="1600" dirty="0">
                <a:latin typeface="+mj-ea"/>
                <a:ea typeface="+mj-ea"/>
              </a:rPr>
              <a:t>和</a:t>
            </a:r>
            <a:r>
              <a:rPr lang="en-US" altLang="zh-CN" sz="1600" dirty="0">
                <a:latin typeface="+mj-ea"/>
                <a:ea typeface="+mj-ea"/>
              </a:rPr>
              <a:t>LED2</a:t>
            </a:r>
            <a:r>
              <a:rPr lang="zh-CN" altLang="en-US" sz="1600" dirty="0">
                <a:latin typeface="+mj-ea"/>
                <a:ea typeface="+mj-ea"/>
              </a:rPr>
              <a:t>按照</a:t>
            </a:r>
            <a:r>
              <a:rPr lang="en-US" altLang="zh-CN" sz="1600" dirty="0">
                <a:latin typeface="+mj-ea"/>
                <a:ea typeface="+mj-ea"/>
              </a:rPr>
              <a:t>00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01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10</a:t>
            </a:r>
            <a:r>
              <a:rPr lang="zh-CN" altLang="en-US" sz="1600" dirty="0">
                <a:latin typeface="+mj-ea"/>
                <a:ea typeface="+mj-ea"/>
              </a:rPr>
              <a:t>、</a:t>
            </a:r>
            <a:r>
              <a:rPr lang="en-US" altLang="zh-CN" sz="1600" dirty="0">
                <a:latin typeface="+mj-ea"/>
                <a:ea typeface="+mj-ea"/>
              </a:rPr>
              <a:t>11</a:t>
            </a:r>
            <a:r>
              <a:rPr lang="zh-CN" altLang="en-US" sz="1600" dirty="0">
                <a:latin typeface="+mj-ea"/>
                <a:ea typeface="+mj-ea"/>
              </a:rPr>
              <a:t>的顺序计数），</a:t>
            </a:r>
            <a:r>
              <a:rPr lang="en-US" altLang="zh-CN" sz="1600" dirty="0">
                <a:latin typeface="+mj-ea"/>
                <a:ea typeface="+mj-ea"/>
              </a:rPr>
              <a:t>KEY2</a:t>
            </a:r>
            <a:r>
              <a:rPr lang="zh-CN" altLang="en-US" sz="1600" dirty="0">
                <a:latin typeface="+mj-ea"/>
                <a:ea typeface="+mj-ea"/>
              </a:rPr>
              <a:t>按键用于定时器喂狗与手动喂狗两种模式之间的切换，当切换到手动喂狗模式时，必须通过</a:t>
            </a:r>
            <a:r>
              <a:rPr lang="en-US" altLang="zh-CN" sz="1600" dirty="0">
                <a:latin typeface="+mj-ea"/>
                <a:ea typeface="+mj-ea"/>
              </a:rPr>
              <a:t>KEY1</a:t>
            </a:r>
            <a:r>
              <a:rPr lang="zh-CN" altLang="en-US" sz="1600" dirty="0">
                <a:latin typeface="+mj-ea"/>
                <a:ea typeface="+mj-ea"/>
              </a:rPr>
              <a:t>按键进行喂狗，否则，</a:t>
            </a:r>
            <a:r>
              <a:rPr lang="en-US" altLang="zh-CN" sz="1600" dirty="0">
                <a:latin typeface="+mj-ea"/>
                <a:ea typeface="+mj-ea"/>
              </a:rPr>
              <a:t>STM32</a:t>
            </a:r>
            <a:r>
              <a:rPr lang="zh-CN" altLang="en-US" sz="1600" dirty="0">
                <a:latin typeface="+mj-ea"/>
                <a:ea typeface="+mj-ea"/>
              </a:rPr>
              <a:t>会反复复位，复位后</a:t>
            </a:r>
            <a:r>
              <a:rPr lang="en-US" altLang="zh-CN" sz="1600" dirty="0">
                <a:latin typeface="+mj-ea"/>
                <a:ea typeface="+mj-ea"/>
              </a:rPr>
              <a:t>LED1</a:t>
            </a:r>
            <a:r>
              <a:rPr lang="zh-CN" altLang="en-US" sz="1600" dirty="0">
                <a:latin typeface="+mj-ea"/>
                <a:ea typeface="+mj-ea"/>
              </a:rPr>
              <a:t>闪烁一次。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871</Words>
  <Application>Microsoft Office PowerPoint</Application>
  <PresentationFormat>全屏显示(16:9)</PresentationFormat>
  <Paragraphs>58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187</cp:revision>
  <dcterms:created xsi:type="dcterms:W3CDTF">2017-08-03T09:01:00Z</dcterms:created>
  <dcterms:modified xsi:type="dcterms:W3CDTF">2022-01-13T13:38:17Z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