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318" r:id="rId3"/>
    <p:sldId id="361" r:id="rId4"/>
    <p:sldId id="367" r:id="rId5"/>
    <p:sldId id="368" r:id="rId6"/>
    <p:sldId id="362" r:id="rId7"/>
    <p:sldId id="363" r:id="rId8"/>
    <p:sldId id="364" r:id="rId9"/>
    <p:sldId id="335" r:id="rId10"/>
    <p:sldId id="336" r:id="rId11"/>
    <p:sldId id="342" r:id="rId12"/>
    <p:sldId id="369" r:id="rId13"/>
  </p:sldIdLst>
  <p:sldSz cx="9144000" cy="5143500" type="screen16x9"/>
  <p:notesSz cx="7104063" cy="10234613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85CA9"/>
    <a:srgbClr val="F4C41E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13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12 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读写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内部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Flash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基于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核心板，编写程序实现密码解锁功能，具体而言：微控制器初始密码为</a:t>
            </a:r>
            <a:r>
              <a:rPr lang="en-US" altLang="zh-CN" sz="1600" dirty="0">
                <a:latin typeface="+mj-ea"/>
                <a:ea typeface="+mj-ea"/>
              </a:rPr>
              <a:t>0x12345678</a:t>
            </a:r>
            <a:r>
              <a:rPr lang="zh-CN" altLang="en-US" sz="1600" dirty="0">
                <a:latin typeface="+mj-ea"/>
                <a:ea typeface="+mj-ea"/>
              </a:rPr>
              <a:t>，该密码通过</a:t>
            </a:r>
            <a:r>
              <a:rPr lang="en-US" altLang="zh-CN" sz="1600" dirty="0">
                <a:latin typeface="+mj-ea"/>
                <a:ea typeface="+mj-ea"/>
              </a:rPr>
              <a:t>STM32FlashWriteWord</a:t>
            </a:r>
            <a:r>
              <a:rPr lang="zh-CN" altLang="en-US" sz="1600" dirty="0">
                <a:latin typeface="+mj-ea"/>
                <a:ea typeface="+mj-ea"/>
              </a:rPr>
              <a:t>函数写入内部</a:t>
            </a:r>
            <a:r>
              <a:rPr lang="en-US" altLang="zh-CN" sz="1600" dirty="0">
                <a:latin typeface="+mj-ea"/>
                <a:ea typeface="+mj-ea"/>
              </a:rPr>
              <a:t>Flash</a:t>
            </a:r>
            <a:r>
              <a:rPr lang="zh-CN" altLang="en-US" sz="1600" dirty="0">
                <a:latin typeface="+mj-ea"/>
                <a:ea typeface="+mj-ea"/>
              </a:rPr>
              <a:t>（切勿写入代码区），通过按下</a:t>
            </a:r>
            <a:r>
              <a:rPr lang="en-US" altLang="zh-CN" sz="1600" dirty="0">
                <a:latin typeface="+mj-ea"/>
                <a:ea typeface="+mj-ea"/>
              </a:rPr>
              <a:t>KEY1</a:t>
            </a:r>
            <a:r>
              <a:rPr lang="zh-CN" altLang="en-US" sz="1600" dirty="0">
                <a:latin typeface="+mj-ea"/>
                <a:ea typeface="+mj-ea"/>
              </a:rPr>
              <a:t>模拟输入密码为</a:t>
            </a:r>
            <a:r>
              <a:rPr lang="en-US" altLang="zh-CN" sz="1600" dirty="0">
                <a:latin typeface="+mj-ea"/>
                <a:ea typeface="+mj-ea"/>
              </a:rPr>
              <a:t>0x12345678</a:t>
            </a:r>
            <a:r>
              <a:rPr lang="zh-CN" altLang="en-US" sz="1600" dirty="0">
                <a:latin typeface="+mj-ea"/>
                <a:ea typeface="+mj-ea"/>
              </a:rPr>
              <a:t>，通过按下</a:t>
            </a:r>
            <a:r>
              <a:rPr lang="en-US" altLang="zh-CN" sz="1600" dirty="0">
                <a:latin typeface="+mj-ea"/>
                <a:ea typeface="+mj-ea"/>
              </a:rPr>
              <a:t>KEY2</a:t>
            </a:r>
            <a:r>
              <a:rPr lang="zh-CN" altLang="en-US" sz="1600" dirty="0">
                <a:latin typeface="+mj-ea"/>
                <a:ea typeface="+mj-ea"/>
              </a:rPr>
              <a:t>模拟输入密码为</a:t>
            </a:r>
            <a:r>
              <a:rPr lang="en-US" altLang="zh-CN" sz="1600" dirty="0">
                <a:latin typeface="+mj-ea"/>
                <a:ea typeface="+mj-ea"/>
              </a:rPr>
              <a:t>0x87654321</a:t>
            </a:r>
            <a:r>
              <a:rPr lang="zh-CN" altLang="en-US" sz="1600" dirty="0">
                <a:latin typeface="+mj-ea"/>
                <a:ea typeface="+mj-ea"/>
              </a:rPr>
              <a:t>，通过按下</a:t>
            </a:r>
            <a:r>
              <a:rPr lang="en-US" altLang="zh-CN" sz="1600" dirty="0">
                <a:latin typeface="+mj-ea"/>
                <a:ea typeface="+mj-ea"/>
              </a:rPr>
              <a:t>KEY3</a:t>
            </a:r>
            <a:r>
              <a:rPr lang="zh-CN" altLang="en-US" sz="1600" dirty="0">
                <a:latin typeface="+mj-ea"/>
                <a:ea typeface="+mj-ea"/>
              </a:rPr>
              <a:t>进行密码匹配，如果密码正确，则在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上显示“</a:t>
            </a:r>
            <a:r>
              <a:rPr lang="en-US" altLang="zh-CN" sz="1600" dirty="0">
                <a:latin typeface="+mj-ea"/>
                <a:ea typeface="+mj-ea"/>
              </a:rPr>
              <a:t>Success</a:t>
            </a:r>
            <a:r>
              <a:rPr lang="zh-CN" altLang="en-US" sz="1600" dirty="0">
                <a:latin typeface="+mj-ea"/>
                <a:ea typeface="+mj-ea"/>
              </a:rPr>
              <a:t>！”，否则，如果密码不正确，则在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en-US" sz="1600" dirty="0">
                <a:latin typeface="+mj-ea"/>
                <a:ea typeface="+mj-ea"/>
              </a:rPr>
              <a:t>上显示“</a:t>
            </a:r>
            <a:r>
              <a:rPr lang="en-US" altLang="zh-CN" sz="1600" dirty="0">
                <a:latin typeface="+mj-ea"/>
                <a:ea typeface="+mj-ea"/>
              </a:rPr>
              <a:t>Failure</a:t>
            </a:r>
            <a:r>
              <a:rPr lang="zh-CN" altLang="en-US" sz="1600" dirty="0">
                <a:latin typeface="+mj-ea"/>
                <a:ea typeface="+mj-ea"/>
              </a:rPr>
              <a:t>！”。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微</a:t>
            </a:r>
            <a:r>
              <a:rPr lang="zh-CN" altLang="en-US" sz="1600" dirty="0">
                <a:latin typeface="+mn-ea"/>
              </a:rPr>
              <a:t>控制器的内部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和内部</a:t>
            </a:r>
            <a:r>
              <a:rPr lang="en-US" altLang="zh-CN" sz="1600" dirty="0">
                <a:latin typeface="+mn-ea"/>
              </a:rPr>
              <a:t>SRAM</a:t>
            </a:r>
            <a:r>
              <a:rPr lang="zh-CN" altLang="en-US" sz="1600" dirty="0">
                <a:latin typeface="+mn-ea"/>
              </a:rPr>
              <a:t>有什么区别？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STM32</a:t>
            </a:r>
            <a:r>
              <a:rPr lang="zh-CN" altLang="en-US" sz="1600" dirty="0">
                <a:latin typeface="+mn-ea"/>
              </a:rPr>
              <a:t>采用的是大端存储模式还是小端存储模式？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程序</a:t>
            </a:r>
            <a:r>
              <a:rPr lang="zh-CN" altLang="en-US" sz="1600" dirty="0">
                <a:latin typeface="+mn-ea"/>
              </a:rPr>
              <a:t>是存放在内部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还是内部</a:t>
            </a:r>
            <a:r>
              <a:rPr lang="en-US" altLang="zh-CN" sz="1600" dirty="0">
                <a:latin typeface="+mn-ea"/>
              </a:rPr>
              <a:t>SRAM</a:t>
            </a:r>
            <a:r>
              <a:rPr lang="zh-CN" altLang="en-US" sz="1600" dirty="0">
                <a:latin typeface="+mn-ea"/>
              </a:rPr>
              <a:t>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使用</a:t>
            </a:r>
            <a:r>
              <a:rPr lang="zh-CN" altLang="en-US" sz="1600" dirty="0">
                <a:latin typeface="+mn-ea"/>
              </a:rPr>
              <a:t>写内部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函数修改内存地址</a:t>
            </a:r>
            <a:r>
              <a:rPr lang="en-US" altLang="zh-CN" sz="1600" dirty="0">
                <a:latin typeface="+mn-ea"/>
              </a:rPr>
              <a:t>0x08000000</a:t>
            </a:r>
            <a:r>
              <a:rPr lang="zh-CN" altLang="en-US" sz="1600" dirty="0">
                <a:latin typeface="+mn-ea"/>
              </a:rPr>
              <a:t>的内容会有什么后果？并解释原因。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5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 err="1">
                <a:latin typeface="+mn-ea"/>
              </a:rPr>
              <a:t>Flash.c</a:t>
            </a:r>
            <a:r>
              <a:rPr lang="zh-CN" altLang="en-US" sz="1600" dirty="0">
                <a:latin typeface="+mn-ea"/>
              </a:rPr>
              <a:t>中内部静态函数</a:t>
            </a:r>
            <a:r>
              <a:rPr lang="en-US" altLang="zh-CN" sz="1600" dirty="0">
                <a:latin typeface="+mn-ea"/>
              </a:rPr>
              <a:t>STM32FlashWriteWord</a:t>
            </a:r>
            <a:r>
              <a:rPr lang="zh-CN" altLang="en-US" sz="1600" dirty="0">
                <a:latin typeface="+mn-ea"/>
              </a:rPr>
              <a:t>进行内部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写操作的流程。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1" y="1128713"/>
            <a:ext cx="5453833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通过</a:t>
            </a:r>
            <a:r>
              <a:rPr lang="zh-CN" altLang="en-US" sz="1600" dirty="0">
                <a:latin typeface="+mn-ea"/>
              </a:rPr>
              <a:t>按下按键</a:t>
            </a:r>
            <a:r>
              <a:rPr lang="en-US" altLang="zh-CN" sz="1600" dirty="0">
                <a:latin typeface="+mn-ea"/>
              </a:rPr>
              <a:t>KEY1</a:t>
            </a:r>
            <a:r>
              <a:rPr lang="zh-CN" altLang="en-US" sz="1600" dirty="0">
                <a:latin typeface="+mn-ea"/>
              </a:rPr>
              <a:t>向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起始地址为</a:t>
            </a:r>
            <a:r>
              <a:rPr lang="en-US" altLang="zh-CN" sz="1600" dirty="0">
                <a:latin typeface="+mn-ea"/>
              </a:rPr>
              <a:t>0x0800C000</a:t>
            </a:r>
            <a:r>
              <a:rPr lang="zh-CN" altLang="en-US" sz="1600" dirty="0">
                <a:latin typeface="+mn-ea"/>
              </a:rPr>
              <a:t>的存储空间写入“</a:t>
            </a:r>
            <a:r>
              <a:rPr lang="en-US" altLang="zh-CN" sz="1600" dirty="0">
                <a:latin typeface="+mn-ea"/>
              </a:rPr>
              <a:t>0xFFFFFFFF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0xFFFFFFFF”</a:t>
            </a:r>
            <a:r>
              <a:rPr lang="zh-CN" altLang="en-US" sz="1600" dirty="0">
                <a:latin typeface="+mn-ea"/>
              </a:rPr>
              <a:t>，合计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个字节，按下按键</a:t>
            </a:r>
            <a:r>
              <a:rPr lang="en-US" altLang="zh-CN" sz="1600" dirty="0">
                <a:latin typeface="+mn-ea"/>
              </a:rPr>
              <a:t>KEY2</a:t>
            </a:r>
            <a:r>
              <a:rPr lang="zh-CN" altLang="en-US" sz="1600" dirty="0">
                <a:latin typeface="+mn-ea"/>
              </a:rPr>
              <a:t>向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起始地址为</a:t>
            </a:r>
            <a:r>
              <a:rPr lang="en-US" altLang="zh-CN" sz="1600" dirty="0">
                <a:latin typeface="+mn-ea"/>
              </a:rPr>
              <a:t>0x0800C000</a:t>
            </a:r>
            <a:r>
              <a:rPr lang="zh-CN" altLang="en-US" sz="1600" dirty="0">
                <a:latin typeface="+mn-ea"/>
              </a:rPr>
              <a:t>的存储空间写入“</a:t>
            </a:r>
            <a:r>
              <a:rPr lang="en-US" altLang="zh-CN" sz="1600" dirty="0">
                <a:latin typeface="+mn-ea"/>
              </a:rPr>
              <a:t>0x76543210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0x89ABCDEF”</a:t>
            </a:r>
            <a:r>
              <a:rPr lang="zh-CN" altLang="en-US" sz="1600" dirty="0">
                <a:latin typeface="+mn-ea"/>
              </a:rPr>
              <a:t>，合计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个字节，按下按键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读取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起始地址为</a:t>
            </a:r>
            <a:r>
              <a:rPr lang="en-US" altLang="zh-CN" sz="1600" dirty="0">
                <a:latin typeface="+mn-ea"/>
              </a:rPr>
              <a:t>0x800C000</a:t>
            </a:r>
            <a:r>
              <a:rPr lang="zh-CN" altLang="en-US" sz="1600" dirty="0">
                <a:latin typeface="+mn-ea"/>
              </a:rPr>
              <a:t>的存储空间中的数据，依次读取出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个字节数据</a:t>
            </a:r>
            <a:r>
              <a:rPr lang="zh-CN" altLang="en-US" sz="1600" dirty="0" smtClean="0">
                <a:latin typeface="+mn-ea"/>
              </a:rPr>
              <a:t>。右图所</a:t>
            </a:r>
            <a:r>
              <a:rPr lang="zh-CN" altLang="en-US" sz="1600" dirty="0">
                <a:latin typeface="+mn-ea"/>
              </a:rPr>
              <a:t>示的是向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起始地址为</a:t>
            </a:r>
            <a:r>
              <a:rPr lang="en-US" altLang="zh-CN" sz="1600" dirty="0">
                <a:latin typeface="+mn-ea"/>
              </a:rPr>
              <a:t>0x0800C000</a:t>
            </a:r>
            <a:r>
              <a:rPr lang="zh-CN" altLang="en-US" sz="1600" dirty="0">
                <a:latin typeface="+mn-ea"/>
              </a:rPr>
              <a:t>的存储空间写入“</a:t>
            </a:r>
            <a:r>
              <a:rPr lang="en-US" altLang="zh-CN" sz="1600" dirty="0">
                <a:latin typeface="+mn-ea"/>
              </a:rPr>
              <a:t>0x76543210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0x89ABCDEF”</a:t>
            </a:r>
            <a:r>
              <a:rPr lang="zh-CN" altLang="en-US" sz="1600" dirty="0">
                <a:latin typeface="+mn-ea"/>
              </a:rPr>
              <a:t>的示意图。</a:t>
            </a:r>
            <a:endParaRPr lang="zh-CN" altLang="zh-CN" sz="1600" dirty="0">
              <a:latin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765475"/>
              </p:ext>
            </p:extLst>
          </p:nvPr>
        </p:nvGraphicFramePr>
        <p:xfrm>
          <a:off x="6122035" y="1371181"/>
          <a:ext cx="2262505" cy="288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970588" imgH="1330560" progId="Visio.Drawing.11">
                  <p:embed/>
                </p:oleObj>
              </mc:Choice>
              <mc:Fallback>
                <p:oleObj name="Visio" r:id="rId3" imgW="970588" imgH="1330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035" y="1371181"/>
                        <a:ext cx="2262505" cy="2887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STM32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的内部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Flash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和内部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SRAM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STM32</a:t>
            </a:r>
            <a:r>
              <a:rPr lang="zh-CN" altLang="en-US" sz="1600" dirty="0">
                <a:latin typeface="+mn-ea"/>
              </a:rPr>
              <a:t>片内自带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SRAM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主要用于存储程序，</a:t>
            </a:r>
            <a:r>
              <a:rPr lang="en-US" altLang="zh-CN" sz="1600" dirty="0">
                <a:latin typeface="+mn-ea"/>
              </a:rPr>
              <a:t>SRAM</a:t>
            </a:r>
            <a:r>
              <a:rPr lang="zh-CN" altLang="en-US" sz="1600" dirty="0">
                <a:latin typeface="+mn-ea"/>
              </a:rPr>
              <a:t>主要用于存储程序运行过程中的中间变量，通常不同型号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SRAM</a:t>
            </a:r>
            <a:r>
              <a:rPr lang="zh-CN" altLang="en-US" sz="1600" dirty="0">
                <a:latin typeface="+mn-ea"/>
              </a:rPr>
              <a:t>大小是不相同的。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Flash</a:t>
            </a:r>
            <a:r>
              <a:rPr lang="zh-CN" altLang="en-US" sz="1600" dirty="0">
                <a:latin typeface="+mn-ea"/>
              </a:rPr>
              <a:t>存储器又称为闪存，它与</a:t>
            </a:r>
            <a:r>
              <a:rPr lang="en-US" altLang="zh-CN" sz="1600" dirty="0">
                <a:latin typeface="+mn-ea"/>
              </a:rPr>
              <a:t>EEPROM</a:t>
            </a:r>
            <a:r>
              <a:rPr lang="zh-CN" altLang="en-US" sz="1600" dirty="0">
                <a:latin typeface="+mn-ea"/>
              </a:rPr>
              <a:t>都是掉电后数据不丢失的存储器，但是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的存储容量都普遍大于</a:t>
            </a:r>
            <a:r>
              <a:rPr lang="en-US" altLang="zh-CN" sz="1600" dirty="0">
                <a:latin typeface="+mn-ea"/>
              </a:rPr>
              <a:t>EEPROM</a:t>
            </a:r>
            <a:r>
              <a:rPr lang="zh-CN" altLang="en-US" sz="1600" dirty="0">
                <a:latin typeface="+mn-ea"/>
              </a:rPr>
              <a:t>。另外，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的编程原理是写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时保持该位为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不变，写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时将原先的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改写为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，因此，编程之前必须将对应的块擦除，而擦除的过程就是向该块所有位写入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，而</a:t>
            </a:r>
            <a:r>
              <a:rPr lang="en-US" altLang="zh-CN" sz="1600" dirty="0">
                <a:latin typeface="+mn-ea"/>
              </a:rPr>
              <a:t>EEPROM</a:t>
            </a:r>
            <a:r>
              <a:rPr lang="zh-CN" altLang="en-US" sz="1600" dirty="0">
                <a:latin typeface="+mn-ea"/>
              </a:rPr>
              <a:t>可以按照单个字节进行读写。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SRAM</a:t>
            </a:r>
            <a:r>
              <a:rPr lang="zh-CN" altLang="en-US" sz="1600" dirty="0">
                <a:latin typeface="+mn-ea"/>
              </a:rPr>
              <a:t>是静态随机存取存储器，它是一种具有静止存取功能的内存，读写速度都比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要快，但是掉电后数据会丢失，而且价格比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要贵。</a:t>
            </a:r>
          </a:p>
          <a:p>
            <a:pPr marL="0" lvl="1">
              <a:lnSpc>
                <a:spcPct val="150000"/>
              </a:lnSpc>
            </a:pPr>
            <a:endParaRPr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STM32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启动模式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0" y="1574946"/>
            <a:ext cx="7446487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STM32</a:t>
            </a:r>
            <a:r>
              <a:rPr lang="zh-CN" altLang="en-US" sz="1400" dirty="0">
                <a:latin typeface="+mn-ea"/>
              </a:rPr>
              <a:t>有三种启动模式，通过</a:t>
            </a:r>
            <a:r>
              <a:rPr lang="en-US" altLang="zh-CN" sz="1400" dirty="0">
                <a:latin typeface="+mn-ea"/>
              </a:rPr>
              <a:t>BOOT0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BOOT1</a:t>
            </a:r>
            <a:r>
              <a:rPr lang="zh-CN" altLang="en-US" sz="1400" dirty="0">
                <a:latin typeface="+mn-ea"/>
              </a:rPr>
              <a:t>引脚进行选择，</a:t>
            </a:r>
            <a:r>
              <a:rPr lang="zh-CN" altLang="en-US" sz="1400" dirty="0" smtClean="0">
                <a:latin typeface="+mn-ea"/>
              </a:rPr>
              <a:t>如下表所</a:t>
            </a:r>
            <a:r>
              <a:rPr lang="zh-CN" altLang="en-US" sz="1400" dirty="0">
                <a:latin typeface="+mn-ea"/>
              </a:rPr>
              <a:t>示。三种启动模式对应三种存储介质，分别是内部</a:t>
            </a:r>
            <a:r>
              <a:rPr lang="en-US" altLang="zh-CN" sz="1400" dirty="0">
                <a:latin typeface="+mn-ea"/>
              </a:rPr>
              <a:t>Flash</a:t>
            </a:r>
            <a:r>
              <a:rPr lang="zh-CN" altLang="en-US" sz="1400" dirty="0">
                <a:latin typeface="+mn-ea"/>
              </a:rPr>
              <a:t>、系统存储器和内部</a:t>
            </a:r>
            <a:r>
              <a:rPr lang="en-US" altLang="zh-CN" sz="1400" dirty="0">
                <a:latin typeface="+mn-ea"/>
              </a:rPr>
              <a:t>SRAM</a:t>
            </a:r>
            <a:r>
              <a:rPr lang="zh-CN" altLang="en-US" sz="1400" dirty="0">
                <a:latin typeface="+mn-ea"/>
              </a:rPr>
              <a:t>。当</a:t>
            </a:r>
            <a:r>
              <a:rPr lang="en-US" altLang="zh-CN" sz="1400" dirty="0">
                <a:latin typeface="+mn-ea"/>
              </a:rPr>
              <a:t>BOOT1=X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BOOT0=0</a:t>
            </a:r>
            <a:r>
              <a:rPr lang="zh-CN" altLang="en-US" sz="1400" dirty="0">
                <a:latin typeface="+mn-ea"/>
              </a:rPr>
              <a:t>时，</a:t>
            </a:r>
            <a:r>
              <a:rPr lang="en-US" altLang="zh-CN" sz="1400" dirty="0">
                <a:latin typeface="+mn-ea"/>
              </a:rPr>
              <a:t>STM32</a:t>
            </a:r>
            <a:r>
              <a:rPr lang="zh-CN" altLang="en-US" sz="1400" dirty="0">
                <a:latin typeface="+mn-ea"/>
              </a:rPr>
              <a:t>从内部</a:t>
            </a:r>
            <a:r>
              <a:rPr lang="en-US" altLang="zh-CN" sz="1400" dirty="0">
                <a:latin typeface="+mn-ea"/>
              </a:rPr>
              <a:t>Flash</a:t>
            </a:r>
            <a:r>
              <a:rPr lang="zh-CN" altLang="en-US" sz="1400" dirty="0">
                <a:latin typeface="+mn-ea"/>
              </a:rPr>
              <a:t>启动，也就是从</a:t>
            </a:r>
            <a:r>
              <a:rPr lang="en-US" altLang="zh-CN" sz="1400" dirty="0">
                <a:latin typeface="+mn-ea"/>
              </a:rPr>
              <a:t>0x08000000</a:t>
            </a:r>
            <a:r>
              <a:rPr lang="zh-CN" altLang="en-US" sz="1400" dirty="0">
                <a:latin typeface="+mn-ea"/>
              </a:rPr>
              <a:t>开始运行代码，绝大多数情况下使用这种模式。当</a:t>
            </a:r>
            <a:r>
              <a:rPr lang="en-US" altLang="zh-CN" sz="1400" dirty="0">
                <a:latin typeface="+mn-ea"/>
              </a:rPr>
              <a:t>BOOT1=0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BOOT0=1</a:t>
            </a:r>
            <a:r>
              <a:rPr lang="zh-CN" altLang="en-US" sz="1400" dirty="0">
                <a:latin typeface="+mn-ea"/>
              </a:rPr>
              <a:t>时，</a:t>
            </a:r>
            <a:r>
              <a:rPr lang="en-US" altLang="zh-CN" sz="1400" dirty="0">
                <a:latin typeface="+mn-ea"/>
              </a:rPr>
              <a:t>STM32</a:t>
            </a:r>
            <a:r>
              <a:rPr lang="zh-CN" altLang="en-US" sz="1400" dirty="0">
                <a:latin typeface="+mn-ea"/>
              </a:rPr>
              <a:t>从系统存储器启动，当</a:t>
            </a:r>
            <a:r>
              <a:rPr lang="en-US" altLang="zh-CN" sz="1400" dirty="0">
                <a:latin typeface="+mn-ea"/>
              </a:rPr>
              <a:t>BOOT1=1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BOOT0=1</a:t>
            </a:r>
            <a:r>
              <a:rPr lang="zh-CN" altLang="en-US" sz="1400" dirty="0">
                <a:latin typeface="+mn-ea"/>
              </a:rPr>
              <a:t>时，</a:t>
            </a:r>
            <a:r>
              <a:rPr lang="en-US" altLang="zh-CN" sz="1400" dirty="0">
                <a:latin typeface="+mn-ea"/>
              </a:rPr>
              <a:t>STM32</a:t>
            </a:r>
            <a:r>
              <a:rPr lang="zh-CN" altLang="en-US" sz="1400" dirty="0">
                <a:latin typeface="+mn-ea"/>
              </a:rPr>
              <a:t>从内置</a:t>
            </a:r>
            <a:r>
              <a:rPr lang="en-US" altLang="zh-CN" sz="1400" dirty="0">
                <a:latin typeface="+mn-ea"/>
              </a:rPr>
              <a:t>SRAM</a:t>
            </a:r>
            <a:r>
              <a:rPr lang="zh-CN" altLang="en-US" sz="1400" dirty="0">
                <a:latin typeface="+mn-ea"/>
              </a:rPr>
              <a:t>启动，这两种模式主要用于调试。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44532"/>
              </p:ext>
            </p:extLst>
          </p:nvPr>
        </p:nvGraphicFramePr>
        <p:xfrm>
          <a:off x="2692504" y="3414871"/>
          <a:ext cx="3781853" cy="146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706"/>
                <a:gridCol w="640706"/>
                <a:gridCol w="1035809"/>
                <a:gridCol w="1464632"/>
              </a:tblGrid>
              <a:tr h="276691">
                <a:tc gridSpan="2"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启动模式选择引脚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启动模式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69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BOOT1</a:t>
                      </a:r>
                      <a:endParaRPr lang="zh-CN" sz="7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</a:rPr>
                        <a:t>BOOT0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669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sz="7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主闪存存储器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主闪存存储器被选为启动区域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69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7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系统存储器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系统存储器被选为启动区域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69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7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内置</a:t>
                      </a: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</a:rPr>
                        <a:t>SRAM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内置</a:t>
                      </a:r>
                      <a:r>
                        <a:rPr lang="en-US" sz="700" kern="100" dirty="0">
                          <a:solidFill>
                            <a:schemeClr val="tx1"/>
                          </a:solidFill>
                          <a:effectLst/>
                        </a:rPr>
                        <a:t>SRAM</a:t>
                      </a:r>
                      <a:r>
                        <a:rPr lang="zh-CN" sz="700" kern="100" dirty="0">
                          <a:solidFill>
                            <a:schemeClr val="tx1"/>
                          </a:solidFill>
                          <a:effectLst/>
                        </a:rPr>
                        <a:t>被选为启动区域</a:t>
                      </a:r>
                      <a:endParaRPr lang="zh-CN" sz="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Flash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编程过程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61823"/>
              </p:ext>
            </p:extLst>
          </p:nvPr>
        </p:nvGraphicFramePr>
        <p:xfrm>
          <a:off x="2641600" y="1507378"/>
          <a:ext cx="3645103" cy="329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4279716" imgH="3886650" progId="Visio.Drawing.11">
                  <p:embed/>
                </p:oleObj>
              </mc:Choice>
              <mc:Fallback>
                <p:oleObj name="Visio" r:id="rId3" imgW="4279716" imgH="388665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507378"/>
                        <a:ext cx="3645103" cy="3296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Flash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页擦除过程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00678"/>
              </p:ext>
            </p:extLst>
          </p:nvPr>
        </p:nvGraphicFramePr>
        <p:xfrm>
          <a:off x="2993204" y="1419540"/>
          <a:ext cx="3180454" cy="358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3814547" imgH="4390740" progId="Visio.Drawing.11">
                  <p:embed/>
                </p:oleObj>
              </mc:Choice>
              <mc:Fallback>
                <p:oleObj name="Visio" r:id="rId3" imgW="3814547" imgH="43907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204" y="1419540"/>
                        <a:ext cx="3180454" cy="3588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Flash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0" y="1574243"/>
            <a:ext cx="7839420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内部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总共有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个寄存器，分别是闪存访问控制寄存器（</a:t>
            </a:r>
            <a:r>
              <a:rPr lang="en-US" altLang="zh-CN" sz="1600" dirty="0">
                <a:latin typeface="+mn-ea"/>
              </a:rPr>
              <a:t>FLASH_ACR</a:t>
            </a:r>
            <a:r>
              <a:rPr lang="zh-CN" altLang="en-US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FPEC</a:t>
            </a:r>
            <a:r>
              <a:rPr lang="zh-CN" altLang="en-US" sz="1600" dirty="0">
                <a:latin typeface="+mn-ea"/>
              </a:rPr>
              <a:t>键寄存器（</a:t>
            </a:r>
            <a:r>
              <a:rPr lang="en-US" altLang="zh-CN" sz="1600" dirty="0">
                <a:latin typeface="+mn-ea"/>
              </a:rPr>
              <a:t>FLASH_KEYR</a:t>
            </a:r>
            <a:r>
              <a:rPr lang="zh-CN" altLang="en-US" sz="1600" dirty="0">
                <a:latin typeface="+mn-ea"/>
              </a:rPr>
              <a:t>）、闪存</a:t>
            </a:r>
            <a:r>
              <a:rPr lang="en-US" altLang="zh-CN" sz="1600" dirty="0">
                <a:latin typeface="+mn-ea"/>
              </a:rPr>
              <a:t>OPTKEY</a:t>
            </a:r>
            <a:r>
              <a:rPr lang="zh-CN" altLang="en-US" sz="1600" dirty="0">
                <a:latin typeface="+mn-ea"/>
              </a:rPr>
              <a:t>寄存器（</a:t>
            </a:r>
            <a:r>
              <a:rPr lang="en-US" altLang="zh-CN" sz="1600" dirty="0">
                <a:latin typeface="+mn-ea"/>
              </a:rPr>
              <a:t>FLASH_OPTKEYR</a:t>
            </a:r>
            <a:r>
              <a:rPr lang="zh-CN" altLang="en-US" sz="1600" dirty="0">
                <a:latin typeface="+mn-ea"/>
              </a:rPr>
              <a:t>）、闪存状态寄存器（</a:t>
            </a:r>
            <a:r>
              <a:rPr lang="en-US" altLang="zh-CN" sz="1600" dirty="0">
                <a:latin typeface="+mn-ea"/>
              </a:rPr>
              <a:t>FLASH_SR</a:t>
            </a:r>
            <a:r>
              <a:rPr lang="zh-CN" altLang="en-US" sz="1600" dirty="0">
                <a:latin typeface="+mn-ea"/>
              </a:rPr>
              <a:t>）、闪存控制寄存器（</a:t>
            </a:r>
            <a:r>
              <a:rPr lang="en-US" altLang="zh-CN" sz="1600" dirty="0">
                <a:latin typeface="+mn-ea"/>
              </a:rPr>
              <a:t>FLASH_CR</a:t>
            </a:r>
            <a:r>
              <a:rPr lang="zh-CN" altLang="en-US" sz="1600" dirty="0">
                <a:latin typeface="+mn-ea"/>
              </a:rPr>
              <a:t>）、闪存地址寄存器（</a:t>
            </a:r>
            <a:r>
              <a:rPr lang="en-US" altLang="zh-CN" sz="1600" dirty="0">
                <a:latin typeface="+mn-ea"/>
              </a:rPr>
              <a:t>FLASH_AR</a:t>
            </a:r>
            <a:r>
              <a:rPr lang="zh-CN" altLang="en-US" sz="1600" dirty="0">
                <a:latin typeface="+mn-ea"/>
              </a:rPr>
              <a:t>）、选项字节寄存器（</a:t>
            </a:r>
            <a:r>
              <a:rPr lang="en-US" altLang="zh-CN" sz="1600" dirty="0">
                <a:latin typeface="+mn-ea"/>
              </a:rPr>
              <a:t>FLASH_OBR</a:t>
            </a:r>
            <a:r>
              <a:rPr lang="zh-CN" altLang="en-US" sz="1600" dirty="0">
                <a:latin typeface="+mn-ea"/>
              </a:rPr>
              <a:t>）和写保护寄存器（</a:t>
            </a:r>
            <a:r>
              <a:rPr lang="en-US" altLang="zh-CN" sz="1600" dirty="0">
                <a:latin typeface="+mn-ea"/>
              </a:rPr>
              <a:t>FLASH_WRPR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2.6 Flash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2"/>
            <a:ext cx="7369996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FLASH_ProgramWord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FLASH_Unlock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FLASH_ErasePage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FLASH_Lock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>
                <a:latin typeface="+mn-ea"/>
              </a:rPr>
              <a:t>FLASH_ProgramWord</a:t>
            </a:r>
            <a:r>
              <a:rPr lang="zh-CN" altLang="en-US" sz="1600" dirty="0">
                <a:latin typeface="+mn-ea"/>
              </a:rPr>
              <a:t>函数的功能是在指定地址编写一个</a:t>
            </a:r>
            <a:r>
              <a:rPr lang="zh-CN" altLang="en-US" sz="1600" dirty="0" smtClean="0">
                <a:latin typeface="+mn-ea"/>
              </a:rPr>
              <a:t>字；</a:t>
            </a:r>
            <a:r>
              <a:rPr lang="en-US" altLang="zh-CN" sz="1600" dirty="0" err="1">
                <a:latin typeface="+mn-ea"/>
              </a:rPr>
              <a:t>FLASH_Unlock</a:t>
            </a:r>
            <a:r>
              <a:rPr lang="zh-CN" altLang="en-US" sz="1600" dirty="0">
                <a:latin typeface="+mn-ea"/>
              </a:rPr>
              <a:t>函数的功能是解锁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编写擦除</a:t>
            </a:r>
            <a:r>
              <a:rPr lang="zh-CN" altLang="en-US" sz="1600" dirty="0" smtClean="0">
                <a:latin typeface="+mn-ea"/>
              </a:rPr>
              <a:t>控制器；</a:t>
            </a:r>
            <a:r>
              <a:rPr lang="en-US" altLang="zh-CN" sz="1600" dirty="0" err="1">
                <a:latin typeface="+mn-ea"/>
              </a:rPr>
              <a:t>FLASH_ErasePage</a:t>
            </a:r>
            <a:r>
              <a:rPr lang="zh-CN" altLang="en-US" sz="1600" dirty="0">
                <a:latin typeface="+mn-ea"/>
              </a:rPr>
              <a:t>函数的功能是擦除一个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 smtClean="0">
                <a:latin typeface="+mn-ea"/>
              </a:rPr>
              <a:t>页面；</a:t>
            </a:r>
            <a:r>
              <a:rPr lang="en-US" altLang="zh-CN" sz="1600" dirty="0" err="1">
                <a:latin typeface="+mn-ea"/>
              </a:rPr>
              <a:t>FLASH_Lock</a:t>
            </a:r>
            <a:r>
              <a:rPr lang="zh-CN" altLang="en-US" sz="1600" dirty="0">
                <a:latin typeface="+mn-ea"/>
              </a:rPr>
              <a:t>函数的功能是锁定</a:t>
            </a:r>
            <a:r>
              <a:rPr lang="en-US" altLang="zh-CN" sz="1600" dirty="0">
                <a:latin typeface="+mn-ea"/>
              </a:rPr>
              <a:t>Flash</a:t>
            </a:r>
            <a:r>
              <a:rPr lang="zh-CN" altLang="en-US" sz="1600" dirty="0">
                <a:latin typeface="+mn-ea"/>
              </a:rPr>
              <a:t>编写擦除</a:t>
            </a:r>
            <a:r>
              <a:rPr lang="zh-CN" altLang="en-US" sz="1600" dirty="0" smtClean="0">
                <a:latin typeface="+mn-ea"/>
              </a:rPr>
              <a:t>控制器。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Flash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Flash.h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Flash.c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ProcKeyOne.c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：完善读写内部</a:t>
            </a:r>
            <a:r>
              <a:rPr lang="en-US" altLang="zh-CN" sz="1600" dirty="0">
                <a:latin typeface="+mj-ea"/>
                <a:ea typeface="+mj-ea"/>
              </a:rPr>
              <a:t>Flash</a:t>
            </a:r>
            <a:r>
              <a:rPr lang="zh-CN" altLang="en-US" sz="1600" dirty="0">
                <a:latin typeface="+mj-ea"/>
                <a:ea typeface="+mj-ea"/>
              </a:rPr>
              <a:t>实验应用层</a:t>
            </a:r>
          </a:p>
          <a:p>
            <a:r>
              <a:rPr lang="zh-CN" altLang="en-US" sz="1600" dirty="0" smtClean="0">
                <a:latin typeface="+mj-ea"/>
                <a:ea typeface="+mj-ea"/>
              </a:rPr>
              <a:t>步骤</a:t>
            </a:r>
            <a:r>
              <a:rPr lang="en-US" altLang="zh-CN" sz="1600" dirty="0" smtClean="0">
                <a:latin typeface="+mj-ea"/>
                <a:ea typeface="+mj-ea"/>
              </a:rPr>
              <a:t>7</a:t>
            </a:r>
            <a:r>
              <a:rPr lang="zh-CN" altLang="en-US" sz="1600" dirty="0" smtClean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+mj-ea"/>
                <a:ea typeface="+mj-ea"/>
              </a:rPr>
              <a:t>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981</Words>
  <Application>Microsoft Office PowerPoint</Application>
  <PresentationFormat>全屏显示(16:9)</PresentationFormat>
  <Paragraphs>81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188</cp:revision>
  <dcterms:created xsi:type="dcterms:W3CDTF">2017-08-03T09:01:00Z</dcterms:created>
  <dcterms:modified xsi:type="dcterms:W3CDTF">2022-01-13T13:52:17Z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