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318" r:id="rId3"/>
    <p:sldId id="361" r:id="rId4"/>
    <p:sldId id="367" r:id="rId5"/>
    <p:sldId id="370" r:id="rId6"/>
    <p:sldId id="371" r:id="rId7"/>
    <p:sldId id="368" r:id="rId8"/>
    <p:sldId id="362" r:id="rId9"/>
    <p:sldId id="363" r:id="rId10"/>
    <p:sldId id="364" r:id="rId11"/>
    <p:sldId id="335" r:id="rId12"/>
    <p:sldId id="336" r:id="rId13"/>
    <p:sldId id="342" r:id="rId14"/>
    <p:sldId id="369" r:id="rId15"/>
  </p:sldIdLst>
  <p:sldSz cx="9144000" cy="5143500" type="screen16x9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14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13 PWM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输出实验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AFIO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48298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固件库函数只有</a:t>
            </a:r>
            <a:r>
              <a:rPr lang="en-US" altLang="zh-CN" sz="1600" dirty="0" err="1">
                <a:latin typeface="+mn-ea"/>
              </a:rPr>
              <a:t>GPIO_PinRemapConfig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GPIO_PinRemapConfig</a:t>
            </a:r>
            <a:r>
              <a:rPr lang="zh-CN" altLang="en-US" sz="1600" dirty="0">
                <a:latin typeface="+mn-ea"/>
              </a:rPr>
              <a:t>函数的功能是改变指定管脚的</a:t>
            </a:r>
            <a:r>
              <a:rPr lang="zh-CN" altLang="en-US" sz="1600" dirty="0" smtClean="0">
                <a:latin typeface="+mn-ea"/>
              </a:rPr>
              <a:t>映射。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PWM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PWM.h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PWM.c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ProcKeyOne.c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PWM</a:t>
            </a:r>
            <a:r>
              <a:rPr lang="zh-CN" altLang="en-US" sz="1600" dirty="0">
                <a:latin typeface="+mj-ea"/>
                <a:ea typeface="+mj-ea"/>
              </a:rPr>
              <a:t>输出实验应用层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26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呼吸</a:t>
            </a:r>
            <a:r>
              <a:rPr lang="zh-CN" altLang="en-US" sz="1600" dirty="0">
                <a:latin typeface="+mj-ea"/>
                <a:ea typeface="+mj-ea"/>
              </a:rPr>
              <a:t>灯是指灯光在被动控制下完成亮、暗之间的逐渐变化，类似于人的呼吸。利用</a:t>
            </a:r>
            <a:r>
              <a:rPr lang="en-US" altLang="zh-CN" sz="1600" dirty="0">
                <a:latin typeface="+mj-ea"/>
                <a:ea typeface="+mj-ea"/>
              </a:rPr>
              <a:t>PWM</a:t>
            </a:r>
            <a:r>
              <a:rPr lang="zh-CN" altLang="en-US" sz="1600" dirty="0">
                <a:latin typeface="+mj-ea"/>
                <a:ea typeface="+mj-ea"/>
              </a:rPr>
              <a:t>的输出高低电平持续时长变化，设计一个程序，实现呼吸灯功能。为了充分利用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核心板，可以通过固件库函数将</a:t>
            </a:r>
            <a:r>
              <a:rPr lang="en-US" altLang="zh-CN" sz="1600" dirty="0">
                <a:latin typeface="+mj-ea"/>
                <a:ea typeface="+mj-ea"/>
              </a:rPr>
              <a:t>PC5</a:t>
            </a:r>
            <a:r>
              <a:rPr lang="zh-CN" altLang="en-US" sz="1600" dirty="0">
                <a:latin typeface="+mj-ea"/>
                <a:ea typeface="+mj-ea"/>
              </a:rPr>
              <a:t>配置为浮空状态，然后通过杜邦线将</a:t>
            </a:r>
            <a:r>
              <a:rPr lang="en-US" altLang="zh-CN" sz="1600" dirty="0">
                <a:latin typeface="+mj-ea"/>
                <a:ea typeface="+mj-ea"/>
              </a:rPr>
              <a:t>PC5</a:t>
            </a:r>
            <a:r>
              <a:rPr lang="zh-CN" altLang="en-US" sz="1600" dirty="0">
                <a:latin typeface="+mj-ea"/>
                <a:ea typeface="+mj-ea"/>
              </a:rPr>
              <a:t>连接到</a:t>
            </a:r>
            <a:r>
              <a:rPr lang="en-US" altLang="zh-CN" sz="1600" dirty="0">
                <a:latin typeface="+mj-ea"/>
                <a:ea typeface="+mj-ea"/>
              </a:rPr>
              <a:t>PB5</a:t>
            </a:r>
            <a:r>
              <a:rPr lang="zh-CN" altLang="en-US" sz="1600" dirty="0">
                <a:latin typeface="+mj-ea"/>
                <a:ea typeface="+mj-ea"/>
              </a:rPr>
              <a:t>。在主函数中通过持续改变输出波形的占空比实现呼吸灯功能。要求占空比变化能在最小值和某个合适值的范围之内循环往复，以达到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亮度由亮到暗、由暗到亮渐变效果。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 err="1">
                <a:latin typeface="+mn-ea"/>
              </a:rPr>
              <a:t>SetPWM</a:t>
            </a:r>
            <a:r>
              <a:rPr lang="zh-CN" altLang="en-US" sz="1600" dirty="0">
                <a:latin typeface="+mn-ea"/>
              </a:rPr>
              <a:t>函数中通过直接操作寄存器完成相同的功能。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通用</a:t>
            </a:r>
            <a:r>
              <a:rPr lang="zh-CN" altLang="en-US" sz="1600" dirty="0">
                <a:latin typeface="+mn-ea"/>
              </a:rPr>
              <a:t>定时器有哪些计数模式？可以通过哪些寄存器配置这些计数模式？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根据</a:t>
            </a:r>
            <a:r>
              <a:rPr lang="zh-CN" altLang="en-US" sz="1600" dirty="0">
                <a:latin typeface="+mn-ea"/>
              </a:rPr>
              <a:t>本实验中的配置参数，计算</a:t>
            </a:r>
            <a:r>
              <a:rPr lang="en-US" altLang="zh-CN" sz="1600" dirty="0">
                <a:latin typeface="+mn-ea"/>
              </a:rPr>
              <a:t>PWM</a:t>
            </a:r>
            <a:r>
              <a:rPr lang="zh-CN" altLang="en-US" sz="1600" dirty="0">
                <a:latin typeface="+mn-ea"/>
              </a:rPr>
              <a:t>输出实验输出方波的周期，与示波器中测量的周期进行对比。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STM32F103RCT6</a:t>
            </a:r>
            <a:r>
              <a:rPr lang="zh-CN" altLang="en-US" sz="1600" dirty="0">
                <a:latin typeface="+mn-ea"/>
              </a:rPr>
              <a:t>芯片还有哪些引脚可以用作</a:t>
            </a:r>
            <a:r>
              <a:rPr lang="en-US" altLang="zh-CN" sz="1600" dirty="0">
                <a:latin typeface="+mn-ea"/>
              </a:rPr>
              <a:t>PWM</a:t>
            </a:r>
            <a:r>
              <a:rPr lang="zh-CN" altLang="en-US" sz="1600" dirty="0">
                <a:latin typeface="+mn-ea"/>
              </a:rPr>
              <a:t>输出。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2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将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PB5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TIM3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CH2</a:t>
            </a:r>
            <a:r>
              <a:rPr lang="zh-CN" altLang="en-US" sz="1600" dirty="0">
                <a:latin typeface="+mn-ea"/>
              </a:rPr>
              <a:t>）配置为</a:t>
            </a:r>
            <a:r>
              <a:rPr lang="en-US" altLang="zh-CN" sz="1600" dirty="0">
                <a:latin typeface="+mn-ea"/>
              </a:rPr>
              <a:t>PWM</a:t>
            </a:r>
            <a:r>
              <a:rPr lang="zh-CN" altLang="en-US" sz="1600" dirty="0">
                <a:latin typeface="+mn-ea"/>
              </a:rPr>
              <a:t>模式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，输出一个频率为</a:t>
            </a:r>
            <a:r>
              <a:rPr lang="en-US" altLang="zh-CN" sz="1600" dirty="0">
                <a:latin typeface="+mn-ea"/>
              </a:rPr>
              <a:t>120Hz</a:t>
            </a:r>
            <a:r>
              <a:rPr lang="zh-CN" altLang="en-US" sz="1600" dirty="0">
                <a:latin typeface="+mn-ea"/>
              </a:rPr>
              <a:t>的方波，默认的占空比为</a:t>
            </a:r>
            <a:r>
              <a:rPr lang="en-US" altLang="zh-CN" sz="1600" dirty="0">
                <a:latin typeface="+mn-ea"/>
              </a:rPr>
              <a:t>50%</a:t>
            </a:r>
            <a:r>
              <a:rPr lang="zh-CN" altLang="en-US" sz="1600" dirty="0">
                <a:latin typeface="+mn-ea"/>
              </a:rPr>
              <a:t>，可以通过按下按键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对占空比进行递增调节，每次递增方波周期的</a:t>
            </a:r>
            <a:r>
              <a:rPr lang="en-US" altLang="zh-CN" sz="1600" dirty="0">
                <a:latin typeface="+mn-ea"/>
              </a:rPr>
              <a:t>1/12</a:t>
            </a:r>
            <a:r>
              <a:rPr lang="zh-CN" altLang="en-US" sz="1600" dirty="0">
                <a:latin typeface="+mn-ea"/>
              </a:rPr>
              <a:t>，当占空比递增到</a:t>
            </a:r>
            <a:r>
              <a:rPr lang="en-US" altLang="zh-CN" sz="1600" dirty="0">
                <a:latin typeface="+mn-ea"/>
              </a:rPr>
              <a:t>100%</a:t>
            </a:r>
            <a:r>
              <a:rPr lang="zh-CN" altLang="en-US" sz="1600" dirty="0">
                <a:latin typeface="+mn-ea"/>
              </a:rPr>
              <a:t>时，</a:t>
            </a:r>
            <a:r>
              <a:rPr lang="en-US" altLang="zh-CN" sz="1600" dirty="0">
                <a:latin typeface="+mn-ea"/>
              </a:rPr>
              <a:t>PB5</a:t>
            </a:r>
            <a:r>
              <a:rPr lang="zh-CN" altLang="en-US" sz="1600" dirty="0">
                <a:latin typeface="+mn-ea"/>
              </a:rPr>
              <a:t>输出高电平，通过按下按键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对占空比进行递减调节，每次递减方波周期的</a:t>
            </a:r>
            <a:r>
              <a:rPr lang="en-US" altLang="zh-CN" sz="1600" dirty="0">
                <a:latin typeface="+mn-ea"/>
              </a:rPr>
              <a:t>1/12</a:t>
            </a:r>
            <a:r>
              <a:rPr lang="zh-CN" altLang="en-US" sz="1600" dirty="0">
                <a:latin typeface="+mn-ea"/>
              </a:rPr>
              <a:t>，当占空比递减到</a:t>
            </a:r>
            <a:r>
              <a:rPr lang="en-US" altLang="zh-CN" sz="1600" dirty="0">
                <a:latin typeface="+mn-ea"/>
              </a:rPr>
              <a:t>0%</a:t>
            </a:r>
            <a:r>
              <a:rPr lang="zh-CN" altLang="en-US" sz="1600" dirty="0">
                <a:latin typeface="+mn-ea"/>
              </a:rPr>
              <a:t>时，</a:t>
            </a:r>
            <a:r>
              <a:rPr lang="en-US" altLang="zh-CN" sz="1600" dirty="0">
                <a:latin typeface="+mn-ea"/>
              </a:rPr>
              <a:t>PB5</a:t>
            </a:r>
            <a:r>
              <a:rPr lang="zh-CN" altLang="en-US" sz="1600" dirty="0">
                <a:latin typeface="+mn-ea"/>
              </a:rPr>
              <a:t>输出低电平。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PWM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输出实验流程图分析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35602"/>
              </p:ext>
            </p:extLst>
          </p:nvPr>
        </p:nvGraphicFramePr>
        <p:xfrm>
          <a:off x="2435603" y="1521140"/>
          <a:ext cx="4745931" cy="352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4681944" imgH="3349890" progId="Visio.Drawing.11">
                  <p:embed/>
                </p:oleObj>
              </mc:Choice>
              <mc:Fallback>
                <p:oleObj name="Visio" r:id="rId3" imgW="4681944" imgH="334989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603" y="1521140"/>
                        <a:ext cx="4745931" cy="3522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PWM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输出实验流程图分析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583866"/>
            <a:ext cx="76181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>
                <a:latin typeface="+mn-ea"/>
              </a:rPr>
              <a:t>输出一个占空比为</a:t>
            </a:r>
            <a:r>
              <a:rPr lang="en-US" altLang="zh-CN" sz="1600" b="1" dirty="0">
                <a:latin typeface="+mn-ea"/>
              </a:rPr>
              <a:t>1/2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 smtClean="0">
                <a:latin typeface="+mn-ea"/>
              </a:rPr>
              <a:t>方波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假设</a:t>
            </a:r>
            <a:r>
              <a:rPr lang="en-US" altLang="zh-CN" sz="1600" dirty="0">
                <a:latin typeface="+mn-ea"/>
              </a:rPr>
              <a:t>TIM3_CCR2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300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是从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599</a:t>
            </a:r>
            <a:r>
              <a:rPr lang="zh-CN" altLang="en-US" sz="1600" dirty="0">
                <a:latin typeface="+mn-ea"/>
              </a:rPr>
              <a:t>，当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299</a:t>
            </a:r>
            <a:r>
              <a:rPr lang="zh-CN" altLang="en-US" sz="1600" dirty="0">
                <a:latin typeface="+mn-ea"/>
              </a:rPr>
              <a:t>时，比较输出引脚为高电平，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300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599</a:t>
            </a:r>
            <a:r>
              <a:rPr lang="zh-CN" altLang="en-US" sz="1600" dirty="0">
                <a:latin typeface="+mn-ea"/>
              </a:rPr>
              <a:t>时，比较输出引脚为低电平，周而复始，就可以输出一个占空比为</a:t>
            </a:r>
            <a:r>
              <a:rPr lang="en-US" altLang="zh-CN" sz="1600" dirty="0">
                <a:latin typeface="+mn-ea"/>
              </a:rPr>
              <a:t>1/2</a:t>
            </a:r>
            <a:r>
              <a:rPr lang="zh-CN" altLang="en-US" sz="1600" dirty="0">
                <a:latin typeface="+mn-ea"/>
              </a:rPr>
              <a:t>的方波，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72583"/>
              </p:ext>
            </p:extLst>
          </p:nvPr>
        </p:nvGraphicFramePr>
        <p:xfrm>
          <a:off x="1143431" y="3215174"/>
          <a:ext cx="6880907" cy="68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6334617" imgH="718740" progId="Visio.Drawing.11">
                  <p:embed/>
                </p:oleObj>
              </mc:Choice>
              <mc:Fallback>
                <p:oleObj name="Visio" r:id="rId3" imgW="6334617" imgH="7187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431" y="3215174"/>
                        <a:ext cx="6880907" cy="680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PWM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输出实验流程图分析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583866"/>
            <a:ext cx="7915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>
                <a:latin typeface="+mn-ea"/>
              </a:rPr>
              <a:t>输出一个占空比为</a:t>
            </a:r>
            <a:r>
              <a:rPr lang="en-US" altLang="zh-CN" sz="1600" b="1" dirty="0">
                <a:latin typeface="+mn-ea"/>
              </a:rPr>
              <a:t>1/6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 smtClean="0">
                <a:latin typeface="+mn-ea"/>
              </a:rPr>
              <a:t>方波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假设</a:t>
            </a:r>
            <a:r>
              <a:rPr lang="en-US" altLang="zh-CN" sz="1600" dirty="0">
                <a:latin typeface="+mn-ea"/>
              </a:rPr>
              <a:t>TIM3_CCR2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100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是从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99</a:t>
            </a:r>
            <a:r>
              <a:rPr lang="zh-CN" altLang="en-US" sz="1600" dirty="0">
                <a:latin typeface="+mn-ea"/>
              </a:rPr>
              <a:t>，当</a:t>
            </a:r>
            <a:r>
              <a:rPr lang="en-US" altLang="zh-CN" sz="1600" dirty="0">
                <a:latin typeface="+mn-ea"/>
              </a:rPr>
              <a:t>TIM3_CNT0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99</a:t>
            </a:r>
            <a:r>
              <a:rPr lang="zh-CN" altLang="en-US" sz="1600" dirty="0">
                <a:latin typeface="+mn-ea"/>
              </a:rPr>
              <a:t>时，比较输出引脚为高电平，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100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599</a:t>
            </a:r>
            <a:r>
              <a:rPr lang="zh-CN" altLang="en-US" sz="1600" dirty="0">
                <a:latin typeface="+mn-ea"/>
              </a:rPr>
              <a:t>时，比较输出引脚为低电平，周而复始，就可以输出一个占空比为</a:t>
            </a:r>
            <a:r>
              <a:rPr lang="en-US" altLang="zh-CN" sz="1600" dirty="0">
                <a:latin typeface="+mn-ea"/>
              </a:rPr>
              <a:t>1/6</a:t>
            </a:r>
            <a:r>
              <a:rPr lang="zh-CN" altLang="en-US" sz="1600" dirty="0">
                <a:latin typeface="+mn-ea"/>
              </a:rPr>
              <a:t>的方波，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</a:p>
        </p:txBody>
      </p:sp>
      <p:graphicFrame>
        <p:nvGraphicFramePr>
          <p:cNvPr id="800" name="对象 7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53954"/>
              </p:ext>
            </p:extLst>
          </p:nvPr>
        </p:nvGraphicFramePr>
        <p:xfrm>
          <a:off x="1077595" y="3206262"/>
          <a:ext cx="6986905" cy="69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6334617" imgH="718740" progId="Visio.Drawing.11">
                  <p:embed/>
                </p:oleObj>
              </mc:Choice>
              <mc:Fallback>
                <p:oleObj name="Visio" r:id="rId3" imgW="6334617" imgH="7187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595" y="3206262"/>
                        <a:ext cx="6986905" cy="690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5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3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PWM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输出实验流程图分析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583866"/>
            <a:ext cx="7915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输出</a:t>
            </a:r>
            <a:r>
              <a:rPr lang="zh-CN" altLang="en-US" sz="1600" b="1" dirty="0">
                <a:latin typeface="+mn-ea"/>
              </a:rPr>
              <a:t>一个占空比为</a:t>
            </a:r>
            <a:r>
              <a:rPr lang="en-US" altLang="zh-CN" sz="1600" b="1" dirty="0">
                <a:latin typeface="+mn-ea"/>
              </a:rPr>
              <a:t>5/6</a:t>
            </a:r>
            <a:r>
              <a:rPr lang="zh-CN" altLang="en-US" sz="1600" b="1" dirty="0">
                <a:latin typeface="+mn-ea"/>
              </a:rPr>
              <a:t>的方波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假设</a:t>
            </a:r>
            <a:r>
              <a:rPr lang="en-US" altLang="zh-CN" sz="1600" dirty="0">
                <a:latin typeface="+mn-ea"/>
              </a:rPr>
              <a:t>TIM3_CCR2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500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是从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499</a:t>
            </a:r>
            <a:r>
              <a:rPr lang="zh-CN" altLang="en-US" sz="1600" dirty="0">
                <a:latin typeface="+mn-ea"/>
              </a:rPr>
              <a:t>，当</a:t>
            </a:r>
            <a:r>
              <a:rPr lang="en-US" altLang="zh-CN" sz="1600" dirty="0">
                <a:latin typeface="+mn-ea"/>
              </a:rPr>
              <a:t>TIM3_CNT0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499</a:t>
            </a:r>
            <a:r>
              <a:rPr lang="zh-CN" altLang="en-US" sz="1600" dirty="0">
                <a:latin typeface="+mn-ea"/>
              </a:rPr>
              <a:t>时，比较输出引脚为高电平，</a:t>
            </a:r>
            <a:r>
              <a:rPr lang="en-US" altLang="zh-CN" sz="1600" dirty="0">
                <a:latin typeface="+mn-ea"/>
              </a:rPr>
              <a:t>TIM3_CNT</a:t>
            </a: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500</a:t>
            </a:r>
            <a:r>
              <a:rPr lang="zh-CN" altLang="en-US" sz="1600" dirty="0">
                <a:latin typeface="+mn-ea"/>
              </a:rPr>
              <a:t>计数到</a:t>
            </a:r>
            <a:r>
              <a:rPr lang="en-US" altLang="zh-CN" sz="1600" dirty="0">
                <a:latin typeface="+mn-ea"/>
              </a:rPr>
              <a:t>599</a:t>
            </a:r>
            <a:r>
              <a:rPr lang="zh-CN" altLang="en-US" sz="1600" dirty="0">
                <a:latin typeface="+mn-ea"/>
              </a:rPr>
              <a:t>时，比较输出引脚为低电平，周而复始，就可以输出一个占空比为</a:t>
            </a:r>
            <a:r>
              <a:rPr lang="en-US" altLang="zh-CN" sz="1600" dirty="0">
                <a:latin typeface="+mn-ea"/>
              </a:rPr>
              <a:t>5/6</a:t>
            </a:r>
            <a:r>
              <a:rPr lang="zh-CN" altLang="en-US" sz="1600" dirty="0">
                <a:latin typeface="+mn-ea"/>
              </a:rPr>
              <a:t>的方波，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78788"/>
              </p:ext>
            </p:extLst>
          </p:nvPr>
        </p:nvGraphicFramePr>
        <p:xfrm>
          <a:off x="1320800" y="3253390"/>
          <a:ext cx="6057900" cy="65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6334617" imgH="718740" progId="Visio.Drawing.11">
                  <p:embed/>
                </p:oleObj>
              </mc:Choice>
              <mc:Fallback>
                <p:oleObj name="Visio" r:id="rId3" imgW="6334617" imgH="718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253390"/>
                        <a:ext cx="6057900" cy="654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0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定时器部分寄存器</a:t>
            </a:r>
          </a:p>
        </p:txBody>
      </p:sp>
      <p:sp>
        <p:nvSpPr>
          <p:cNvPr id="25" name="矩形 24"/>
          <p:cNvSpPr/>
          <p:nvPr/>
        </p:nvSpPr>
        <p:spPr>
          <a:xfrm>
            <a:off x="577850" y="1550265"/>
            <a:ext cx="744648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 本</a:t>
            </a:r>
            <a:r>
              <a:rPr lang="zh-CN" altLang="en-US" sz="1600" dirty="0">
                <a:latin typeface="+mn-ea"/>
              </a:rPr>
              <a:t>实验涉及的通用定时器寄存器，</a:t>
            </a:r>
            <a:r>
              <a:rPr lang="zh-CN" altLang="en-US" sz="1600" dirty="0" smtClean="0">
                <a:latin typeface="+mn-ea"/>
              </a:rPr>
              <a:t>除了第七章讲解</a:t>
            </a:r>
            <a:r>
              <a:rPr lang="zh-CN" altLang="en-US" sz="1600" dirty="0">
                <a:latin typeface="+mn-ea"/>
              </a:rPr>
              <a:t>的以外，还包括捕获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比较模式寄存器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TIMx_CCMR1</a:t>
            </a:r>
            <a:r>
              <a:rPr lang="zh-CN" altLang="en-US" sz="1600" dirty="0">
                <a:latin typeface="+mn-ea"/>
              </a:rPr>
              <a:t>）、捕获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比较使能寄存器（</a:t>
            </a:r>
            <a:r>
              <a:rPr lang="en-US" altLang="zh-CN" sz="1600" dirty="0" err="1">
                <a:latin typeface="+mn-ea"/>
              </a:rPr>
              <a:t>TIMx_CCER</a:t>
            </a:r>
            <a:r>
              <a:rPr lang="zh-CN" altLang="en-US" sz="1600" dirty="0">
                <a:latin typeface="+mn-ea"/>
              </a:rPr>
              <a:t>）和捕获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TIMx_CCR2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定时器部分固件库函数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7851" y="1549078"/>
            <a:ext cx="818705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实验涉及的通用定时器固件库函数</a:t>
            </a:r>
            <a:r>
              <a:rPr lang="zh-CN" altLang="en-US" sz="1600" dirty="0" smtClean="0">
                <a:latin typeface="+mn-ea"/>
              </a:rPr>
              <a:t>除了第七章讲解</a:t>
            </a:r>
            <a:r>
              <a:rPr lang="zh-CN" altLang="en-US" sz="1600" dirty="0">
                <a:latin typeface="+mn-ea"/>
              </a:rPr>
              <a:t>的以外，还包括</a:t>
            </a:r>
            <a:r>
              <a:rPr lang="en-US" altLang="zh-CN" sz="1600" dirty="0">
                <a:latin typeface="+mn-ea"/>
              </a:rPr>
              <a:t>TIM_OC2Init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TIM_SetCompare2</a:t>
            </a:r>
            <a:r>
              <a:rPr lang="zh-CN" altLang="en-US" sz="1600" dirty="0">
                <a:latin typeface="+mn-ea"/>
              </a:rPr>
              <a:t>，以及</a:t>
            </a:r>
            <a:r>
              <a:rPr lang="en-US" altLang="zh-CN" sz="1600" dirty="0">
                <a:latin typeface="+mn-ea"/>
              </a:rPr>
              <a:t>TIM_OC2PreloadConfig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>
                <a:latin typeface="+mn-ea"/>
              </a:rPr>
              <a:t>TIM_OC2Init</a:t>
            </a:r>
            <a:r>
              <a:rPr lang="zh-CN" altLang="en-US" sz="1600" dirty="0">
                <a:latin typeface="+mn-ea"/>
              </a:rPr>
              <a:t>函数可以配置定时器通道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的输出</a:t>
            </a:r>
            <a:r>
              <a:rPr lang="zh-CN" altLang="en-US" sz="1600" dirty="0" smtClean="0">
                <a:latin typeface="+mn-ea"/>
              </a:rPr>
              <a:t>模式；</a:t>
            </a:r>
            <a:r>
              <a:rPr lang="en-US" altLang="zh-CN" sz="1600" dirty="0">
                <a:latin typeface="+mn-ea"/>
              </a:rPr>
              <a:t>TIM_OC2PreloadConfig</a:t>
            </a:r>
            <a:r>
              <a:rPr lang="zh-CN" altLang="en-US" sz="1600" dirty="0">
                <a:latin typeface="+mn-ea"/>
              </a:rPr>
              <a:t>函数的功能是使能或除能</a:t>
            </a:r>
            <a:r>
              <a:rPr lang="en-US" altLang="zh-CN" sz="1600" dirty="0" err="1">
                <a:latin typeface="+mn-ea"/>
              </a:rPr>
              <a:t>TIMx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CCR2</a:t>
            </a:r>
            <a:r>
              <a:rPr lang="zh-CN" altLang="en-US" sz="1600" dirty="0">
                <a:latin typeface="+mn-ea"/>
              </a:rPr>
              <a:t>上的预装载</a:t>
            </a:r>
            <a:r>
              <a:rPr lang="zh-CN" altLang="en-US" sz="1600" dirty="0" smtClean="0">
                <a:latin typeface="+mn-ea"/>
              </a:rPr>
              <a:t>寄存器；</a:t>
            </a:r>
            <a:r>
              <a:rPr lang="en-US" altLang="zh-CN" sz="1600" dirty="0">
                <a:latin typeface="+mn-ea"/>
              </a:rPr>
              <a:t>TIM_SetCompare2</a:t>
            </a:r>
            <a:r>
              <a:rPr lang="zh-CN" altLang="en-US" sz="1600" dirty="0">
                <a:latin typeface="+mn-ea"/>
              </a:rPr>
              <a:t>函数的功能是设置</a:t>
            </a:r>
            <a:r>
              <a:rPr lang="en-US" altLang="zh-CN" sz="1600" dirty="0" err="1">
                <a:latin typeface="+mn-ea"/>
              </a:rPr>
              <a:t>TIMx</a:t>
            </a:r>
            <a:r>
              <a:rPr lang="zh-CN" altLang="en-US" sz="1600" dirty="0">
                <a:latin typeface="+mn-ea"/>
              </a:rPr>
              <a:t>捕获比较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寄存器</a:t>
            </a:r>
            <a:r>
              <a:rPr lang="zh-CN" altLang="en-US" sz="1600" dirty="0" smtClean="0">
                <a:latin typeface="+mn-ea"/>
              </a:rPr>
              <a:t>值。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AFIO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寄存器只有复用重映射和调试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配置寄存器（</a:t>
            </a:r>
            <a:r>
              <a:rPr lang="en-US" altLang="zh-CN" sz="1600" dirty="0">
                <a:latin typeface="+mn-ea"/>
              </a:rPr>
              <a:t>AFIO_MAPR</a:t>
            </a:r>
            <a:r>
              <a:rPr lang="zh-CN" altLang="en-US" sz="1600" dirty="0" smtClean="0">
                <a:latin typeface="+mn-ea"/>
              </a:rPr>
              <a:t>）。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961</Words>
  <Application>Microsoft Office PowerPoint</Application>
  <PresentationFormat>全屏显示(16:9)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187</cp:revision>
  <dcterms:created xsi:type="dcterms:W3CDTF">2017-08-03T09:01:00Z</dcterms:created>
  <dcterms:modified xsi:type="dcterms:W3CDTF">2022-01-13T14:12:06Z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