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318" r:id="rId3"/>
    <p:sldId id="361" r:id="rId4"/>
    <p:sldId id="370" r:id="rId5"/>
    <p:sldId id="367" r:id="rId6"/>
    <p:sldId id="368" r:id="rId7"/>
    <p:sldId id="335" r:id="rId8"/>
    <p:sldId id="336" r:id="rId9"/>
    <p:sldId id="342" r:id="rId10"/>
    <p:sldId id="369" r:id="rId11"/>
  </p:sldIdLst>
  <p:sldSz cx="9144000" cy="5143500" type="screen16x9"/>
  <p:notesSz cx="7104063" cy="10234613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15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14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输入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捕获实验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将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PA0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TIM5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CH1</a:t>
            </a:r>
            <a:r>
              <a:rPr lang="zh-CN" altLang="en-US" sz="1600" dirty="0">
                <a:latin typeface="+mn-ea"/>
              </a:rPr>
              <a:t>）配置为输入捕获模式，由于</a:t>
            </a:r>
            <a:r>
              <a:rPr lang="en-US" altLang="zh-CN" sz="1600" dirty="0">
                <a:latin typeface="+mn-ea"/>
              </a:rPr>
              <a:t>PA0</a:t>
            </a: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相连接，编写程序实现以下功能：（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）当按下按键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时，捕获低电平持续的时间；（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）将按键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低电平持续的时间转换为毫秒为单位的数值；（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）将低电平的持续时间通过</a:t>
            </a:r>
            <a:r>
              <a:rPr lang="en-US" altLang="zh-CN" sz="1600" dirty="0">
                <a:latin typeface="+mn-ea"/>
              </a:rPr>
              <a:t>UART1</a:t>
            </a:r>
            <a:r>
              <a:rPr lang="zh-CN" altLang="en-US" sz="1600" dirty="0">
                <a:latin typeface="+mn-ea"/>
              </a:rPr>
              <a:t>发送到计算机；（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）通过串口助手查看按键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低电平持续的时间。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输入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捕获实验流程图分析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15515"/>
              </p:ext>
            </p:extLst>
          </p:nvPr>
        </p:nvGraphicFramePr>
        <p:xfrm>
          <a:off x="1823561" y="1859502"/>
          <a:ext cx="5494974" cy="320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5405360" imgH="3349890" progId="Visio.Drawing.11">
                  <p:embed/>
                </p:oleObj>
              </mc:Choice>
              <mc:Fallback>
                <p:oleObj name="Visio" r:id="rId3" imgW="5405360" imgH="334989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561" y="1859502"/>
                        <a:ext cx="5494974" cy="320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651177" y="1520948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/>
              <a:t>输入捕获实验中断服务函数流程图</a:t>
            </a: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输入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捕获实验流程图分析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1176" y="1520948"/>
            <a:ext cx="3140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/>
              <a:t>输入</a:t>
            </a:r>
            <a:r>
              <a:rPr lang="zh-CN" altLang="en-US" sz="1600" dirty="0"/>
              <a:t>捕获实验流应用层流程图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10946"/>
              </p:ext>
            </p:extLst>
          </p:nvPr>
        </p:nvGraphicFramePr>
        <p:xfrm>
          <a:off x="3413759" y="1867156"/>
          <a:ext cx="2215253" cy="315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2198072" imgH="3349890" progId="Visio.Drawing.11">
                  <p:embed/>
                </p:oleObj>
              </mc:Choice>
              <mc:Fallback>
                <p:oleObj name="Visio" r:id="rId3" imgW="2198072" imgH="3349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59" y="1867156"/>
                        <a:ext cx="2215253" cy="315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定时器部分寄存器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7850" y="1552163"/>
            <a:ext cx="760141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实验涉及的通用定时器寄存器，</a:t>
            </a:r>
            <a:r>
              <a:rPr lang="zh-CN" altLang="en-US" sz="1600" dirty="0" smtClean="0">
                <a:latin typeface="+mn-ea"/>
              </a:rPr>
              <a:t>除了第七章讲解</a:t>
            </a:r>
            <a:r>
              <a:rPr lang="zh-CN" altLang="en-US" sz="1600" dirty="0">
                <a:latin typeface="+mn-ea"/>
              </a:rPr>
              <a:t>的以外，还包括捕获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比较模式寄存器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TIMx_CCMR1</a:t>
            </a:r>
            <a:r>
              <a:rPr lang="zh-CN" altLang="en-US" sz="1600" dirty="0">
                <a:latin typeface="+mn-ea"/>
              </a:rPr>
              <a:t>）、捕获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比较使能寄存器（</a:t>
            </a:r>
            <a:r>
              <a:rPr lang="en-US" altLang="zh-CN" sz="1600" dirty="0" err="1">
                <a:latin typeface="+mn-ea"/>
              </a:rPr>
              <a:t>TIMx_CCER</a:t>
            </a:r>
            <a:r>
              <a:rPr lang="zh-CN" altLang="en-US" sz="1600" dirty="0">
                <a:latin typeface="+mn-ea"/>
              </a:rPr>
              <a:t>），以及捕获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比较寄存器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TIMx_CCR1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pic>
        <p:nvPicPr>
          <p:cNvPr id="2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定时器部分固件库函数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7850" y="1533004"/>
            <a:ext cx="7446487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实验涉及的通用定时器固件库函数</a:t>
            </a:r>
            <a:r>
              <a:rPr lang="zh-CN" altLang="en-US" sz="1600" dirty="0" smtClean="0">
                <a:latin typeface="+mn-ea"/>
              </a:rPr>
              <a:t>除了第七章讲解</a:t>
            </a:r>
            <a:r>
              <a:rPr lang="zh-CN" altLang="en-US" sz="1600" dirty="0">
                <a:latin typeface="+mn-ea"/>
              </a:rPr>
              <a:t>的以外，还包括</a:t>
            </a:r>
            <a:r>
              <a:rPr lang="en-US" altLang="zh-CN" sz="1600" dirty="0" err="1">
                <a:latin typeface="+mn-ea"/>
              </a:rPr>
              <a:t>TIM_ICInit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TIM_OC1PolarityConfig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>
                <a:latin typeface="+mn-ea"/>
              </a:rPr>
              <a:t>TIM_ICInit</a:t>
            </a:r>
            <a:r>
              <a:rPr lang="zh-CN" altLang="en-US" sz="1600" dirty="0">
                <a:latin typeface="+mn-ea"/>
              </a:rPr>
              <a:t>函数的功能是根据</a:t>
            </a:r>
            <a:r>
              <a:rPr lang="en-US" altLang="zh-CN" sz="1600" dirty="0" err="1">
                <a:latin typeface="+mn-ea"/>
              </a:rPr>
              <a:t>TIM_ICInitStruct</a:t>
            </a:r>
            <a:r>
              <a:rPr lang="zh-CN" altLang="en-US" sz="1600" dirty="0">
                <a:latin typeface="+mn-ea"/>
              </a:rPr>
              <a:t>中指定的参数初始化外设</a:t>
            </a:r>
            <a:r>
              <a:rPr lang="en-US" altLang="zh-CN" sz="1600" dirty="0" err="1" smtClean="0">
                <a:latin typeface="+mn-ea"/>
              </a:rPr>
              <a:t>TIMx</a:t>
            </a:r>
            <a:r>
              <a:rPr lang="zh-CN" altLang="en-US" sz="1600" dirty="0" smtClean="0">
                <a:latin typeface="+mn-ea"/>
              </a:rPr>
              <a:t>；</a:t>
            </a:r>
            <a:r>
              <a:rPr lang="en-US" altLang="zh-CN" sz="1600" dirty="0">
                <a:latin typeface="+mn-ea"/>
              </a:rPr>
              <a:t>TIM_OC1PolarityConfig</a:t>
            </a:r>
            <a:r>
              <a:rPr lang="zh-CN" altLang="en-US" sz="1600" dirty="0">
                <a:latin typeface="+mn-ea"/>
              </a:rPr>
              <a:t>函数的功能是设置</a:t>
            </a:r>
            <a:r>
              <a:rPr lang="en-US" altLang="zh-CN" sz="1600" dirty="0" err="1">
                <a:latin typeface="+mn-ea"/>
              </a:rPr>
              <a:t>TIMx</a:t>
            </a:r>
            <a:r>
              <a:rPr lang="zh-CN" altLang="en-US" sz="1600" dirty="0">
                <a:latin typeface="+mn-ea"/>
              </a:rPr>
              <a:t>通道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极性。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Capture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Capture.h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Capture.c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：完善输入捕获实验应用层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完成</a:t>
            </a:r>
            <a:r>
              <a:rPr lang="zh-CN" altLang="en-US" sz="1600" dirty="0">
                <a:latin typeface="+mj-ea"/>
                <a:ea typeface="+mj-ea"/>
              </a:rPr>
              <a:t>本章学习后，利用输入捕获的功能，检测上一章</a:t>
            </a:r>
            <a:r>
              <a:rPr lang="en-US" altLang="zh-CN" sz="1600" dirty="0">
                <a:latin typeface="+mj-ea"/>
                <a:ea typeface="+mj-ea"/>
              </a:rPr>
              <a:t>PWM</a:t>
            </a:r>
            <a:r>
              <a:rPr lang="zh-CN" altLang="en-US" sz="1600" dirty="0">
                <a:latin typeface="+mj-ea"/>
                <a:ea typeface="+mj-ea"/>
              </a:rPr>
              <a:t>实验中高电平持续的时间，并且通过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显示高电平持续的时间。具体操作如下：利用杜邦线将</a:t>
            </a:r>
            <a:r>
              <a:rPr lang="en-US" altLang="zh-CN" sz="1600" dirty="0">
                <a:latin typeface="+mj-ea"/>
                <a:ea typeface="+mj-ea"/>
              </a:rPr>
              <a:t>PA0</a:t>
            </a:r>
            <a:r>
              <a:rPr lang="zh-CN" altLang="en-US" sz="1600" dirty="0">
                <a:latin typeface="+mj-ea"/>
                <a:ea typeface="+mj-ea"/>
              </a:rPr>
              <a:t>连接到</a:t>
            </a:r>
            <a:r>
              <a:rPr lang="en-US" altLang="zh-CN" sz="1600" dirty="0">
                <a:latin typeface="+mj-ea"/>
                <a:ea typeface="+mj-ea"/>
              </a:rPr>
              <a:t>PB5</a:t>
            </a:r>
            <a:r>
              <a:rPr lang="zh-CN" altLang="en-US" sz="1600" dirty="0">
                <a:latin typeface="+mj-ea"/>
                <a:ea typeface="+mj-ea"/>
              </a:rPr>
              <a:t>，每捕获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次高电平，计算平均值并显示在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上。并观察在按下相应</a:t>
            </a:r>
            <a:r>
              <a:rPr lang="en-US" altLang="zh-CN" sz="1600" dirty="0">
                <a:latin typeface="+mj-ea"/>
                <a:ea typeface="+mj-ea"/>
              </a:rPr>
              <a:t>PWM</a:t>
            </a:r>
            <a:r>
              <a:rPr lang="zh-CN" altLang="en-US" sz="1600" dirty="0">
                <a:latin typeface="+mj-ea"/>
                <a:ea typeface="+mj-ea"/>
              </a:rPr>
              <a:t>输出占空比变化操作按键后，得到的数据变化是否和理论计算值相符。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6"/>
            <a:ext cx="7915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实验如何通过设置下降沿和上升沿捕获，计算按键按下时长。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计算</a:t>
            </a:r>
            <a:r>
              <a:rPr lang="zh-CN" altLang="en-US" sz="1600" dirty="0">
                <a:latin typeface="+mn-ea"/>
              </a:rPr>
              <a:t>本实验的低电平最大捕获时长。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TIM_GetCapture1</a:t>
            </a:r>
            <a:r>
              <a:rPr lang="zh-CN" altLang="en-US" sz="1600" dirty="0">
                <a:latin typeface="+mn-ea"/>
              </a:rPr>
              <a:t>函数中通过直接操作寄存器完成相同的功能。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 err="1">
                <a:latin typeface="+mn-ea"/>
              </a:rPr>
              <a:t>TIM_ITConfig</a:t>
            </a:r>
            <a:r>
              <a:rPr lang="zh-CN" altLang="en-US" sz="1600" dirty="0">
                <a:latin typeface="+mn-ea"/>
              </a:rPr>
              <a:t>函数使能</a:t>
            </a:r>
            <a:r>
              <a:rPr lang="en-US" altLang="zh-CN" sz="1600" dirty="0">
                <a:latin typeface="+mn-ea"/>
              </a:rPr>
              <a:t>TIM5</a:t>
            </a:r>
            <a:r>
              <a:rPr lang="zh-CN" altLang="en-US" sz="1600" dirty="0">
                <a:latin typeface="+mn-ea"/>
              </a:rPr>
              <a:t>的更新中断和捕获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中断？这两个中断与</a:t>
            </a:r>
            <a:r>
              <a:rPr lang="en-US" altLang="zh-CN" sz="1600" dirty="0">
                <a:latin typeface="+mn-ea"/>
              </a:rPr>
              <a:t>TIM5_IRQHandler</a:t>
            </a:r>
            <a:r>
              <a:rPr lang="zh-CN" altLang="en-US" sz="1600" dirty="0">
                <a:latin typeface="+mn-ea"/>
              </a:rPr>
              <a:t>函数之间有什么关系。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531</Words>
  <Application>Microsoft Office PowerPoint</Application>
  <PresentationFormat>全屏显示(16:9)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185</cp:revision>
  <dcterms:created xsi:type="dcterms:W3CDTF">2017-08-03T09:01:00Z</dcterms:created>
  <dcterms:modified xsi:type="dcterms:W3CDTF">2022-01-13T14:15:59Z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