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8" r:id="rId2"/>
    <p:sldId id="318" r:id="rId3"/>
    <p:sldId id="343" r:id="rId4"/>
    <p:sldId id="321" r:id="rId5"/>
    <p:sldId id="344" r:id="rId6"/>
    <p:sldId id="345" r:id="rId7"/>
    <p:sldId id="346" r:id="rId8"/>
    <p:sldId id="347" r:id="rId9"/>
    <p:sldId id="348" r:id="rId10"/>
    <p:sldId id="350" r:id="rId11"/>
    <p:sldId id="349" r:id="rId12"/>
    <p:sldId id="351" r:id="rId13"/>
    <p:sldId id="352" r:id="rId14"/>
    <p:sldId id="353" r:id="rId15"/>
    <p:sldId id="354" r:id="rId16"/>
    <p:sldId id="355" r:id="rId17"/>
    <p:sldId id="356" r:id="rId18"/>
    <p:sldId id="362" r:id="rId19"/>
    <p:sldId id="357" r:id="rId20"/>
    <p:sldId id="358" r:id="rId21"/>
    <p:sldId id="359" r:id="rId22"/>
    <p:sldId id="360" r:id="rId23"/>
    <p:sldId id="361" r:id="rId24"/>
    <p:sldId id="335" r:id="rId25"/>
    <p:sldId id="336" r:id="rId26"/>
    <p:sldId id="342" r:id="rId27"/>
    <p:sldId id="319" r:id="rId28"/>
  </p:sldIdLst>
  <p:sldSz cx="9144000" cy="5143500" type="screen16x9"/>
  <p:notesSz cx="7104063" cy="10234613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1915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png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png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16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章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15 DAC</a:t>
            </a:r>
            <a:r>
              <a:rPr lang="zh-CN" altLang="en-US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实验</a:t>
            </a:r>
          </a:p>
        </p:txBody>
      </p:sp>
      <p:sp>
        <p:nvSpPr>
          <p:cNvPr id="12" name="矩形 11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174560" y="2908317"/>
            <a:ext cx="479361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深圳市乐育科技有限公司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3950546"/>
            <a:ext cx="1321440" cy="11512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通信协议</a:t>
            </a:r>
          </a:p>
        </p:txBody>
      </p:sp>
      <p:sp>
        <p:nvSpPr>
          <p:cNvPr id="14" name="文本框 1"/>
          <p:cNvSpPr txBox="1"/>
          <p:nvPr/>
        </p:nvSpPr>
        <p:spPr>
          <a:xfrm>
            <a:off x="577850" y="1476004"/>
            <a:ext cx="791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PCT</a:t>
            </a:r>
            <a:r>
              <a:rPr lang="zh-CN" altLang="zh-CN" sz="1600" dirty="0">
                <a:latin typeface="+mn-ea"/>
              </a:rPr>
              <a:t>的通信协</a:t>
            </a:r>
            <a:r>
              <a:rPr lang="zh-CN" altLang="zh-CN" sz="1600" dirty="0" smtClean="0">
                <a:latin typeface="+mn-ea"/>
              </a:rPr>
              <a:t>议</a:t>
            </a:r>
            <a:r>
              <a:rPr lang="zh-CN" altLang="en-US" sz="1600" b="1" dirty="0" smtClean="0">
                <a:latin typeface="+mn-ea"/>
              </a:rPr>
              <a:t>打包过程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个步骤）如下所示。</a:t>
            </a:r>
            <a:endParaRPr sz="1600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489370"/>
              </p:ext>
            </p:extLst>
          </p:nvPr>
        </p:nvGraphicFramePr>
        <p:xfrm>
          <a:off x="669183" y="1937669"/>
          <a:ext cx="7355155" cy="5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Visio" r:id="rId3" imgW="7054792" imgH="622890" progId="Visio.Drawing.11">
                  <p:embed/>
                </p:oleObj>
              </mc:Choice>
              <mc:Fallback>
                <p:oleObj name="Visio" r:id="rId3" imgW="7054792" imgH="622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83" y="1937669"/>
                        <a:ext cx="7355155" cy="576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195759"/>
              </p:ext>
            </p:extLst>
          </p:nvPr>
        </p:nvGraphicFramePr>
        <p:xfrm>
          <a:off x="1622108" y="2813411"/>
          <a:ext cx="6541296" cy="187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Visio" r:id="rId5" imgW="7054792" imgH="1945890" progId="Visio.Drawing.11">
                  <p:embed/>
                </p:oleObj>
              </mc:Choice>
              <mc:Fallback>
                <p:oleObj name="Visio" r:id="rId5" imgW="7054792" imgH="1945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108" y="2813411"/>
                        <a:ext cx="6541296" cy="1874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1"/>
          <p:cNvSpPr txBox="1"/>
          <p:nvPr/>
        </p:nvSpPr>
        <p:spPr>
          <a:xfrm>
            <a:off x="625944" y="2426057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1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613093" y="4688205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2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1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15016"/>
              </p:ext>
            </p:extLst>
          </p:nvPr>
        </p:nvGraphicFramePr>
        <p:xfrm>
          <a:off x="1026160" y="4365098"/>
          <a:ext cx="7853680" cy="60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Visio" r:id="rId3" imgW="7054792" imgH="628560" progId="Visio.Drawing.11">
                  <p:embed/>
                </p:oleObj>
              </mc:Choice>
              <mc:Fallback>
                <p:oleObj name="Visio" r:id="rId3" imgW="7054792" imgH="62856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160" y="4365098"/>
                        <a:ext cx="7853680" cy="607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通信协议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22733"/>
              </p:ext>
            </p:extLst>
          </p:nvPr>
        </p:nvGraphicFramePr>
        <p:xfrm>
          <a:off x="736283" y="1893747"/>
          <a:ext cx="7792720" cy="210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Visio" r:id="rId5" imgW="7054792" imgH="2212650" progId="Visio.Drawing.11">
                  <p:embed/>
                </p:oleObj>
              </mc:Choice>
              <mc:Fallback>
                <p:oleObj name="Visio" r:id="rId5" imgW="7054792" imgH="22126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3" y="1893747"/>
                        <a:ext cx="7792720" cy="2101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1"/>
          <p:cNvSpPr txBox="1"/>
          <p:nvPr/>
        </p:nvSpPr>
        <p:spPr>
          <a:xfrm>
            <a:off x="577850" y="1476004"/>
            <a:ext cx="7915910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PCT</a:t>
            </a:r>
            <a:r>
              <a:rPr lang="zh-CN" altLang="zh-CN" sz="1600" dirty="0">
                <a:latin typeface="+mn-ea"/>
              </a:rPr>
              <a:t>的通信协</a:t>
            </a:r>
            <a:r>
              <a:rPr lang="zh-CN" altLang="zh-CN" sz="1600" dirty="0" smtClean="0">
                <a:latin typeface="+mn-ea"/>
              </a:rPr>
              <a:t>议</a:t>
            </a:r>
            <a:r>
              <a:rPr lang="zh-CN" altLang="en-US" sz="1600" b="1" dirty="0" smtClean="0">
                <a:latin typeface="+mn-ea"/>
              </a:rPr>
              <a:t>打包过程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个步骤）如下所示。</a:t>
            </a:r>
            <a:endParaRPr sz="1600" dirty="0">
              <a:latin typeface="+mn-ea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613093" y="3847993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3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613093" y="4688205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4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3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065602"/>
              </p:ext>
            </p:extLst>
          </p:nvPr>
        </p:nvGraphicFramePr>
        <p:xfrm>
          <a:off x="1300479" y="2647372"/>
          <a:ext cx="6862925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Visio" r:id="rId3" imgW="7054792" imgH="2482650" progId="Visio.Drawing.11">
                  <p:embed/>
                </p:oleObj>
              </mc:Choice>
              <mc:Fallback>
                <p:oleObj name="Visio" r:id="rId3" imgW="7054792" imgH="2482650" progId="Visio.Drawing.11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79" y="2647372"/>
                        <a:ext cx="6862925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通信协议</a:t>
            </a:r>
          </a:p>
        </p:txBody>
      </p:sp>
      <p:sp>
        <p:nvSpPr>
          <p:cNvPr id="14" name="文本框 1"/>
          <p:cNvSpPr txBox="1"/>
          <p:nvPr/>
        </p:nvSpPr>
        <p:spPr>
          <a:xfrm>
            <a:off x="577850" y="1476004"/>
            <a:ext cx="7915910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PCT</a:t>
            </a:r>
            <a:r>
              <a:rPr lang="zh-CN" altLang="zh-CN" sz="1600" dirty="0">
                <a:latin typeface="+mn-ea"/>
              </a:rPr>
              <a:t>的通信协</a:t>
            </a:r>
            <a:r>
              <a:rPr lang="zh-CN" altLang="zh-CN" sz="1600" dirty="0" smtClean="0">
                <a:latin typeface="+mn-ea"/>
              </a:rPr>
              <a:t>议</a:t>
            </a:r>
            <a:r>
              <a:rPr lang="zh-CN" altLang="en-US" sz="1600" b="1" dirty="0">
                <a:latin typeface="+mn-ea"/>
              </a:rPr>
              <a:t>解包</a:t>
            </a:r>
            <a:r>
              <a:rPr lang="zh-CN" altLang="en-US" sz="1600" b="1" dirty="0" smtClean="0">
                <a:latin typeface="+mn-ea"/>
              </a:rPr>
              <a:t>过程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个步骤）如下所示。</a:t>
            </a:r>
            <a:endParaRPr sz="1600" dirty="0">
              <a:latin typeface="+mn-ea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625944" y="2405737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1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613093" y="4688205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2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62436"/>
              </p:ext>
            </p:extLst>
          </p:nvPr>
        </p:nvGraphicFramePr>
        <p:xfrm>
          <a:off x="1219201" y="1967405"/>
          <a:ext cx="694420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Visio" r:id="rId5" imgW="7054792" imgH="622890" progId="Visio.Drawing.11">
                  <p:embed/>
                </p:oleObj>
              </mc:Choice>
              <mc:Fallback>
                <p:oleObj name="Visio" r:id="rId5" imgW="7054792" imgH="622890" progId="Visio.Drawing.11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967405"/>
                        <a:ext cx="6944204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0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76710"/>
              </p:ext>
            </p:extLst>
          </p:nvPr>
        </p:nvGraphicFramePr>
        <p:xfrm>
          <a:off x="1142525" y="1990508"/>
          <a:ext cx="7208380" cy="185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Visio" r:id="rId3" imgW="7054792" imgH="1945890" progId="Visio.Drawing.11">
                  <p:embed/>
                </p:oleObj>
              </mc:Choice>
              <mc:Fallback>
                <p:oleObj name="Visio" r:id="rId3" imgW="7054792" imgH="194589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1990508"/>
                        <a:ext cx="7208380" cy="1857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95717"/>
              </p:ext>
            </p:extLst>
          </p:nvPr>
        </p:nvGraphicFramePr>
        <p:xfrm>
          <a:off x="820265" y="4263491"/>
          <a:ext cx="7501566" cy="571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Visio" r:id="rId5" imgW="7054792" imgH="622890" progId="Visio.Drawing.11">
                  <p:embed/>
                </p:oleObj>
              </mc:Choice>
              <mc:Fallback>
                <p:oleObj name="Visio" r:id="rId5" imgW="7054792" imgH="62289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65" y="4263491"/>
                        <a:ext cx="7501566" cy="571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通信协议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PCT</a:t>
            </a:r>
            <a:r>
              <a:rPr lang="zh-CN" altLang="zh-CN" sz="1600" dirty="0">
                <a:latin typeface="+mn-ea"/>
              </a:rPr>
              <a:t>的通信协</a:t>
            </a:r>
            <a:r>
              <a:rPr lang="zh-CN" altLang="zh-CN" sz="1600" dirty="0" smtClean="0">
                <a:latin typeface="+mn-ea"/>
              </a:rPr>
              <a:t>议</a:t>
            </a:r>
            <a:r>
              <a:rPr lang="zh-CN" altLang="en-US" sz="1600" b="1" dirty="0">
                <a:latin typeface="+mn-ea"/>
              </a:rPr>
              <a:t>解包</a:t>
            </a:r>
            <a:r>
              <a:rPr lang="zh-CN" altLang="en-US" sz="1600" b="1" dirty="0" smtClean="0">
                <a:latin typeface="+mn-ea"/>
              </a:rPr>
              <a:t>过程</a:t>
            </a:r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 smtClean="0">
                <a:latin typeface="+mn-ea"/>
              </a:rPr>
              <a:t>4</a:t>
            </a:r>
            <a:r>
              <a:rPr lang="zh-CN" altLang="en-US" sz="1600" dirty="0" smtClean="0">
                <a:latin typeface="+mn-ea"/>
              </a:rPr>
              <a:t>个步骤）如下所示。</a:t>
            </a:r>
            <a:endParaRPr sz="1600" dirty="0">
              <a:latin typeface="+mn-ea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613093" y="3847993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3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613093" y="4688205"/>
            <a:ext cx="79159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600" dirty="0" smtClean="0">
                <a:latin typeface="微软雅黑 (正文)"/>
              </a:rPr>
              <a:t>第</a:t>
            </a:r>
            <a:r>
              <a:rPr lang="en-US" altLang="zh-CN" sz="1600" dirty="0" smtClean="0">
                <a:latin typeface="微软雅黑 (正文)"/>
              </a:rPr>
              <a:t>4</a:t>
            </a:r>
            <a:r>
              <a:rPr lang="zh-CN" altLang="en-US" sz="1600" dirty="0" smtClean="0">
                <a:latin typeface="微软雅黑 (正文)"/>
              </a:rPr>
              <a:t>步</a:t>
            </a:r>
            <a:endParaRPr sz="1600" dirty="0">
              <a:latin typeface="微软雅黑 (正文)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6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议应用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DAC</a:t>
            </a:r>
            <a:r>
              <a:rPr lang="zh-CN" altLang="en-US" sz="1600" dirty="0" smtClean="0">
                <a:latin typeface="+mn-ea"/>
              </a:rPr>
              <a:t>实验和</a:t>
            </a:r>
            <a:r>
              <a:rPr lang="en-US" altLang="zh-CN" sz="1600" dirty="0" smtClean="0">
                <a:latin typeface="+mn-ea"/>
              </a:rPr>
              <a:t>ADC</a:t>
            </a:r>
            <a:r>
              <a:rPr lang="zh-CN" altLang="en-US" sz="1600" dirty="0" smtClean="0">
                <a:latin typeface="+mn-ea"/>
              </a:rPr>
              <a:t>实验流程图如下图所示。</a:t>
            </a:r>
            <a:endParaRPr sz="1600" dirty="0">
              <a:latin typeface="+mn-ea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821581"/>
              </p:ext>
            </p:extLst>
          </p:nvPr>
        </p:nvGraphicFramePr>
        <p:xfrm>
          <a:off x="1789451" y="1907131"/>
          <a:ext cx="5392083" cy="269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Visio" r:id="rId3" imgW="4822683" imgH="2410560" progId="Visio.Drawing.11">
                  <p:embed/>
                </p:oleObj>
              </mc:Choice>
              <mc:Fallback>
                <p:oleObj name="Visio" r:id="rId3" imgW="4822683" imgH="24105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451" y="1907131"/>
                        <a:ext cx="5392083" cy="2699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7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议应用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主</a:t>
            </a:r>
            <a:r>
              <a:rPr lang="zh-CN" altLang="zh-CN" sz="1600" dirty="0">
                <a:latin typeface="+mn-ea"/>
              </a:rPr>
              <a:t>机到从机有一个生成波形的命令包，从机到主机有一个波形数据包，两个数据包同属于一个模块，将其定义为</a:t>
            </a:r>
            <a:r>
              <a:rPr lang="en-US" altLang="zh-CN" sz="1600" dirty="0">
                <a:latin typeface="+mn-ea"/>
              </a:rPr>
              <a:t>wave</a:t>
            </a:r>
            <a:r>
              <a:rPr lang="zh-CN" altLang="zh-CN" sz="1600" dirty="0">
                <a:latin typeface="+mn-ea"/>
              </a:rPr>
              <a:t>模块，</a:t>
            </a:r>
            <a:r>
              <a:rPr lang="en-US" altLang="zh-CN" sz="1600" dirty="0">
                <a:latin typeface="+mn-ea"/>
              </a:rPr>
              <a:t>wave</a:t>
            </a:r>
            <a:r>
              <a:rPr lang="zh-CN" altLang="zh-CN" sz="1600" dirty="0">
                <a:latin typeface="+mn-ea"/>
              </a:rPr>
              <a:t>模块的模块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zh-CN" sz="1600" dirty="0">
                <a:latin typeface="+mn-ea"/>
              </a:rPr>
              <a:t>取值为</a:t>
            </a:r>
            <a:r>
              <a:rPr lang="en-US" altLang="zh-CN" sz="1600" dirty="0" smtClean="0">
                <a:latin typeface="+mn-ea"/>
              </a:rPr>
              <a:t>0x71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      </a:t>
            </a:r>
            <a:r>
              <a:rPr lang="zh-CN" altLang="zh-CN" sz="1600" dirty="0" smtClean="0">
                <a:latin typeface="+mn-ea"/>
              </a:rPr>
              <a:t>将</a:t>
            </a:r>
            <a:r>
              <a:rPr lang="en-US" altLang="zh-CN" sz="1600" dirty="0" smtClean="0">
                <a:latin typeface="+mn-ea"/>
              </a:rPr>
              <a:t>MODULE_WAVE</a:t>
            </a:r>
            <a:r>
              <a:rPr lang="zh-CN" altLang="zh-CN" sz="1600" dirty="0">
                <a:latin typeface="+mn-ea"/>
              </a:rPr>
              <a:t>元素添加至</a:t>
            </a:r>
            <a:r>
              <a:rPr lang="en-US" altLang="zh-CN" sz="1600" dirty="0" err="1" smtClean="0">
                <a:latin typeface="+mn-ea"/>
              </a:rPr>
              <a:t>EnumPackID</a:t>
            </a:r>
            <a:r>
              <a:rPr lang="zh-CN" altLang="zh-CN" sz="1600" dirty="0" smtClean="0">
                <a:latin typeface="+mn-ea"/>
              </a:rPr>
              <a:t>中</a:t>
            </a:r>
            <a:r>
              <a:rPr lang="zh-CN" altLang="zh-CN" sz="1600" dirty="0">
                <a:latin typeface="+mn-ea"/>
              </a:rPr>
              <a:t>，程序清单</a:t>
            </a:r>
            <a:r>
              <a:rPr lang="zh-CN" altLang="en-US" sz="1600" dirty="0">
                <a:latin typeface="+mn-ea"/>
              </a:rPr>
              <a:t>如下</a:t>
            </a:r>
            <a:r>
              <a:rPr lang="zh-CN" altLang="zh-CN" sz="1600" dirty="0">
                <a:latin typeface="+mn-ea"/>
              </a:rPr>
              <a:t>所示</a:t>
            </a:r>
            <a:r>
              <a:rPr lang="zh-CN" altLang="en-US" sz="1600" dirty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468630" y="2633708"/>
            <a:ext cx="7915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zh-CN" sz="1400" dirty="0">
                <a:latin typeface="Courier New" pitchFamily="49" charset="0"/>
                <a:cs typeface="Courier New" pitchFamily="49" charset="0"/>
              </a:rPr>
              <a:t>枚举定义，定义模块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zh-CN" altLang="zh-CN" sz="1400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0x00</a:t>
            </a:r>
            <a:r>
              <a:rPr lang="zh-CN" altLang="zh-CN" sz="1400" dirty="0">
                <a:latin typeface="Courier New" pitchFamily="49" charset="0"/>
                <a:cs typeface="Courier New" pitchFamily="49" charset="0"/>
              </a:rPr>
              <a:t>～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0x7F</a:t>
            </a:r>
            <a:r>
              <a:rPr lang="zh-CN" altLang="zh-CN" sz="1400" dirty="0">
                <a:latin typeface="Courier New" pitchFamily="49" charset="0"/>
                <a:cs typeface="Courier New" pitchFamily="49" charset="0"/>
              </a:rPr>
              <a:t>，不可以重复</a:t>
            </a:r>
          </a:p>
          <a:p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zh-CN" altLang="zh-C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MODULE_SYS     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= 0x01,          //</a:t>
            </a:r>
            <a:r>
              <a:rPr lang="zh-CN" altLang="zh-CN" sz="1400" dirty="0">
                <a:latin typeface="Courier New" pitchFamily="49" charset="0"/>
                <a:cs typeface="Courier New" pitchFamily="49" charset="0"/>
              </a:rPr>
              <a:t>系统信息</a:t>
            </a:r>
          </a:p>
          <a:p>
            <a:r>
              <a:rPr lang="en-US" altLang="zh-CN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400" b="1" dirty="0" smtClean="0">
                <a:latin typeface="Courier New" pitchFamily="49" charset="0"/>
                <a:cs typeface="Courier New" pitchFamily="49" charset="0"/>
              </a:rPr>
              <a:t>MODULE_WAVE    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= 0x71,          //wave</a:t>
            </a:r>
            <a:r>
              <a:rPr lang="zh-CN" altLang="zh-CN" sz="1400" b="1" dirty="0">
                <a:latin typeface="Courier New" pitchFamily="49" charset="0"/>
                <a:cs typeface="Courier New" pitchFamily="49" charset="0"/>
              </a:rPr>
              <a:t>模块信息</a:t>
            </a: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  MAX_MODULE_ID  = 0x80</a:t>
            </a:r>
            <a:endParaRPr lang="zh-CN" altLang="zh-CN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1400" dirty="0" err="1">
                <a:latin typeface="Courier New" pitchFamily="49" charset="0"/>
                <a:cs typeface="Courier New" pitchFamily="49" charset="0"/>
              </a:rPr>
              <a:t>EnumPackID</a:t>
            </a:r>
            <a:r>
              <a:rPr lang="en-US" altLang="zh-CN" sz="1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69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议应用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wave</a:t>
            </a:r>
            <a:r>
              <a:rPr lang="zh-CN" altLang="zh-CN" sz="1600" dirty="0" smtClean="0">
                <a:latin typeface="+mn-ea"/>
              </a:rPr>
              <a:t>模</a:t>
            </a:r>
            <a:r>
              <a:rPr lang="zh-CN" altLang="zh-CN" sz="1600" dirty="0">
                <a:latin typeface="+mn-ea"/>
              </a:rPr>
              <a:t>块的</a:t>
            </a:r>
            <a:r>
              <a:rPr lang="zh-CN" altLang="zh-CN" sz="1600" b="1" dirty="0">
                <a:latin typeface="+mn-ea"/>
              </a:rPr>
              <a:t>生成波形命令包</a:t>
            </a:r>
            <a:r>
              <a:rPr lang="zh-CN" altLang="zh-CN" sz="1600" dirty="0">
                <a:latin typeface="+mn-ea"/>
              </a:rPr>
              <a:t>的二级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zh-CN" sz="1600" dirty="0">
                <a:latin typeface="+mn-ea"/>
              </a:rPr>
              <a:t>取值为</a:t>
            </a:r>
            <a:r>
              <a:rPr lang="en-US" altLang="zh-CN" sz="1600" dirty="0">
                <a:latin typeface="+mn-ea"/>
              </a:rPr>
              <a:t>0x80</a:t>
            </a:r>
            <a:r>
              <a:rPr lang="zh-CN" altLang="zh-CN" sz="1600" dirty="0">
                <a:latin typeface="+mn-ea"/>
              </a:rPr>
              <a:t>，该命令包的定义</a:t>
            </a:r>
            <a:r>
              <a:rPr lang="zh-CN" altLang="zh-CN" sz="1600" dirty="0" smtClean="0">
                <a:latin typeface="+mn-ea"/>
              </a:rPr>
              <a:t>如</a:t>
            </a:r>
            <a:r>
              <a:rPr lang="zh-CN" altLang="en-US" sz="1600" dirty="0" smtClean="0">
                <a:latin typeface="+mn-ea"/>
              </a:rPr>
              <a:t>下</a:t>
            </a:r>
            <a:r>
              <a:rPr lang="zh-CN" altLang="zh-CN" sz="1600" dirty="0" smtClean="0">
                <a:latin typeface="+mn-ea"/>
              </a:rPr>
              <a:t>图所示</a:t>
            </a:r>
            <a:r>
              <a:rPr lang="zh-CN" altLang="en-US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09537"/>
              </p:ext>
            </p:extLst>
          </p:nvPr>
        </p:nvGraphicFramePr>
        <p:xfrm>
          <a:off x="1142525" y="2015740"/>
          <a:ext cx="7061909" cy="46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Visio" r:id="rId3" imgW="5758694" imgH="466560" progId="Visio.Drawing.11">
                  <p:embed/>
                </p:oleObj>
              </mc:Choice>
              <mc:Fallback>
                <p:oleObj name="Visio" r:id="rId3" imgW="5758694" imgH="466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2015740"/>
                        <a:ext cx="7061909" cy="465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1"/>
          <p:cNvSpPr txBox="1"/>
          <p:nvPr/>
        </p:nvSpPr>
        <p:spPr>
          <a:xfrm>
            <a:off x="598170" y="2610522"/>
            <a:ext cx="7915910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波</a:t>
            </a:r>
            <a:r>
              <a:rPr lang="zh-CN" altLang="zh-CN" sz="1600" dirty="0">
                <a:latin typeface="+mn-ea"/>
              </a:rPr>
              <a:t>形类型的定义</a:t>
            </a:r>
            <a:r>
              <a:rPr lang="zh-CN" altLang="zh-CN" sz="1600" dirty="0" smtClean="0">
                <a:latin typeface="+mn-ea"/>
              </a:rPr>
              <a:t>如</a:t>
            </a:r>
            <a:r>
              <a:rPr lang="zh-CN" altLang="en-US" sz="1600" dirty="0">
                <a:latin typeface="+mn-ea"/>
              </a:rPr>
              <a:t>下</a:t>
            </a:r>
            <a:r>
              <a:rPr lang="zh-CN" altLang="zh-CN" sz="1600" dirty="0" smtClean="0">
                <a:latin typeface="+mn-ea"/>
              </a:rPr>
              <a:t>表所</a:t>
            </a:r>
            <a:r>
              <a:rPr lang="zh-CN" altLang="zh-CN" sz="1600" dirty="0">
                <a:latin typeface="+mn-ea"/>
              </a:rPr>
              <a:t>示。注意，复位后，波形类型取值为</a:t>
            </a:r>
            <a:r>
              <a:rPr lang="en-US" altLang="zh-CN" sz="1600" dirty="0">
                <a:latin typeface="+mn-ea"/>
              </a:rPr>
              <a:t>0x00</a:t>
            </a:r>
            <a:r>
              <a:rPr lang="zh-CN" altLang="zh-CN" sz="1600" dirty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20093"/>
              </p:ext>
            </p:extLst>
          </p:nvPr>
        </p:nvGraphicFramePr>
        <p:xfrm>
          <a:off x="1187610" y="3148749"/>
          <a:ext cx="6352274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493"/>
                <a:gridCol w="5328781"/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BIT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位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定义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7:0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波形类型：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0x00-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正弦波，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0x01-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三角波，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0x02-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方波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67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议应用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wave</a:t>
            </a:r>
            <a:r>
              <a:rPr lang="zh-CN" altLang="zh-CN" sz="1600" dirty="0">
                <a:latin typeface="+mn-ea"/>
              </a:rPr>
              <a:t>模块的</a:t>
            </a:r>
            <a:r>
              <a:rPr lang="zh-CN" altLang="zh-CN" sz="1600" b="1" dirty="0">
                <a:latin typeface="+mn-ea"/>
              </a:rPr>
              <a:t>波形数据包</a:t>
            </a:r>
            <a:r>
              <a:rPr lang="zh-CN" altLang="zh-CN" sz="1600" dirty="0">
                <a:latin typeface="+mn-ea"/>
              </a:rPr>
              <a:t>的二级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zh-CN" sz="1600" dirty="0">
                <a:latin typeface="+mn-ea"/>
              </a:rPr>
              <a:t>为</a:t>
            </a:r>
            <a:r>
              <a:rPr lang="en-US" altLang="zh-CN" sz="1600" dirty="0">
                <a:latin typeface="+mn-ea"/>
              </a:rPr>
              <a:t>0x01</a:t>
            </a:r>
            <a:r>
              <a:rPr lang="zh-CN" altLang="zh-CN" sz="1600" dirty="0">
                <a:latin typeface="+mn-ea"/>
              </a:rPr>
              <a:t>，该数据包的定义</a:t>
            </a:r>
            <a:r>
              <a:rPr lang="zh-CN" altLang="zh-CN" sz="1600" dirty="0" smtClean="0">
                <a:latin typeface="+mn-ea"/>
              </a:rPr>
              <a:t>如</a:t>
            </a:r>
            <a:r>
              <a:rPr lang="zh-CN" altLang="en-US" sz="1600" dirty="0" smtClean="0">
                <a:latin typeface="+mn-ea"/>
              </a:rPr>
              <a:t>下</a:t>
            </a:r>
            <a:r>
              <a:rPr lang="zh-CN" altLang="zh-CN" sz="1600" dirty="0" smtClean="0">
                <a:latin typeface="+mn-ea"/>
              </a:rPr>
              <a:t>图所</a:t>
            </a:r>
            <a:r>
              <a:rPr lang="zh-CN" altLang="zh-CN" sz="1600" dirty="0">
                <a:latin typeface="+mn-ea"/>
              </a:rPr>
              <a:t>示，一个波形数据包包含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zh-CN" sz="1600" dirty="0">
                <a:latin typeface="+mn-ea"/>
              </a:rPr>
              <a:t>个连续的波形数据，对应波形上连续的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zh-CN" sz="1600" dirty="0">
                <a:latin typeface="+mn-ea"/>
              </a:rPr>
              <a:t>个点。波形数据包每</a:t>
            </a:r>
            <a:r>
              <a:rPr lang="en-US" altLang="zh-CN" sz="1600" dirty="0">
                <a:latin typeface="+mn-ea"/>
              </a:rPr>
              <a:t>8ms</a:t>
            </a:r>
            <a:r>
              <a:rPr lang="zh-CN" altLang="zh-CN" sz="1600" dirty="0">
                <a:latin typeface="+mn-ea"/>
              </a:rPr>
              <a:t>由从机发送给主机一</a:t>
            </a:r>
            <a:r>
              <a:rPr lang="zh-CN" altLang="zh-CN" sz="1600" dirty="0" smtClean="0">
                <a:latin typeface="+mn-ea"/>
              </a:rPr>
              <a:t>次</a:t>
            </a:r>
            <a:r>
              <a:rPr lang="zh-CN" altLang="en-US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537939"/>
              </p:ext>
            </p:extLst>
          </p:nvPr>
        </p:nvGraphicFramePr>
        <p:xfrm>
          <a:off x="1218579" y="2730617"/>
          <a:ext cx="6704937" cy="46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Visio" r:id="rId3" imgW="5758694" imgH="466560" progId="Visio.Drawing.11">
                  <p:embed/>
                </p:oleObj>
              </mc:Choice>
              <mc:Fallback>
                <p:oleObj name="Visio" r:id="rId3" imgW="5758694" imgH="466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79" y="2730617"/>
                        <a:ext cx="6704937" cy="464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5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议应用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将</a:t>
            </a:r>
            <a:r>
              <a:rPr lang="en-US" altLang="zh-CN" sz="1600" dirty="0">
                <a:latin typeface="+mn-ea"/>
              </a:rPr>
              <a:t>DAT_WAVE_WDATA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CMD_GEN_WAVE</a:t>
            </a:r>
            <a:r>
              <a:rPr lang="zh-CN" altLang="zh-CN" sz="1600" dirty="0">
                <a:latin typeface="+mn-ea"/>
              </a:rPr>
              <a:t>元素添加</a:t>
            </a:r>
            <a:r>
              <a:rPr lang="zh-CN" altLang="zh-CN" sz="1600" dirty="0" smtClean="0">
                <a:latin typeface="+mn-ea"/>
              </a:rPr>
              <a:t>至</a:t>
            </a:r>
            <a:r>
              <a:rPr lang="en-US" altLang="zh-CN" sz="1600" dirty="0" err="1" smtClean="0">
                <a:latin typeface="+mn-ea"/>
              </a:rPr>
              <a:t>PackUnpack.h</a:t>
            </a:r>
            <a:r>
              <a:rPr lang="zh-CN" altLang="en-US" sz="1600" dirty="0" smtClean="0">
                <a:latin typeface="+mn-ea"/>
              </a:rPr>
              <a:t>文件的</a:t>
            </a:r>
            <a:r>
              <a:rPr lang="en-US" altLang="zh-CN" sz="1600" dirty="0" err="1" smtClean="0">
                <a:latin typeface="+mn-ea"/>
              </a:rPr>
              <a:t>EnumWaveSecondID</a:t>
            </a:r>
            <a:r>
              <a:rPr lang="zh-CN" altLang="zh-CN" sz="1600" dirty="0">
                <a:latin typeface="+mn-ea"/>
              </a:rPr>
              <a:t>中</a:t>
            </a:r>
            <a:r>
              <a:rPr lang="zh-CN" altLang="zh-CN" sz="1600" dirty="0" smtClean="0">
                <a:latin typeface="+mn-ea"/>
              </a:rPr>
              <a:t>，程</a:t>
            </a:r>
            <a:r>
              <a:rPr lang="zh-CN" altLang="zh-CN" sz="1600" dirty="0">
                <a:latin typeface="+mn-ea"/>
              </a:rPr>
              <a:t>序清</a:t>
            </a:r>
            <a:r>
              <a:rPr lang="zh-CN" altLang="zh-CN" sz="1600" dirty="0" smtClean="0">
                <a:latin typeface="+mn-ea"/>
              </a:rPr>
              <a:t>单</a:t>
            </a:r>
            <a:r>
              <a:rPr lang="zh-CN" altLang="en-US" sz="1600" dirty="0" smtClean="0">
                <a:latin typeface="+mn-ea"/>
              </a:rPr>
              <a:t>如下</a:t>
            </a:r>
            <a:r>
              <a:rPr lang="zh-CN" altLang="zh-CN" sz="1600" dirty="0" smtClean="0">
                <a:latin typeface="+mn-ea"/>
              </a:rPr>
              <a:t>所</a:t>
            </a:r>
            <a:r>
              <a:rPr lang="zh-CN" altLang="zh-CN" sz="1600" dirty="0">
                <a:latin typeface="+mn-ea"/>
              </a:rPr>
              <a:t>示</a:t>
            </a:r>
            <a:r>
              <a:rPr lang="zh-CN" altLang="en-US" sz="1600" dirty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4" name="文本框 1"/>
          <p:cNvSpPr txBox="1"/>
          <p:nvPr/>
        </p:nvSpPr>
        <p:spPr>
          <a:xfrm>
            <a:off x="577850" y="2259196"/>
            <a:ext cx="79159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Wave</a:t>
            </a:r>
            <a:r>
              <a:rPr lang="zh-CN" altLang="zh-CN" sz="1600" dirty="0">
                <a:latin typeface="Courier New" pitchFamily="49" charset="0"/>
                <a:cs typeface="Courier New" pitchFamily="49" charset="0"/>
              </a:rPr>
              <a:t>模块的二级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ID</a:t>
            </a:r>
            <a:endParaRPr lang="zh-CN" altLang="zh-C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</a:t>
            </a:r>
            <a:endParaRPr lang="zh-CN" altLang="zh-C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{   </a:t>
            </a:r>
            <a:endParaRPr lang="zh-CN" altLang="zh-C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DAT_WAVE_WDATA = 0x01,         //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波形数据 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CMD_GEN_WAVE   = 0x80,         //</a:t>
            </a:r>
            <a:r>
              <a:rPr lang="zh-CN" altLang="zh-CN" sz="1600" b="1" dirty="0">
                <a:latin typeface="Courier New" pitchFamily="49" charset="0"/>
                <a:cs typeface="Courier New" pitchFamily="49" charset="0"/>
              </a:rPr>
              <a:t>生成波形命令</a:t>
            </a:r>
          </a:p>
          <a:p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1600" dirty="0" err="1">
                <a:latin typeface="Courier New" pitchFamily="49" charset="0"/>
                <a:cs typeface="Courier New" pitchFamily="49" charset="0"/>
              </a:rPr>
              <a:t>EnumWaveSecondID</a:t>
            </a: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1600" dirty="0">
              <a:latin typeface="Courier New" pitchFamily="49" charset="0"/>
              <a:cs typeface="Courier New" pitchFamily="49" charset="0"/>
            </a:endParaRPr>
          </a:p>
          <a:p>
            <a:endParaRPr lang="zh-CN" altLang="zh-C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2.5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议应用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从</a:t>
            </a:r>
            <a:r>
              <a:rPr lang="zh-CN" altLang="zh-CN" sz="1600" dirty="0">
                <a:latin typeface="+mn-ea"/>
              </a:rPr>
              <a:t>机在接收到主机发送的命令后，向主机发送命令应答数据包</a:t>
            </a:r>
            <a:r>
              <a:rPr lang="zh-CN" altLang="zh-CN" sz="1600" dirty="0" smtClean="0">
                <a:latin typeface="+mn-ea"/>
              </a:rPr>
              <a:t>，</a:t>
            </a:r>
            <a:r>
              <a:rPr lang="zh-CN" altLang="en-US" sz="1600" dirty="0" smtClean="0">
                <a:latin typeface="+mn-ea"/>
              </a:rPr>
              <a:t>下</a:t>
            </a:r>
            <a:r>
              <a:rPr lang="zh-CN" altLang="zh-CN" sz="1600" dirty="0" smtClean="0">
                <a:latin typeface="+mn-ea"/>
              </a:rPr>
              <a:t>图为</a:t>
            </a:r>
            <a:r>
              <a:rPr lang="zh-CN" altLang="zh-CN" sz="1600" b="1" dirty="0">
                <a:latin typeface="+mn-ea"/>
              </a:rPr>
              <a:t>命令应答数据包</a:t>
            </a:r>
            <a:r>
              <a:rPr lang="zh-CN" altLang="zh-CN" sz="1600" dirty="0">
                <a:latin typeface="+mn-ea"/>
              </a:rPr>
              <a:t>的定义</a:t>
            </a:r>
            <a:r>
              <a:rPr lang="zh-CN" altLang="en-US" sz="1600" dirty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577850" y="2841033"/>
            <a:ext cx="7915910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/>
              <a:t>应</a:t>
            </a:r>
            <a:r>
              <a:rPr lang="zh-CN" altLang="zh-CN" sz="1600" dirty="0"/>
              <a:t>答消息的定义</a:t>
            </a:r>
            <a:r>
              <a:rPr lang="zh-CN" altLang="zh-CN" sz="1600" dirty="0" smtClean="0"/>
              <a:t>如</a:t>
            </a:r>
            <a:r>
              <a:rPr lang="zh-CN" altLang="en-US" sz="1600" dirty="0"/>
              <a:t>下</a:t>
            </a:r>
            <a:r>
              <a:rPr lang="zh-CN" altLang="zh-CN" sz="1600" dirty="0" smtClean="0"/>
              <a:t>表所</a:t>
            </a:r>
            <a:r>
              <a:rPr lang="zh-CN" altLang="zh-CN" sz="1600" dirty="0"/>
              <a:t>示</a:t>
            </a:r>
            <a:r>
              <a:rPr lang="zh-CN" altLang="zh-CN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graphicFrame>
        <p:nvGraphicFramePr>
          <p:cNvPr id="25" name="对象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736764"/>
              </p:ext>
            </p:extLst>
          </p:nvPr>
        </p:nvGraphicFramePr>
        <p:xfrm>
          <a:off x="1006052" y="2263079"/>
          <a:ext cx="6653001" cy="46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Visio" r:id="rId3" imgW="5758694" imgH="466560" progId="Visio.Drawing.11">
                  <p:embed/>
                </p:oleObj>
              </mc:Choice>
              <mc:Fallback>
                <p:oleObj name="Visio" r:id="rId3" imgW="5758694" imgH="466560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052" y="2263079"/>
                        <a:ext cx="6653001" cy="469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86230"/>
              </p:ext>
            </p:extLst>
          </p:nvPr>
        </p:nvGraphicFramePr>
        <p:xfrm>
          <a:off x="1142525" y="3387089"/>
          <a:ext cx="6674097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855"/>
                <a:gridCol w="5994242"/>
              </a:tblGrid>
              <a:tr h="2057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ea"/>
                          <a:ea typeface="+mn-ea"/>
                        </a:rPr>
                        <a:t>BIT</a:t>
                      </a:r>
                      <a:r>
                        <a:rPr lang="zh-CN" sz="1400" dirty="0" smtClean="0">
                          <a:effectLst/>
                          <a:latin typeface="+mn-ea"/>
                          <a:ea typeface="+mn-ea"/>
                        </a:rPr>
                        <a:t>位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定义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7:0</a:t>
                      </a:r>
                      <a:endParaRPr lang="zh-CN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应答消息：</a:t>
                      </a:r>
                      <a:r>
                        <a:rPr lang="en-US" sz="1400" dirty="0">
                          <a:effectLst/>
                        </a:rPr>
                        <a:t>0-</a:t>
                      </a:r>
                      <a:r>
                        <a:rPr lang="zh-CN" sz="1400" dirty="0">
                          <a:effectLst/>
                        </a:rPr>
                        <a:t>命令成功，</a:t>
                      </a:r>
                      <a:r>
                        <a:rPr lang="en-US" sz="1400" dirty="0">
                          <a:effectLst/>
                        </a:rPr>
                        <a:t>1-</a:t>
                      </a:r>
                      <a:r>
                        <a:rPr lang="zh-CN" sz="1400" dirty="0">
                          <a:effectLst/>
                        </a:rPr>
                        <a:t>校验和错误，</a:t>
                      </a:r>
                      <a:r>
                        <a:rPr lang="en-US" sz="1400" dirty="0">
                          <a:effectLst/>
                        </a:rPr>
                        <a:t>2-</a:t>
                      </a:r>
                      <a:r>
                        <a:rPr lang="zh-CN" sz="1400" dirty="0">
                          <a:effectLst/>
                        </a:rPr>
                        <a:t>命令包长度错误，</a:t>
                      </a:r>
                      <a:r>
                        <a:rPr lang="en-US" sz="1400" dirty="0">
                          <a:effectLst/>
                        </a:rPr>
                        <a:t>3-</a:t>
                      </a:r>
                      <a:r>
                        <a:rPr lang="zh-CN" sz="1400" dirty="0">
                          <a:effectLst/>
                        </a:rPr>
                        <a:t>无效命令，</a:t>
                      </a:r>
                      <a:r>
                        <a:rPr lang="en-US" sz="1400" dirty="0">
                          <a:effectLst/>
                        </a:rPr>
                        <a:t>4-</a:t>
                      </a:r>
                      <a:r>
                        <a:rPr lang="zh-CN" sz="1400" dirty="0">
                          <a:effectLst/>
                        </a:rPr>
                        <a:t>命令参数数据错误，</a:t>
                      </a:r>
                      <a:r>
                        <a:rPr lang="en-US" sz="1400" dirty="0">
                          <a:effectLst/>
                        </a:rPr>
                        <a:t>5-</a:t>
                      </a:r>
                      <a:r>
                        <a:rPr lang="zh-CN" sz="1400" dirty="0">
                          <a:effectLst/>
                        </a:rPr>
                        <a:t>命令不接受</a:t>
                      </a:r>
                      <a:endParaRPr lang="zh-CN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7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1"/>
          <p:cNvSpPr txBox="1"/>
          <p:nvPr/>
        </p:nvSpPr>
        <p:spPr>
          <a:xfrm>
            <a:off x="577850" y="1128713"/>
            <a:ext cx="7915910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将</a:t>
            </a:r>
            <a:r>
              <a:rPr lang="en-US" altLang="zh-CN" sz="1600" dirty="0" smtClean="0">
                <a:latin typeface="+mn-ea"/>
              </a:rPr>
              <a:t>STM32F103RCT6</a:t>
            </a:r>
            <a:r>
              <a:rPr lang="zh-CN" altLang="zh-CN" sz="1600" dirty="0">
                <a:latin typeface="+mn-ea"/>
              </a:rPr>
              <a:t>芯片的</a:t>
            </a:r>
            <a:r>
              <a:rPr lang="en-US" altLang="zh-CN" sz="1600" dirty="0">
                <a:latin typeface="+mn-ea"/>
              </a:rPr>
              <a:t>PA4</a:t>
            </a:r>
            <a:r>
              <a:rPr lang="zh-CN" altLang="zh-CN" sz="1600" dirty="0">
                <a:latin typeface="+mn-ea"/>
              </a:rPr>
              <a:t>引脚配置为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输出端口，编写程序实现以下功能：（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）通过</a:t>
            </a:r>
            <a:r>
              <a:rPr lang="en-US" altLang="zh-CN" sz="1600" dirty="0">
                <a:latin typeface="+mn-ea"/>
              </a:rPr>
              <a:t>STM32</a:t>
            </a:r>
            <a:r>
              <a:rPr lang="zh-CN" altLang="zh-CN" sz="1600" dirty="0">
                <a:latin typeface="+mn-ea"/>
              </a:rPr>
              <a:t>核心板的</a:t>
            </a:r>
            <a:r>
              <a:rPr lang="en-US" altLang="zh-CN" sz="1600" dirty="0">
                <a:latin typeface="+mn-ea"/>
              </a:rPr>
              <a:t>UART1</a:t>
            </a:r>
            <a:r>
              <a:rPr lang="zh-CN" altLang="zh-CN" sz="1600" dirty="0">
                <a:latin typeface="+mn-ea"/>
              </a:rPr>
              <a:t>接收和处理信号采集工具（位于本书配套资料包的“</a:t>
            </a:r>
            <a:r>
              <a:rPr lang="en-US" altLang="zh-CN" sz="1600" dirty="0">
                <a:latin typeface="+mn-ea"/>
              </a:rPr>
              <a:t>08.</a:t>
            </a:r>
            <a:r>
              <a:rPr lang="zh-CN" altLang="zh-CN" sz="1600" dirty="0">
                <a:latin typeface="+mn-ea"/>
              </a:rPr>
              <a:t>软件资料</a:t>
            </a:r>
            <a:r>
              <a:rPr lang="en-US" altLang="zh-CN" sz="1600" dirty="0">
                <a:latin typeface="+mn-ea"/>
              </a:rPr>
              <a:t>\</a:t>
            </a:r>
            <a:r>
              <a:rPr lang="zh-CN" altLang="zh-CN" sz="1600" dirty="0">
                <a:latin typeface="+mn-ea"/>
              </a:rPr>
              <a:t>信号采集工具</a:t>
            </a:r>
            <a:r>
              <a:rPr lang="en-US" altLang="zh-CN" sz="1600" dirty="0">
                <a:latin typeface="+mn-ea"/>
              </a:rPr>
              <a:t>.V1.0</a:t>
            </a:r>
            <a:r>
              <a:rPr lang="zh-CN" altLang="zh-CN" sz="1600" dirty="0">
                <a:latin typeface="+mn-ea"/>
              </a:rPr>
              <a:t>”文件夹中）发送的波形类型切换指令，该工具可以；（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）根据波形类型切换指令，控制</a:t>
            </a:r>
            <a:r>
              <a:rPr lang="en-US" altLang="zh-CN" sz="1600" dirty="0">
                <a:latin typeface="+mn-ea"/>
              </a:rPr>
              <a:t>DAC1</a:t>
            </a:r>
            <a:r>
              <a:rPr lang="zh-CN" altLang="zh-CN" sz="1600" dirty="0">
                <a:latin typeface="+mn-ea"/>
              </a:rPr>
              <a:t>对应的</a:t>
            </a:r>
            <a:r>
              <a:rPr lang="en-US" altLang="zh-CN" sz="1600" dirty="0">
                <a:latin typeface="+mn-ea"/>
              </a:rPr>
              <a:t>PA4</a:t>
            </a:r>
            <a:r>
              <a:rPr lang="zh-CN" altLang="zh-CN" sz="1600" dirty="0">
                <a:latin typeface="+mn-ea"/>
              </a:rPr>
              <a:t>引脚输出对应的正弦波、三角波或方波；（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>
                <a:latin typeface="+mn-ea"/>
              </a:rPr>
              <a:t>）将</a:t>
            </a:r>
            <a:r>
              <a:rPr lang="en-US" altLang="zh-CN" sz="1600" dirty="0">
                <a:latin typeface="+mn-ea"/>
              </a:rPr>
              <a:t>PA4</a:t>
            </a:r>
            <a:r>
              <a:rPr lang="zh-CN" altLang="zh-CN" sz="1600" dirty="0">
                <a:latin typeface="+mn-ea"/>
              </a:rPr>
              <a:t>引脚连接到示波器探头，通过示波器查看输出的波形是否正确。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2.6 DAC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</a:t>
            </a:r>
            <a:r>
              <a:rPr lang="zh-CN" altLang="zh-CN" sz="1600" dirty="0">
                <a:latin typeface="+mn-ea"/>
              </a:rPr>
              <a:t>实验涉及的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寄存器包括控制寄存器（</a:t>
            </a:r>
            <a:r>
              <a:rPr lang="en-US" altLang="zh-CN" sz="1600" dirty="0">
                <a:latin typeface="+mn-ea"/>
              </a:rPr>
              <a:t>DAC_CR</a:t>
            </a:r>
            <a:r>
              <a:rPr lang="zh-CN" altLang="zh-CN" sz="1600" dirty="0">
                <a:latin typeface="+mn-ea"/>
              </a:rPr>
              <a:t>）、软件触发寄存器（</a:t>
            </a:r>
            <a:r>
              <a:rPr lang="en-US" altLang="zh-CN" sz="1600" dirty="0">
                <a:latin typeface="+mn-ea"/>
              </a:rPr>
              <a:t>DAC_SWTRIGR</a:t>
            </a:r>
            <a:r>
              <a:rPr lang="zh-CN" altLang="zh-CN" sz="1600" dirty="0">
                <a:latin typeface="+mn-ea"/>
              </a:rPr>
              <a:t>）、通道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数据输出寄存器（</a:t>
            </a:r>
            <a:r>
              <a:rPr lang="en-US" altLang="zh-CN" sz="1600" dirty="0">
                <a:latin typeface="+mn-ea"/>
              </a:rPr>
              <a:t>DAC_DOR1</a:t>
            </a:r>
            <a:r>
              <a:rPr lang="zh-CN" altLang="zh-CN" sz="1600" dirty="0">
                <a:latin typeface="+mn-ea"/>
              </a:rPr>
              <a:t>）、通道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数据输出寄存器（</a:t>
            </a:r>
            <a:r>
              <a:rPr lang="en-US" altLang="zh-CN" sz="1600" dirty="0">
                <a:latin typeface="+mn-ea"/>
              </a:rPr>
              <a:t>DAC_DOR2</a:t>
            </a:r>
            <a:r>
              <a:rPr lang="zh-CN" altLang="zh-CN" sz="1600" dirty="0">
                <a:latin typeface="+mn-ea"/>
              </a:rPr>
              <a:t>）、通道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12</a:t>
            </a:r>
            <a:r>
              <a:rPr lang="zh-CN" altLang="zh-CN" sz="1600" dirty="0">
                <a:latin typeface="+mn-ea"/>
              </a:rPr>
              <a:t>位右对齐数据保持寄存器（</a:t>
            </a:r>
            <a:r>
              <a:rPr lang="en-US" altLang="zh-CN" sz="1600" dirty="0">
                <a:latin typeface="+mn-ea"/>
              </a:rPr>
              <a:t>DAC_DHR12R1</a:t>
            </a:r>
            <a:r>
              <a:rPr lang="zh-CN" altLang="zh-CN" sz="1600" dirty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2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2.7 DAC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本实</a:t>
            </a:r>
            <a:r>
              <a:rPr lang="zh-CN" altLang="zh-CN" sz="1600" dirty="0">
                <a:latin typeface="+mn-ea"/>
              </a:rPr>
              <a:t>验涉及的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DAC_Init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DAC_DMACmd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DAC_SetChannel1Data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DAC_Cmd</a:t>
            </a:r>
            <a:r>
              <a:rPr lang="zh-CN" altLang="zh-CN" sz="1600" dirty="0">
                <a:latin typeface="+mn-ea"/>
              </a:rPr>
              <a:t>。这些函数在</a:t>
            </a:r>
            <a:r>
              <a:rPr lang="en-US" altLang="zh-CN" sz="1600" dirty="0">
                <a:latin typeface="+mn-ea"/>
              </a:rPr>
              <a:t>stm32f10x_dac.h</a:t>
            </a:r>
            <a:r>
              <a:rPr lang="zh-CN" altLang="zh-CN" sz="1600" dirty="0">
                <a:latin typeface="+mn-ea"/>
              </a:rPr>
              <a:t>文件中声明，在</a:t>
            </a:r>
            <a:r>
              <a:rPr lang="en-US" altLang="zh-CN" sz="1600" dirty="0">
                <a:latin typeface="+mn-ea"/>
              </a:rPr>
              <a:t>stm32f10x_dac.c</a:t>
            </a:r>
            <a:r>
              <a:rPr lang="zh-CN" altLang="zh-CN" sz="1600" dirty="0">
                <a:latin typeface="+mn-ea"/>
              </a:rPr>
              <a:t>文件中实现。本书所涉及的固件库版本均为</a:t>
            </a:r>
            <a:r>
              <a:rPr lang="en-US" altLang="zh-CN" sz="1600" dirty="0">
                <a:latin typeface="+mn-ea"/>
              </a:rPr>
              <a:t>V3.5.0</a:t>
            </a:r>
            <a:r>
              <a:rPr lang="zh-CN" altLang="en-US" sz="1600" dirty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1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2.8 DMA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部分寄存器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895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本实</a:t>
            </a:r>
            <a:r>
              <a:rPr lang="zh-CN" altLang="zh-CN" sz="1600" dirty="0">
                <a:latin typeface="+mn-ea"/>
              </a:rPr>
              <a:t>验涉及的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寄存器包括中断状态寄存器（</a:t>
            </a:r>
            <a:r>
              <a:rPr lang="en-US" altLang="zh-CN" sz="1600" dirty="0">
                <a:latin typeface="+mn-ea"/>
              </a:rPr>
              <a:t>DMA_ISR)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中断标志清除寄存器（</a:t>
            </a:r>
            <a:r>
              <a:rPr lang="en-US" altLang="zh-CN" sz="1600" dirty="0">
                <a:latin typeface="+mn-ea"/>
              </a:rPr>
              <a:t>DMA_IFCR)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通道</a:t>
            </a:r>
            <a:r>
              <a:rPr lang="en-US" altLang="zh-CN" sz="1600" dirty="0">
                <a:latin typeface="+mn-ea"/>
              </a:rPr>
              <a:t>x</a:t>
            </a:r>
            <a:r>
              <a:rPr lang="zh-CN" altLang="zh-CN" sz="1600" dirty="0">
                <a:latin typeface="+mn-ea"/>
              </a:rPr>
              <a:t>配置寄存器（</a:t>
            </a:r>
            <a:r>
              <a:rPr lang="en-US" altLang="zh-CN" sz="1600" dirty="0" err="1">
                <a:latin typeface="+mn-ea"/>
              </a:rPr>
              <a:t>DMA_CCRx</a:t>
            </a:r>
            <a:r>
              <a:rPr lang="zh-CN" altLang="zh-CN" sz="1600" dirty="0">
                <a:latin typeface="+mn-ea"/>
              </a:rPr>
              <a:t>）（</a:t>
            </a:r>
            <a:r>
              <a:rPr lang="en-US" altLang="zh-CN" sz="1600" dirty="0">
                <a:latin typeface="+mn-ea"/>
              </a:rPr>
              <a:t>x=1, …, 7</a:t>
            </a:r>
            <a:r>
              <a:rPr lang="zh-CN" altLang="zh-CN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通道</a:t>
            </a:r>
            <a:r>
              <a:rPr lang="en-US" altLang="zh-CN" sz="1600" dirty="0">
                <a:latin typeface="+mn-ea"/>
              </a:rPr>
              <a:t>x</a:t>
            </a:r>
            <a:r>
              <a:rPr lang="zh-CN" altLang="zh-CN" sz="1600" dirty="0">
                <a:latin typeface="+mn-ea"/>
              </a:rPr>
              <a:t>传输数量寄存器（</a:t>
            </a:r>
            <a:r>
              <a:rPr lang="en-US" altLang="zh-CN" sz="1600" dirty="0" err="1">
                <a:latin typeface="+mn-ea"/>
              </a:rPr>
              <a:t>DMA_CNDTRx</a:t>
            </a:r>
            <a:r>
              <a:rPr lang="zh-CN" altLang="zh-CN" sz="1600" dirty="0">
                <a:latin typeface="+mn-ea"/>
              </a:rPr>
              <a:t>）（</a:t>
            </a:r>
            <a:r>
              <a:rPr lang="en-US" altLang="zh-CN" sz="1600" dirty="0">
                <a:latin typeface="+mn-ea"/>
              </a:rPr>
              <a:t>x=1, …, 7</a:t>
            </a:r>
            <a:r>
              <a:rPr lang="zh-CN" altLang="zh-CN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通道</a:t>
            </a:r>
            <a:r>
              <a:rPr lang="en-US" altLang="zh-CN" sz="1600" dirty="0">
                <a:latin typeface="+mn-ea"/>
              </a:rPr>
              <a:t>x</a:t>
            </a:r>
            <a:r>
              <a:rPr lang="zh-CN" altLang="zh-CN" sz="1600" dirty="0">
                <a:latin typeface="+mn-ea"/>
              </a:rPr>
              <a:t>外设地址寄存器（</a:t>
            </a:r>
            <a:r>
              <a:rPr lang="en-US" altLang="zh-CN" sz="1600" dirty="0" err="1">
                <a:latin typeface="+mn-ea"/>
              </a:rPr>
              <a:t>DMA_CPARx</a:t>
            </a:r>
            <a:r>
              <a:rPr lang="zh-CN" altLang="zh-CN" sz="1600" dirty="0">
                <a:latin typeface="+mn-ea"/>
              </a:rPr>
              <a:t>）（</a:t>
            </a:r>
            <a:r>
              <a:rPr lang="en-US" altLang="zh-CN" sz="1600" dirty="0">
                <a:latin typeface="+mn-ea"/>
              </a:rPr>
              <a:t>x=1, …, 7</a:t>
            </a:r>
            <a:r>
              <a:rPr lang="zh-CN" altLang="zh-CN" sz="1600" dirty="0">
                <a:latin typeface="+mn-ea"/>
              </a:rPr>
              <a:t>）、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通道</a:t>
            </a:r>
            <a:r>
              <a:rPr lang="en-US" altLang="zh-CN" sz="1600" dirty="0">
                <a:latin typeface="+mn-ea"/>
              </a:rPr>
              <a:t>x</a:t>
            </a:r>
            <a:r>
              <a:rPr lang="zh-CN" altLang="zh-CN" sz="1600" dirty="0">
                <a:latin typeface="+mn-ea"/>
              </a:rPr>
              <a:t>存储器地址寄存器（</a:t>
            </a:r>
            <a:r>
              <a:rPr lang="en-US" altLang="zh-CN" sz="1600" dirty="0" err="1">
                <a:latin typeface="+mn-ea"/>
              </a:rPr>
              <a:t>DMA_CMARx</a:t>
            </a:r>
            <a:r>
              <a:rPr lang="zh-CN" altLang="zh-CN" sz="1600" dirty="0">
                <a:latin typeface="+mn-ea"/>
              </a:rPr>
              <a:t>）（</a:t>
            </a:r>
            <a:r>
              <a:rPr lang="en-US" altLang="zh-CN" sz="1600" dirty="0">
                <a:latin typeface="+mn-ea"/>
              </a:rPr>
              <a:t>x=1, …, 7</a:t>
            </a:r>
            <a:r>
              <a:rPr lang="zh-CN" altLang="zh-CN" sz="1600" dirty="0" smtClean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8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2.9 DMA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部分固件库函数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文本框 1"/>
          <p:cNvSpPr txBox="1"/>
          <p:nvPr/>
        </p:nvSpPr>
        <p:spPr>
          <a:xfrm>
            <a:off x="577850" y="1476004"/>
            <a:ext cx="791591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本实</a:t>
            </a:r>
            <a:r>
              <a:rPr lang="zh-CN" altLang="zh-CN" sz="1600" dirty="0">
                <a:latin typeface="+mn-ea"/>
              </a:rPr>
              <a:t>验涉及的</a:t>
            </a:r>
            <a:r>
              <a:rPr lang="en-US" altLang="zh-CN" sz="1600" dirty="0">
                <a:latin typeface="+mn-ea"/>
              </a:rPr>
              <a:t>DMA</a:t>
            </a:r>
            <a:r>
              <a:rPr lang="zh-CN" altLang="zh-CN" sz="1600" dirty="0">
                <a:latin typeface="+mn-ea"/>
              </a:rPr>
              <a:t>固件库函数包括</a:t>
            </a:r>
            <a:r>
              <a:rPr lang="en-US" altLang="zh-CN" sz="1600" dirty="0" err="1">
                <a:latin typeface="+mn-ea"/>
              </a:rPr>
              <a:t>DMA_Init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DMA_ITConfig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DMA_Cmd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DMA_ClearITPendingBit</a:t>
            </a:r>
            <a:r>
              <a:rPr lang="zh-CN" altLang="zh-CN" sz="1600" dirty="0">
                <a:latin typeface="+mn-ea"/>
              </a:rPr>
              <a:t>。这些函数在</a:t>
            </a:r>
            <a:r>
              <a:rPr lang="en-US" altLang="zh-CN" sz="1600" dirty="0">
                <a:latin typeface="+mn-ea"/>
              </a:rPr>
              <a:t>stm32f10x_dma.h</a:t>
            </a:r>
            <a:r>
              <a:rPr lang="zh-CN" altLang="zh-CN" sz="1600" dirty="0">
                <a:latin typeface="+mn-ea"/>
              </a:rPr>
              <a:t>文件中声明，在</a:t>
            </a:r>
            <a:r>
              <a:rPr lang="en-US" altLang="zh-CN" sz="1600" dirty="0">
                <a:latin typeface="+mn-ea"/>
              </a:rPr>
              <a:t>stm32f10x_dma.c</a:t>
            </a:r>
            <a:r>
              <a:rPr lang="zh-CN" altLang="zh-CN" sz="1600" dirty="0">
                <a:latin typeface="+mn-ea"/>
              </a:rPr>
              <a:t>文件中实现。本书所涉及的固件库版本均为</a:t>
            </a:r>
            <a:r>
              <a:rPr lang="en-US" altLang="zh-CN" sz="1600" dirty="0" smtClean="0">
                <a:latin typeface="+mn-ea"/>
              </a:rPr>
              <a:t>V3.5.0</a:t>
            </a:r>
            <a:r>
              <a:rPr lang="zh-CN" altLang="en-US" sz="1600" dirty="0" smtClean="0">
                <a:latin typeface="+mn-ea"/>
              </a:rPr>
              <a:t>。</a:t>
            </a:r>
            <a:endParaRPr sz="1600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4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50144"/>
            <a:ext cx="79159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步</a:t>
            </a:r>
            <a:r>
              <a:rPr lang="zh-CN" altLang="en-US" sz="1600" dirty="0">
                <a:latin typeface="+mj-ea"/>
                <a:ea typeface="+mj-ea"/>
              </a:rPr>
              <a:t>骤</a:t>
            </a:r>
            <a:r>
              <a:rPr lang="en-US" altLang="zh-CN" sz="1600" dirty="0">
                <a:latin typeface="+mj-ea"/>
                <a:ea typeface="+mj-ea"/>
              </a:rPr>
              <a:t>1</a:t>
            </a:r>
            <a:r>
              <a:rPr lang="zh-CN" altLang="en-US" sz="1600" dirty="0">
                <a:latin typeface="+mj-ea"/>
                <a:ea typeface="+mj-ea"/>
              </a:rPr>
              <a:t>：复制并编译原始工程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2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>
                <a:latin typeface="+mj-ea"/>
                <a:ea typeface="+mj-ea"/>
              </a:rPr>
              <a:t>DAC</a:t>
            </a:r>
            <a:r>
              <a:rPr lang="zh-CN" altLang="en-US" sz="1600" dirty="0">
                <a:latin typeface="+mj-ea"/>
                <a:ea typeface="+mj-ea"/>
              </a:rPr>
              <a:t>文件对和</a:t>
            </a:r>
            <a:r>
              <a:rPr lang="en-US" altLang="zh-CN" sz="1600" dirty="0">
                <a:latin typeface="+mj-ea"/>
                <a:ea typeface="+mj-ea"/>
              </a:rPr>
              <a:t>Wave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3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DAC.h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4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DAC.c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5</a:t>
            </a:r>
            <a:r>
              <a:rPr lang="zh-CN" altLang="en-US" sz="1600" dirty="0">
                <a:latin typeface="+mj-ea"/>
                <a:ea typeface="+mj-ea"/>
              </a:rPr>
              <a:t>：添加</a:t>
            </a:r>
            <a:r>
              <a:rPr lang="en-US" altLang="zh-CN" sz="1600" dirty="0" err="1">
                <a:latin typeface="+mj-ea"/>
                <a:ea typeface="+mj-ea"/>
              </a:rPr>
              <a:t>ProcHostCmd</a:t>
            </a:r>
            <a:r>
              <a:rPr lang="zh-CN" altLang="en-US" sz="1600" dirty="0">
                <a:latin typeface="+mj-ea"/>
                <a:ea typeface="+mj-ea"/>
              </a:rPr>
              <a:t>文件对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6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ProcHostCmd.h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7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 err="1">
                <a:latin typeface="+mj-ea"/>
                <a:ea typeface="+mj-ea"/>
              </a:rPr>
              <a:t>ProcHostCmd.c</a:t>
            </a:r>
            <a:r>
              <a:rPr lang="zh-CN" altLang="en-US" sz="1600" dirty="0">
                <a:latin typeface="+mj-ea"/>
                <a:ea typeface="+mj-ea"/>
              </a:rPr>
              <a:t>文件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8</a:t>
            </a:r>
            <a:r>
              <a:rPr lang="zh-CN" altLang="en-US" sz="1600" dirty="0">
                <a:latin typeface="+mj-ea"/>
                <a:ea typeface="+mj-ea"/>
              </a:rPr>
              <a:t>：完善</a:t>
            </a:r>
            <a:r>
              <a:rPr lang="en-US" altLang="zh-CN" sz="1600" dirty="0">
                <a:latin typeface="+mj-ea"/>
                <a:ea typeface="+mj-ea"/>
              </a:rPr>
              <a:t>DAC</a:t>
            </a:r>
            <a:r>
              <a:rPr lang="zh-CN" altLang="en-US" sz="1600" dirty="0">
                <a:latin typeface="+mj-ea"/>
                <a:ea typeface="+mj-ea"/>
              </a:rPr>
              <a:t>实验应用层</a:t>
            </a:r>
          </a:p>
          <a:p>
            <a:r>
              <a:rPr lang="zh-CN" altLang="en-US" sz="1600" dirty="0">
                <a:latin typeface="+mj-ea"/>
                <a:ea typeface="+mj-ea"/>
              </a:rPr>
              <a:t>步骤</a:t>
            </a:r>
            <a:r>
              <a:rPr lang="en-US" altLang="zh-CN" sz="1600" dirty="0">
                <a:latin typeface="+mj-ea"/>
                <a:ea typeface="+mj-ea"/>
              </a:rPr>
              <a:t>9</a:t>
            </a:r>
            <a:r>
              <a:rPr lang="zh-CN" altLang="en-US" sz="1600" dirty="0">
                <a:latin typeface="+mj-ea"/>
                <a:ea typeface="+mj-ea"/>
              </a:rPr>
              <a:t>：编译及下载验证</a:t>
            </a:r>
          </a:p>
          <a:p>
            <a:endParaRPr lang="en-US" altLang="zh-CN"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步  骤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1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004122"/>
            <a:ext cx="7915910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j-ea"/>
                <a:ea typeface="+mj-ea"/>
              </a:rPr>
              <a:t>       </a:t>
            </a:r>
            <a:r>
              <a:rPr lang="zh-CN" altLang="zh-CN" sz="1600" dirty="0" smtClean="0">
                <a:latin typeface="+mj-ea"/>
                <a:ea typeface="+mj-ea"/>
              </a:rPr>
              <a:t>基于</a:t>
            </a:r>
            <a:r>
              <a:rPr lang="en-US" altLang="zh-CN" sz="1600" dirty="0" smtClean="0">
                <a:latin typeface="+mj-ea"/>
                <a:ea typeface="+mj-ea"/>
              </a:rPr>
              <a:t>STM32</a:t>
            </a:r>
            <a:r>
              <a:rPr lang="zh-CN" altLang="zh-CN" sz="1600" dirty="0">
                <a:latin typeface="+mj-ea"/>
                <a:ea typeface="+mj-ea"/>
              </a:rPr>
              <a:t>核心板编写程序，使用</a:t>
            </a:r>
            <a:r>
              <a:rPr lang="en-US" altLang="zh-CN" sz="1600" dirty="0">
                <a:latin typeface="+mj-ea"/>
                <a:ea typeface="+mj-ea"/>
              </a:rPr>
              <a:t>PA5</a:t>
            </a:r>
            <a:r>
              <a:rPr lang="zh-CN" altLang="zh-CN" sz="1600" dirty="0">
                <a:latin typeface="+mj-ea"/>
                <a:ea typeface="+mj-ea"/>
              </a:rPr>
              <a:t>引脚作为</a:t>
            </a:r>
            <a:r>
              <a:rPr lang="en-US" altLang="zh-CN" sz="1600" dirty="0">
                <a:latin typeface="+mj-ea"/>
                <a:ea typeface="+mj-ea"/>
              </a:rPr>
              <a:t>DAC</a:t>
            </a:r>
            <a:r>
              <a:rPr lang="zh-CN" altLang="zh-CN" sz="1600" dirty="0">
                <a:latin typeface="+mj-ea"/>
                <a:ea typeface="+mj-ea"/>
              </a:rPr>
              <a:t>输出，输出的波形应至少包含正弦波、方波和三角波；通过</a:t>
            </a:r>
            <a:r>
              <a:rPr lang="en-US" altLang="zh-CN" sz="1600" dirty="0">
                <a:latin typeface="+mj-ea"/>
                <a:ea typeface="+mj-ea"/>
              </a:rPr>
              <a:t>STM32</a:t>
            </a:r>
            <a:r>
              <a:rPr lang="zh-CN" altLang="zh-CN" sz="1600" dirty="0">
                <a:latin typeface="+mj-ea"/>
                <a:ea typeface="+mj-ea"/>
              </a:rPr>
              <a:t>核心板上的</a:t>
            </a:r>
            <a:r>
              <a:rPr lang="en-US" altLang="zh-CN" sz="1600" dirty="0">
                <a:latin typeface="+mj-ea"/>
                <a:ea typeface="+mj-ea"/>
              </a:rPr>
              <a:t>KEY1</a:t>
            </a:r>
            <a:r>
              <a:rPr lang="zh-CN" altLang="zh-CN" sz="1600" dirty="0">
                <a:latin typeface="+mj-ea"/>
                <a:ea typeface="+mj-ea"/>
              </a:rPr>
              <a:t>按键可以切换波形类型，并将波形类型显示在</a:t>
            </a:r>
            <a:r>
              <a:rPr lang="en-US" altLang="zh-CN" sz="1600" dirty="0">
                <a:latin typeface="+mj-ea"/>
                <a:ea typeface="+mj-ea"/>
              </a:rPr>
              <a:t>OLED</a:t>
            </a:r>
            <a:r>
              <a:rPr lang="zh-CN" altLang="zh-CN" sz="1600" dirty="0">
                <a:latin typeface="+mj-ea"/>
                <a:ea typeface="+mj-ea"/>
              </a:rPr>
              <a:t>上；通过</a:t>
            </a:r>
            <a:r>
              <a:rPr lang="en-US" altLang="zh-CN" sz="1600" dirty="0">
                <a:latin typeface="+mj-ea"/>
                <a:ea typeface="+mj-ea"/>
              </a:rPr>
              <a:t>KEY2</a:t>
            </a:r>
            <a:r>
              <a:rPr lang="zh-CN" altLang="zh-CN" sz="1600" dirty="0">
                <a:latin typeface="+mj-ea"/>
                <a:ea typeface="+mj-ea"/>
              </a:rPr>
              <a:t>按键可以对波形的幅值进行递增调节；通过</a:t>
            </a:r>
            <a:r>
              <a:rPr lang="en-US" altLang="zh-CN" sz="1600" dirty="0">
                <a:latin typeface="+mj-ea"/>
                <a:ea typeface="+mj-ea"/>
              </a:rPr>
              <a:t>KEY3</a:t>
            </a:r>
            <a:r>
              <a:rPr lang="zh-CN" altLang="zh-CN" sz="1600" dirty="0">
                <a:latin typeface="+mj-ea"/>
                <a:ea typeface="+mj-ea"/>
              </a:rPr>
              <a:t>按键可以对波形的幅值进行递减调</a:t>
            </a:r>
            <a:r>
              <a:rPr lang="zh-CN" altLang="zh-CN" sz="1600" dirty="0" smtClean="0">
                <a:latin typeface="+mj-ea"/>
                <a:ea typeface="+mj-ea"/>
              </a:rPr>
              <a:t>节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endParaRPr sz="1600" dirty="0">
              <a:latin typeface="+mj-ea"/>
              <a:ea typeface="+mj-ea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任  务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9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"/>
          <p:cNvSpPr txBox="1"/>
          <p:nvPr/>
        </p:nvSpPr>
        <p:spPr>
          <a:xfrm>
            <a:off x="577850" y="1114425"/>
            <a:ext cx="7915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1. </a:t>
            </a:r>
            <a:r>
              <a:rPr lang="zh-CN" altLang="zh-CN" sz="1600" dirty="0" smtClean="0">
                <a:latin typeface="+mn-ea"/>
              </a:rPr>
              <a:t>简述</a:t>
            </a:r>
            <a:r>
              <a:rPr lang="zh-CN" altLang="zh-CN" sz="1600" dirty="0">
                <a:latin typeface="+mn-ea"/>
              </a:rPr>
              <a:t>本实验中的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工作原理。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2. </a:t>
            </a:r>
            <a:r>
              <a:rPr lang="zh-CN" altLang="zh-CN" sz="1600" dirty="0" smtClean="0">
                <a:latin typeface="+mn-ea"/>
              </a:rPr>
              <a:t>计算</a:t>
            </a:r>
            <a:r>
              <a:rPr lang="zh-CN" altLang="zh-CN" sz="1600" dirty="0">
                <a:latin typeface="+mn-ea"/>
              </a:rPr>
              <a:t>本实验中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输出的正弦波的周期。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3. </a:t>
            </a:r>
            <a:r>
              <a:rPr lang="zh-CN" altLang="zh-CN" sz="1600" dirty="0" smtClean="0">
                <a:latin typeface="+mn-ea"/>
              </a:rPr>
              <a:t>本</a:t>
            </a:r>
            <a:r>
              <a:rPr lang="zh-CN" altLang="zh-CN" sz="1600" dirty="0">
                <a:latin typeface="+mn-ea"/>
              </a:rPr>
              <a:t>实验中的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模块配置为</a:t>
            </a:r>
            <a:r>
              <a:rPr lang="en-US" altLang="zh-CN" sz="1600" dirty="0">
                <a:latin typeface="+mn-ea"/>
              </a:rPr>
              <a:t>12</a:t>
            </a:r>
            <a:r>
              <a:rPr lang="zh-CN" altLang="zh-CN" sz="1600" dirty="0">
                <a:latin typeface="+mn-ea"/>
              </a:rPr>
              <a:t>位电压输出数</a:t>
            </a:r>
            <a:r>
              <a:rPr lang="en-US" altLang="zh-CN" sz="1600" dirty="0">
                <a:latin typeface="+mn-ea"/>
              </a:rPr>
              <a:t>-</a:t>
            </a:r>
            <a:r>
              <a:rPr lang="zh-CN" altLang="zh-CN" sz="1600" dirty="0">
                <a:latin typeface="+mn-ea"/>
              </a:rPr>
              <a:t>模转换器，这里的</a:t>
            </a:r>
            <a:r>
              <a:rPr lang="en-US" altLang="zh-CN" sz="1600" dirty="0">
                <a:latin typeface="+mn-ea"/>
              </a:rPr>
              <a:t>12</a:t>
            </a:r>
            <a:r>
              <a:rPr lang="zh-CN" altLang="zh-CN" sz="1600" dirty="0">
                <a:latin typeface="+mn-ea"/>
              </a:rPr>
              <a:t>位代表什么？如果将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输出数据设置为</a:t>
            </a:r>
            <a:r>
              <a:rPr lang="en-US" altLang="zh-CN" sz="1600" dirty="0">
                <a:latin typeface="+mn-ea"/>
              </a:rPr>
              <a:t>4095</a:t>
            </a:r>
            <a:r>
              <a:rPr lang="zh-CN" altLang="zh-CN" sz="1600" dirty="0">
                <a:latin typeface="+mn-ea"/>
              </a:rPr>
              <a:t>，则引脚输出的电压是多少？如果将</a:t>
            </a:r>
            <a:r>
              <a:rPr lang="en-US" altLang="zh-CN" sz="1600" dirty="0">
                <a:latin typeface="+mn-ea"/>
              </a:rPr>
              <a:t>DAC</a:t>
            </a:r>
            <a:r>
              <a:rPr lang="zh-CN" altLang="zh-CN" sz="1600" dirty="0">
                <a:latin typeface="+mn-ea"/>
              </a:rPr>
              <a:t>配置为</a:t>
            </a:r>
            <a:r>
              <a:rPr lang="en-US" altLang="zh-CN" sz="1600" dirty="0">
                <a:latin typeface="+mn-ea"/>
              </a:rPr>
              <a:t>8</a:t>
            </a:r>
            <a:r>
              <a:rPr lang="zh-CN" altLang="zh-CN" sz="1600" dirty="0">
                <a:latin typeface="+mn-ea"/>
              </a:rPr>
              <a:t>位模式，如何让引脚输出</a:t>
            </a:r>
            <a:r>
              <a:rPr lang="en-US" altLang="zh-CN" sz="1600" dirty="0">
                <a:latin typeface="+mn-ea"/>
              </a:rPr>
              <a:t>3.3V</a:t>
            </a:r>
            <a:r>
              <a:rPr lang="zh-CN" altLang="zh-CN" sz="1600" dirty="0">
                <a:latin typeface="+mn-ea"/>
              </a:rPr>
              <a:t>？两种模式有什么区别？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本  章  习  题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1130935" y="1753979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感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 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电路设计与制作实用教程-50cm_50cm"/>
          <p:cNvPicPr>
            <a:picLocks noChangeAspect="1"/>
          </p:cNvPicPr>
          <p:nvPr/>
        </p:nvPicPr>
        <p:blipFill>
          <a:blip r:embed="rId3" cstate="print"/>
          <a:srcRect l="3636" t="4239" r="5223" b="4158"/>
          <a:stretch>
            <a:fillRect/>
          </a:stretch>
        </p:blipFill>
        <p:spPr>
          <a:xfrm>
            <a:off x="3300414" y="2588896"/>
            <a:ext cx="2132649" cy="20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实  验  内  容</a:t>
            </a: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"/>
          <p:cNvSpPr txBox="1"/>
          <p:nvPr/>
        </p:nvSpPr>
        <p:spPr>
          <a:xfrm>
            <a:off x="577850" y="1128713"/>
            <a:ext cx="79159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 </a:t>
            </a:r>
            <a:r>
              <a:rPr lang="zh-CN" altLang="zh-CN" sz="1600" dirty="0" smtClean="0">
                <a:latin typeface="+mn-ea"/>
              </a:rPr>
              <a:t>如果</a:t>
            </a:r>
            <a:r>
              <a:rPr lang="zh-CN" altLang="zh-CN" sz="1600" dirty="0">
                <a:latin typeface="+mn-ea"/>
              </a:rPr>
              <a:t>没有示波器，也可以将</a:t>
            </a:r>
            <a:r>
              <a:rPr lang="en-US" altLang="zh-CN" sz="1600" dirty="0">
                <a:latin typeface="+mn-ea"/>
              </a:rPr>
              <a:t>PA4</a:t>
            </a:r>
            <a:r>
              <a:rPr lang="zh-CN" altLang="zh-CN" sz="1600" dirty="0">
                <a:latin typeface="+mn-ea"/>
              </a:rPr>
              <a:t>引脚连接到</a:t>
            </a:r>
            <a:r>
              <a:rPr lang="en-US" altLang="zh-CN" sz="1600" dirty="0">
                <a:latin typeface="+mn-ea"/>
              </a:rPr>
              <a:t>PA1</a:t>
            </a:r>
            <a:r>
              <a:rPr lang="zh-CN" altLang="zh-CN" sz="1600" dirty="0">
                <a:latin typeface="+mn-ea"/>
              </a:rPr>
              <a:t>引脚，通过信号采集工具查看输出的波形是否正确。因为本书配套资料包的“</a:t>
            </a:r>
            <a:r>
              <a:rPr lang="en-US" altLang="zh-CN" sz="1600" dirty="0">
                <a:latin typeface="+mn-ea"/>
              </a:rPr>
              <a:t>04.</a:t>
            </a:r>
            <a:r>
              <a:rPr lang="zh-CN" altLang="zh-CN" sz="1600" dirty="0">
                <a:latin typeface="+mn-ea"/>
              </a:rPr>
              <a:t>例程资料</a:t>
            </a:r>
            <a:r>
              <a:rPr lang="en-US" altLang="zh-CN" sz="1600" dirty="0">
                <a:latin typeface="+mn-ea"/>
              </a:rPr>
              <a:t>\Material</a:t>
            </a:r>
            <a:r>
              <a:rPr lang="zh-CN" altLang="zh-CN" sz="1600" dirty="0">
                <a:latin typeface="+mn-ea"/>
              </a:rPr>
              <a:t>”文件夹中的“</a:t>
            </a:r>
            <a:r>
              <a:rPr lang="en-US" altLang="zh-CN" sz="1600" dirty="0">
                <a:latin typeface="+mn-ea"/>
              </a:rPr>
              <a:t>15.DAC</a:t>
            </a:r>
            <a:r>
              <a:rPr lang="zh-CN" altLang="zh-CN" sz="1600" dirty="0">
                <a:latin typeface="+mn-ea"/>
              </a:rPr>
              <a:t>实验”，已经实现了以下功能：（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>
                <a:latin typeface="+mn-ea"/>
              </a:rPr>
              <a:t>）通过</a:t>
            </a:r>
            <a:r>
              <a:rPr lang="en-US" altLang="zh-CN" sz="1600" dirty="0">
                <a:latin typeface="+mn-ea"/>
              </a:rPr>
              <a:t>ADC1</a:t>
            </a:r>
            <a:r>
              <a:rPr lang="zh-CN" altLang="zh-CN" sz="1600" dirty="0">
                <a:latin typeface="+mn-ea"/>
              </a:rPr>
              <a:t>对</a:t>
            </a:r>
            <a:r>
              <a:rPr lang="en-US" altLang="zh-CN" sz="1600" dirty="0">
                <a:latin typeface="+mn-ea"/>
              </a:rPr>
              <a:t>PA1</a:t>
            </a:r>
            <a:r>
              <a:rPr lang="zh-CN" altLang="zh-CN" sz="1600" dirty="0">
                <a:latin typeface="+mn-ea"/>
              </a:rPr>
              <a:t>引脚的模拟信号进行采样和模</a:t>
            </a:r>
            <a:r>
              <a:rPr lang="en-US" altLang="zh-CN" sz="1600" dirty="0">
                <a:latin typeface="+mn-ea"/>
              </a:rPr>
              <a:t>-</a:t>
            </a:r>
            <a:r>
              <a:rPr lang="zh-CN" altLang="zh-CN" sz="1600" dirty="0">
                <a:latin typeface="+mn-ea"/>
              </a:rPr>
              <a:t>数转换；（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>
                <a:latin typeface="+mn-ea"/>
              </a:rPr>
              <a:t>）将转换后的数字量按照</a:t>
            </a:r>
            <a:r>
              <a:rPr lang="en-US" altLang="zh-CN" sz="1600" dirty="0">
                <a:latin typeface="+mn-ea"/>
              </a:rPr>
              <a:t>PCT</a:t>
            </a:r>
            <a:r>
              <a:rPr lang="zh-CN" altLang="zh-CN" sz="1600" dirty="0">
                <a:latin typeface="+mn-ea"/>
              </a:rPr>
              <a:t>通信协议进行打包；（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>
                <a:latin typeface="+mn-ea"/>
              </a:rPr>
              <a:t>）通过</a:t>
            </a:r>
            <a:r>
              <a:rPr lang="en-US" altLang="zh-CN" sz="1600" dirty="0">
                <a:latin typeface="+mn-ea"/>
              </a:rPr>
              <a:t>UART1</a:t>
            </a:r>
            <a:r>
              <a:rPr lang="zh-CN" altLang="zh-CN" sz="1600" dirty="0">
                <a:latin typeface="+mn-ea"/>
              </a:rPr>
              <a:t>实时将打包后的数据包发送至计算机，通过信号采集工具动态显示接收到的波形。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1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2.1 DAC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功能框图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95153"/>
              </p:ext>
            </p:extLst>
          </p:nvPr>
        </p:nvGraphicFramePr>
        <p:xfrm>
          <a:off x="2226943" y="1439860"/>
          <a:ext cx="4974911" cy="3599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Visio" r:id="rId3" imgW="5362679" imgH="4358610" progId="Visio.Drawing.11">
                  <p:embed/>
                </p:oleObj>
              </mc:Choice>
              <mc:Fallback>
                <p:oleObj name="Visio" r:id="rId3" imgW="5362679" imgH="435861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943" y="1439860"/>
                        <a:ext cx="4974911" cy="3599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3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2.2 DMA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功能框图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833227"/>
              </p:ext>
            </p:extLst>
          </p:nvPr>
        </p:nvGraphicFramePr>
        <p:xfrm>
          <a:off x="2125351" y="1419540"/>
          <a:ext cx="4916160" cy="364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Visio" r:id="rId3" imgW="5128744" imgH="4404510" progId="Visio.Drawing.11">
                  <p:embed/>
                </p:oleObj>
              </mc:Choice>
              <mc:Fallback>
                <p:oleObj name="Visio" r:id="rId3" imgW="5128744" imgH="440451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351" y="1419540"/>
                        <a:ext cx="4916160" cy="3645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09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2.3 DAC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实验逻辑图分析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310648"/>
              </p:ext>
            </p:extLst>
          </p:nvPr>
        </p:nvGraphicFramePr>
        <p:xfrm>
          <a:off x="1775326" y="1757307"/>
          <a:ext cx="5591443" cy="203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Visio" r:id="rId3" imgW="6280591" imgH="2269890" progId="Visio.Drawing.11">
                  <p:embed/>
                </p:oleObj>
              </mc:Choice>
              <mc:Fallback>
                <p:oleObj name="Visio" r:id="rId3" imgW="6280591" imgH="226989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326" y="1757307"/>
                        <a:ext cx="5591443" cy="2032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2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2.4 PCT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通信协议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21136"/>
              </p:ext>
            </p:extLst>
          </p:nvPr>
        </p:nvGraphicFramePr>
        <p:xfrm>
          <a:off x="2682240" y="2733079"/>
          <a:ext cx="3276247" cy="198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Visio" r:id="rId3" imgW="1942796" imgH="1366740" progId="Visio.Drawing.11">
                  <p:embed/>
                </p:oleObj>
              </mc:Choice>
              <mc:Fallback>
                <p:oleObj name="Visio" r:id="rId3" imgW="1942796" imgH="1366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240" y="2733079"/>
                        <a:ext cx="3276247" cy="1981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"/>
          <p:cNvSpPr txBox="1"/>
          <p:nvPr/>
        </p:nvSpPr>
        <p:spPr>
          <a:xfrm>
            <a:off x="577850" y="1576672"/>
            <a:ext cx="791591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从</a:t>
            </a:r>
            <a:r>
              <a:rPr lang="zh-CN" altLang="zh-CN" sz="1600" dirty="0">
                <a:latin typeface="+mn-ea"/>
              </a:rPr>
              <a:t>机常常被作为执行单元，用于处理一些具体的事务，而主机（如</a:t>
            </a:r>
            <a:r>
              <a:rPr lang="en-US" altLang="zh-CN" sz="1600" dirty="0">
                <a:latin typeface="+mn-ea"/>
              </a:rPr>
              <a:t>Window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Linux</a:t>
            </a:r>
            <a:r>
              <a:rPr lang="zh-CN" altLang="zh-CN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Android</a:t>
            </a:r>
            <a:r>
              <a:rPr lang="zh-CN" altLang="zh-CN" sz="1600" dirty="0">
                <a:latin typeface="+mn-ea"/>
              </a:rPr>
              <a:t>和</a:t>
            </a:r>
            <a:r>
              <a:rPr lang="en-US" altLang="zh-CN" sz="1600" dirty="0" err="1">
                <a:latin typeface="+mn-ea"/>
              </a:rPr>
              <a:t>emWin</a:t>
            </a:r>
            <a:r>
              <a:rPr lang="zh-CN" altLang="zh-CN" sz="1600" dirty="0">
                <a:latin typeface="+mn-ea"/>
              </a:rPr>
              <a:t>平台等）常常用于与从机进行交互，向从机发送命令，或处理来自从机的数据，</a:t>
            </a:r>
            <a:r>
              <a:rPr lang="zh-CN" altLang="zh-CN" sz="1600" dirty="0" smtClean="0">
                <a:latin typeface="+mn-ea"/>
              </a:rPr>
              <a:t>如</a:t>
            </a:r>
            <a:r>
              <a:rPr lang="zh-CN" altLang="en-US" sz="1600" dirty="0" smtClean="0">
                <a:latin typeface="+mn-ea"/>
              </a:rPr>
              <a:t>下图</a:t>
            </a:r>
            <a:r>
              <a:rPr lang="zh-CN" altLang="zh-CN" sz="1600" dirty="0" smtClean="0">
                <a:latin typeface="+mn-ea"/>
              </a:rPr>
              <a:t>所示。</a:t>
            </a:r>
            <a:endParaRPr sz="16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3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通信协议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26311"/>
              </p:ext>
            </p:extLst>
          </p:nvPr>
        </p:nvGraphicFramePr>
        <p:xfrm>
          <a:off x="1653102" y="3146332"/>
          <a:ext cx="5860657" cy="160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Visio" r:id="rId3" imgW="4714630" imgH="1384560" progId="Visio.Drawing.11">
                  <p:embed/>
                </p:oleObj>
              </mc:Choice>
              <mc:Fallback>
                <p:oleObj name="Visio" r:id="rId3" imgW="4714630" imgH="1384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102" y="3146332"/>
                        <a:ext cx="5860657" cy="1603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"/>
          <p:cNvSpPr txBox="1"/>
          <p:nvPr/>
        </p:nvSpPr>
        <p:spPr>
          <a:xfrm>
            <a:off x="577850" y="1576672"/>
            <a:ext cx="791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主</a:t>
            </a:r>
            <a:r>
              <a:rPr lang="zh-CN" altLang="zh-CN" sz="1600" dirty="0">
                <a:latin typeface="+mn-ea"/>
              </a:rPr>
              <a:t>机向从机发送命令的具体过程是：（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 smtClean="0">
                <a:latin typeface="+mn-ea"/>
              </a:rPr>
              <a:t>）命令打</a:t>
            </a:r>
            <a:r>
              <a:rPr lang="zh-CN" altLang="zh-CN" sz="1600" dirty="0">
                <a:latin typeface="+mn-ea"/>
              </a:rPr>
              <a:t>包；（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 smtClean="0">
                <a:latin typeface="+mn-ea"/>
              </a:rPr>
              <a:t>）命</a:t>
            </a:r>
            <a:r>
              <a:rPr lang="zh-CN" altLang="zh-CN" sz="1600" dirty="0">
                <a:latin typeface="+mn-ea"/>
              </a:rPr>
              <a:t>令发</a:t>
            </a:r>
            <a:r>
              <a:rPr lang="zh-CN" altLang="zh-CN" sz="1600" dirty="0" smtClean="0">
                <a:latin typeface="+mn-ea"/>
              </a:rPr>
              <a:t>送；（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 smtClean="0">
                <a:latin typeface="+mn-ea"/>
              </a:rPr>
              <a:t>）命令解</a:t>
            </a:r>
            <a:r>
              <a:rPr lang="zh-CN" altLang="zh-CN" sz="1600" dirty="0">
                <a:latin typeface="+mn-ea"/>
              </a:rPr>
              <a:t>包；（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zh-CN" sz="1600" dirty="0" smtClean="0">
                <a:latin typeface="+mn-ea"/>
              </a:rPr>
              <a:t>）按照命</a:t>
            </a:r>
            <a:r>
              <a:rPr lang="zh-CN" altLang="zh-CN" sz="1600" dirty="0">
                <a:latin typeface="+mn-ea"/>
              </a:rPr>
              <a:t>令执行任务。</a:t>
            </a:r>
          </a:p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从</a:t>
            </a:r>
            <a:r>
              <a:rPr lang="zh-CN" altLang="zh-CN" sz="1600" dirty="0">
                <a:latin typeface="+mn-ea"/>
              </a:rPr>
              <a:t>机向主机发送数据的具体过程是：（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zh-CN" sz="1600" dirty="0" smtClean="0">
                <a:latin typeface="+mn-ea"/>
              </a:rPr>
              <a:t>）数据打</a:t>
            </a:r>
            <a:r>
              <a:rPr lang="zh-CN" altLang="zh-CN" sz="1600" dirty="0">
                <a:latin typeface="+mn-ea"/>
              </a:rPr>
              <a:t>包；（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zh-CN" sz="1600" dirty="0" smtClean="0">
                <a:latin typeface="+mn-ea"/>
              </a:rPr>
              <a:t>）数</a:t>
            </a:r>
            <a:r>
              <a:rPr lang="zh-CN" altLang="zh-CN" sz="1600" dirty="0">
                <a:latin typeface="+mn-ea"/>
              </a:rPr>
              <a:t>据发</a:t>
            </a:r>
            <a:r>
              <a:rPr lang="zh-CN" altLang="zh-CN" sz="1600" dirty="0" smtClean="0">
                <a:latin typeface="+mn-ea"/>
              </a:rPr>
              <a:t>送；（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zh-CN" sz="1600" dirty="0" smtClean="0">
                <a:latin typeface="+mn-ea"/>
              </a:rPr>
              <a:t>）数据解</a:t>
            </a:r>
            <a:r>
              <a:rPr lang="zh-CN" altLang="zh-CN" sz="1600" dirty="0">
                <a:latin typeface="+mn-ea"/>
              </a:rPr>
              <a:t>包；（</a:t>
            </a:r>
            <a:r>
              <a:rPr lang="en-US" altLang="zh-CN" sz="1600" dirty="0">
                <a:latin typeface="+mn-ea"/>
              </a:rPr>
              <a:t>4</a:t>
            </a:r>
            <a:r>
              <a:rPr lang="zh-CN" altLang="zh-CN" sz="1600" dirty="0" smtClean="0">
                <a:latin typeface="+mn-ea"/>
              </a:rPr>
              <a:t>）数据处理。</a:t>
            </a:r>
            <a:endParaRPr sz="16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3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454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  验 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  理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1483043" y="975836"/>
            <a:ext cx="6176010" cy="47864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577850" y="1118935"/>
            <a:ext cx="7915910" cy="30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2.4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PCT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通信协议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32347"/>
              </p:ext>
            </p:extLst>
          </p:nvPr>
        </p:nvGraphicFramePr>
        <p:xfrm>
          <a:off x="1382972" y="2879491"/>
          <a:ext cx="6780432" cy="184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Visio" r:id="rId3" imgW="7036693" imgH="2212650" progId="Visio.Drawing.11">
                  <p:embed/>
                </p:oleObj>
              </mc:Choice>
              <mc:Fallback>
                <p:oleObj name="Visio" r:id="rId3" imgW="7036693" imgH="22126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972" y="2879491"/>
                        <a:ext cx="6780432" cy="1843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"/>
          <p:cNvSpPr txBox="1"/>
          <p:nvPr/>
        </p:nvSpPr>
        <p:spPr>
          <a:xfrm>
            <a:off x="577850" y="1576672"/>
            <a:ext cx="7915910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       </a:t>
            </a:r>
            <a:r>
              <a:rPr lang="zh-CN" altLang="zh-CN" sz="1600" dirty="0" smtClean="0">
                <a:latin typeface="+mn-ea"/>
              </a:rPr>
              <a:t>在</a:t>
            </a:r>
            <a:r>
              <a:rPr lang="zh-CN" altLang="zh-CN" sz="1600" dirty="0">
                <a:latin typeface="+mn-ea"/>
              </a:rPr>
              <a:t>通信过程中，主机和从机有一个共同的模块，即打包解包模块（</a:t>
            </a:r>
            <a:r>
              <a:rPr lang="en-US" altLang="zh-CN" sz="1600" dirty="0" err="1">
                <a:latin typeface="+mn-ea"/>
              </a:rPr>
              <a:t>PackUnpack</a:t>
            </a:r>
            <a:r>
              <a:rPr lang="zh-CN" altLang="zh-CN" sz="1600" dirty="0">
                <a:latin typeface="+mn-ea"/>
              </a:rPr>
              <a:t>），该模块必须遵照某种通信协议。通信协议有很多种，下面介绍一种名为</a:t>
            </a:r>
            <a:r>
              <a:rPr lang="en-US" altLang="zh-CN" sz="1600" dirty="0">
                <a:latin typeface="+mn-ea"/>
              </a:rPr>
              <a:t>PCT</a:t>
            </a:r>
            <a:r>
              <a:rPr lang="zh-CN" altLang="zh-CN" sz="1600" dirty="0">
                <a:latin typeface="+mn-ea"/>
              </a:rPr>
              <a:t>的通信协议，该协议由本书作者设计。</a:t>
            </a:r>
            <a:r>
              <a:rPr lang="en-US" altLang="zh-CN" sz="1600" dirty="0">
                <a:latin typeface="+mn-ea"/>
              </a:rPr>
              <a:t>PCT</a:t>
            </a:r>
            <a:r>
              <a:rPr lang="zh-CN" altLang="zh-CN" sz="1600" dirty="0">
                <a:latin typeface="+mn-ea"/>
              </a:rPr>
              <a:t>通信协议的数据包格式</a:t>
            </a:r>
            <a:r>
              <a:rPr lang="zh-CN" altLang="zh-CN" sz="1600" dirty="0" smtClean="0">
                <a:latin typeface="+mn-ea"/>
              </a:rPr>
              <a:t>如</a:t>
            </a:r>
            <a:r>
              <a:rPr lang="zh-CN" altLang="en-US" sz="1600" dirty="0" smtClean="0">
                <a:latin typeface="+mn-ea"/>
              </a:rPr>
              <a:t>下</a:t>
            </a:r>
            <a:r>
              <a:rPr lang="zh-CN" altLang="zh-CN" sz="1600" dirty="0" smtClean="0">
                <a:latin typeface="+mn-ea"/>
              </a:rPr>
              <a:t>图所示。</a:t>
            </a:r>
            <a:endParaRPr sz="16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905" y="-953"/>
            <a:ext cx="7183440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7181535" y="-13811"/>
            <a:ext cx="1963738" cy="579120"/>
          </a:xfrm>
          <a:prstGeom prst="rect">
            <a:avLst/>
          </a:prstGeom>
        </p:spPr>
      </p:pic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-1907" y="91792"/>
            <a:ext cx="71834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3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556b8fa-63ec-4537-9ac6-5cf7278549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1838</Words>
  <Application>Microsoft Office PowerPoint</Application>
  <PresentationFormat>全屏显示(16:9)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郭文波</cp:lastModifiedBy>
  <cp:revision>175</cp:revision>
  <dcterms:created xsi:type="dcterms:W3CDTF">2017-08-03T09:01:00Z</dcterms:created>
  <dcterms:modified xsi:type="dcterms:W3CDTF">2022-01-13T15:05:18Z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