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2"/>
    <p:sldId id="318" r:id="rId3"/>
    <p:sldId id="321" r:id="rId4"/>
    <p:sldId id="345" r:id="rId5"/>
    <p:sldId id="346" r:id="rId6"/>
    <p:sldId id="347" r:id="rId7"/>
    <p:sldId id="363" r:id="rId8"/>
    <p:sldId id="335" r:id="rId9"/>
    <p:sldId id="336" r:id="rId10"/>
    <p:sldId id="342" r:id="rId11"/>
    <p:sldId id="319" r:id="rId12"/>
  </p:sldIdLst>
  <p:sldSz cx="9144000" cy="5143500" type="screen16x9"/>
  <p:notesSz cx="7104063" cy="10234613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651" y="-7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1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第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17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章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实验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16 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ADC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实验</a:t>
            </a:r>
            <a:endParaRPr lang="zh-CN" altLang="en-US" sz="2800" cap="small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174560" y="2908317"/>
            <a:ext cx="479361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深圳市乐育科技有限公司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3950546"/>
            <a:ext cx="1321440" cy="1151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14425"/>
            <a:ext cx="7915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1. </a:t>
            </a:r>
            <a:r>
              <a:rPr lang="zh-CN" altLang="zh-CN" sz="1600" dirty="0" smtClean="0">
                <a:latin typeface="+mn-ea"/>
              </a:rPr>
              <a:t>简述</a:t>
            </a:r>
            <a:r>
              <a:rPr lang="zh-CN" altLang="zh-CN" sz="1600" dirty="0">
                <a:latin typeface="+mn-ea"/>
              </a:rPr>
              <a:t>本实验的</a:t>
            </a:r>
            <a:r>
              <a:rPr lang="en-US" altLang="zh-CN" sz="1600" dirty="0">
                <a:latin typeface="+mn-ea"/>
              </a:rPr>
              <a:t>ADC</a:t>
            </a:r>
            <a:r>
              <a:rPr lang="zh-CN" altLang="zh-CN" sz="1600" dirty="0">
                <a:latin typeface="+mn-ea"/>
              </a:rPr>
              <a:t>工作原理。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2. </a:t>
            </a:r>
            <a:r>
              <a:rPr lang="zh-CN" altLang="zh-CN" sz="1600" dirty="0" smtClean="0">
                <a:latin typeface="+mn-ea"/>
              </a:rPr>
              <a:t>输入信号</a:t>
            </a:r>
            <a:r>
              <a:rPr lang="zh-CN" altLang="zh-CN" sz="1600" dirty="0">
                <a:latin typeface="+mn-ea"/>
              </a:rPr>
              <a:t>幅度超过</a:t>
            </a:r>
            <a:r>
              <a:rPr lang="en-US" altLang="zh-CN" sz="1600" dirty="0">
                <a:latin typeface="+mn-ea"/>
              </a:rPr>
              <a:t>ADC</a:t>
            </a:r>
            <a:r>
              <a:rPr lang="zh-CN" altLang="zh-CN" sz="1600" dirty="0">
                <a:latin typeface="+mn-ea"/>
              </a:rPr>
              <a:t>参考电压范围会有什么后果。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3. </a:t>
            </a:r>
            <a:r>
              <a:rPr lang="zh-CN" altLang="zh-CN" sz="1600" dirty="0" smtClean="0">
                <a:latin typeface="+mn-ea"/>
              </a:rPr>
              <a:t>如何</a:t>
            </a:r>
            <a:r>
              <a:rPr lang="zh-CN" altLang="zh-CN" sz="1600" dirty="0">
                <a:latin typeface="+mn-ea"/>
              </a:rPr>
              <a:t>通过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zh-CN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ADC</a:t>
            </a:r>
            <a:r>
              <a:rPr lang="zh-CN" altLang="zh-CN" sz="1600" dirty="0">
                <a:latin typeface="+mn-ea"/>
              </a:rPr>
              <a:t>检测</a:t>
            </a:r>
            <a:r>
              <a:rPr lang="en-US" altLang="zh-CN" sz="1600" dirty="0">
                <a:latin typeface="+mn-ea"/>
              </a:rPr>
              <a:t>7.4V</a:t>
            </a:r>
            <a:r>
              <a:rPr lang="zh-CN" altLang="zh-CN" sz="1600" dirty="0">
                <a:latin typeface="+mn-ea"/>
              </a:rPr>
              <a:t>锂电池的电压</a:t>
            </a:r>
            <a:r>
              <a:rPr lang="zh-CN" altLang="zh-CN" sz="1600" dirty="0" smtClean="0">
                <a:latin typeface="+mn-ea"/>
              </a:rPr>
              <a:t>？</a:t>
            </a:r>
            <a:endParaRPr lang="zh-CN" altLang="zh-CN" sz="1600" dirty="0">
              <a:latin typeface="+mn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习  题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04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1130935" y="1753979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 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电路设计与制作实用教程-50cm_50cm"/>
          <p:cNvPicPr>
            <a:picLocks noChangeAspect="1"/>
          </p:cNvPicPr>
          <p:nvPr/>
        </p:nvPicPr>
        <p:blipFill>
          <a:blip r:embed="rId3" cstate="print"/>
          <a:srcRect l="3636" t="4239" r="5223" b="4158"/>
          <a:stretch>
            <a:fillRect/>
          </a:stretch>
        </p:blipFill>
        <p:spPr>
          <a:xfrm>
            <a:off x="3300414" y="2588896"/>
            <a:ext cx="2132649" cy="20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实  验  内  容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1"/>
          <p:cNvSpPr txBox="1"/>
          <p:nvPr/>
        </p:nvSpPr>
        <p:spPr>
          <a:xfrm>
            <a:off x="577850" y="1128713"/>
            <a:ext cx="7915910" cy="267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zh-CN" sz="1600" dirty="0" smtClean="0">
                <a:latin typeface="+mn-ea"/>
              </a:rPr>
              <a:t>将</a:t>
            </a:r>
            <a:r>
              <a:rPr lang="en-US" altLang="zh-CN" sz="1600" dirty="0">
                <a:latin typeface="+mn-ea"/>
              </a:rPr>
              <a:t>STM32F103RCT6</a:t>
            </a:r>
            <a:r>
              <a:rPr lang="zh-CN" altLang="zh-CN" sz="1600" dirty="0">
                <a:latin typeface="+mn-ea"/>
              </a:rPr>
              <a:t>芯片的</a:t>
            </a:r>
            <a:r>
              <a:rPr lang="en-US" altLang="zh-CN" sz="1600" dirty="0">
                <a:latin typeface="+mn-ea"/>
              </a:rPr>
              <a:t>PA1</a:t>
            </a:r>
            <a:r>
              <a:rPr lang="zh-CN" altLang="zh-CN" sz="1600" dirty="0">
                <a:latin typeface="+mn-ea"/>
              </a:rPr>
              <a:t>引脚配置为</a:t>
            </a:r>
            <a:r>
              <a:rPr lang="en-US" altLang="zh-CN" sz="1600" dirty="0">
                <a:latin typeface="+mn-ea"/>
              </a:rPr>
              <a:t>ADC1</a:t>
            </a:r>
            <a:r>
              <a:rPr lang="zh-CN" altLang="zh-CN" sz="1600" dirty="0">
                <a:latin typeface="+mn-ea"/>
              </a:rPr>
              <a:t>输入端口，编写程序实现以下功能：（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zh-CN" sz="1600" dirty="0">
                <a:latin typeface="+mn-ea"/>
              </a:rPr>
              <a:t>）将</a:t>
            </a:r>
            <a:r>
              <a:rPr lang="en-US" altLang="zh-CN" sz="1600" dirty="0">
                <a:latin typeface="+mn-ea"/>
              </a:rPr>
              <a:t>PA4</a:t>
            </a:r>
            <a:r>
              <a:rPr lang="zh-CN" altLang="zh-CN" sz="1600" dirty="0">
                <a:latin typeface="+mn-ea"/>
              </a:rPr>
              <a:t>引脚通过杜邦线连接到</a:t>
            </a:r>
            <a:r>
              <a:rPr lang="en-US" altLang="zh-CN" sz="1600" dirty="0">
                <a:latin typeface="+mn-ea"/>
              </a:rPr>
              <a:t>PA1</a:t>
            </a:r>
            <a:r>
              <a:rPr lang="zh-CN" altLang="zh-CN" sz="1600" dirty="0">
                <a:latin typeface="+mn-ea"/>
              </a:rPr>
              <a:t>引脚；（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zh-CN" sz="1600" dirty="0">
                <a:latin typeface="+mn-ea"/>
              </a:rPr>
              <a:t>）通过</a:t>
            </a:r>
            <a:r>
              <a:rPr lang="en-US" altLang="zh-CN" sz="1600" dirty="0">
                <a:latin typeface="+mn-ea"/>
              </a:rPr>
              <a:t>ADC1</a:t>
            </a:r>
            <a:r>
              <a:rPr lang="zh-CN" altLang="zh-CN" sz="1600" dirty="0">
                <a:latin typeface="+mn-ea"/>
              </a:rPr>
              <a:t>对</a:t>
            </a:r>
            <a:r>
              <a:rPr lang="en-US" altLang="zh-CN" sz="1600" dirty="0">
                <a:latin typeface="+mn-ea"/>
              </a:rPr>
              <a:t>PA1</a:t>
            </a:r>
            <a:r>
              <a:rPr lang="zh-CN" altLang="zh-CN" sz="1600" dirty="0">
                <a:latin typeface="+mn-ea"/>
              </a:rPr>
              <a:t>引脚的模拟信号量进行采样和模数转换；（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zh-CN" sz="1600" dirty="0">
                <a:latin typeface="+mn-ea"/>
              </a:rPr>
              <a:t>）将转换后的数字量按照</a:t>
            </a:r>
            <a:r>
              <a:rPr lang="en-US" altLang="zh-CN" sz="1600" dirty="0">
                <a:latin typeface="+mn-ea"/>
              </a:rPr>
              <a:t>PCT</a:t>
            </a:r>
            <a:r>
              <a:rPr lang="zh-CN" altLang="zh-CN" sz="1600" dirty="0">
                <a:latin typeface="+mn-ea"/>
              </a:rPr>
              <a:t>通信协议进行打包；（</a:t>
            </a:r>
            <a:r>
              <a:rPr lang="en-US" altLang="zh-CN" sz="1600" dirty="0">
                <a:latin typeface="+mn-ea"/>
              </a:rPr>
              <a:t>4</a:t>
            </a:r>
            <a:r>
              <a:rPr lang="zh-CN" altLang="zh-CN" sz="1600" dirty="0">
                <a:latin typeface="+mn-ea"/>
              </a:rPr>
              <a:t>）通过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zh-CN" sz="1600" dirty="0">
                <a:latin typeface="+mn-ea"/>
              </a:rPr>
              <a:t>核心板的</a:t>
            </a:r>
            <a:r>
              <a:rPr lang="en-US" altLang="zh-CN" sz="1600" dirty="0">
                <a:latin typeface="+mn-ea"/>
              </a:rPr>
              <a:t>UART1</a:t>
            </a:r>
            <a:r>
              <a:rPr lang="zh-CN" altLang="zh-CN" sz="1600" dirty="0">
                <a:latin typeface="+mn-ea"/>
              </a:rPr>
              <a:t>实时将打包后的数据发送至计算机；（</a:t>
            </a:r>
            <a:r>
              <a:rPr lang="en-US" altLang="zh-CN" sz="1600" dirty="0">
                <a:latin typeface="+mn-ea"/>
              </a:rPr>
              <a:t>5</a:t>
            </a:r>
            <a:r>
              <a:rPr lang="zh-CN" altLang="zh-CN" sz="1600" dirty="0">
                <a:latin typeface="+mn-ea"/>
              </a:rPr>
              <a:t>）通过计算机上的信号采集工具（位于本书配套资料包的“</a:t>
            </a:r>
            <a:r>
              <a:rPr lang="en-US" altLang="zh-CN" sz="1600" dirty="0">
                <a:latin typeface="+mn-ea"/>
              </a:rPr>
              <a:t>08.</a:t>
            </a:r>
            <a:r>
              <a:rPr lang="zh-CN" altLang="zh-CN" sz="1600" dirty="0">
                <a:latin typeface="+mn-ea"/>
              </a:rPr>
              <a:t>软件资料</a:t>
            </a:r>
            <a:r>
              <a:rPr lang="en-US" altLang="zh-CN" sz="1600" dirty="0">
                <a:latin typeface="+mn-ea"/>
              </a:rPr>
              <a:t>\</a:t>
            </a:r>
            <a:r>
              <a:rPr lang="zh-CN" altLang="zh-CN" sz="1600" dirty="0">
                <a:latin typeface="+mn-ea"/>
              </a:rPr>
              <a:t>信号采集工具</a:t>
            </a:r>
            <a:r>
              <a:rPr lang="en-US" altLang="zh-CN" sz="1600" dirty="0">
                <a:latin typeface="+mn-ea"/>
              </a:rPr>
              <a:t>.V1.0</a:t>
            </a:r>
            <a:r>
              <a:rPr lang="zh-CN" altLang="zh-CN" sz="1600" dirty="0">
                <a:latin typeface="+mn-ea"/>
              </a:rPr>
              <a:t>”文件夹中）动态显示接收到的波形。</a:t>
            </a:r>
          </a:p>
          <a:p>
            <a:pPr>
              <a:lnSpc>
                <a:spcPct val="150000"/>
              </a:lnSpc>
            </a:pPr>
            <a:endParaRPr lang="zh-CN" altLang="zh-CN" sz="16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2.1 A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C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功能框图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97971"/>
              </p:ext>
            </p:extLst>
          </p:nvPr>
        </p:nvGraphicFramePr>
        <p:xfrm>
          <a:off x="3129280" y="1023700"/>
          <a:ext cx="3507962" cy="402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Visio" r:id="rId3" imgW="5851890" imgH="7892370" progId="Visio.Drawing.11">
                  <p:embed/>
                </p:oleObj>
              </mc:Choice>
              <mc:Fallback>
                <p:oleObj name="Visio" r:id="rId3" imgW="5851890" imgH="789237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9280" y="1023700"/>
                        <a:ext cx="3507962" cy="40245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3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2.2 ADC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实验逻辑图分析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645000"/>
              </p:ext>
            </p:extLst>
          </p:nvPr>
        </p:nvGraphicFramePr>
        <p:xfrm>
          <a:off x="1227535" y="1726565"/>
          <a:ext cx="6616539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Visio" r:id="rId3" imgW="6280591" imgH="2269890" progId="Visio.Drawing.11">
                  <p:embed/>
                </p:oleObj>
              </mc:Choice>
              <mc:Fallback>
                <p:oleObj name="Visio" r:id="rId3" imgW="6280591" imgH="2269890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535" y="1726565"/>
                        <a:ext cx="6616539" cy="2128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21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2.3 ADC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实验中的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ADC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缓冲区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577850" y="1501171"/>
            <a:ext cx="7915910" cy="15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zh-CN" sz="1600" dirty="0" smtClean="0">
                <a:latin typeface="+mn-ea"/>
              </a:rPr>
              <a:t>本</a:t>
            </a:r>
            <a:r>
              <a:rPr lang="zh-CN" altLang="zh-CN" sz="1600" dirty="0">
                <a:latin typeface="+mn-ea"/>
              </a:rPr>
              <a:t>实验中，</a:t>
            </a:r>
            <a:r>
              <a:rPr lang="en-US" altLang="zh-CN" sz="1600" dirty="0" smtClean="0">
                <a:latin typeface="+mn-ea"/>
              </a:rPr>
              <a:t>ADC</a:t>
            </a:r>
            <a:r>
              <a:rPr lang="zh-CN" altLang="zh-CN" sz="1600" dirty="0" smtClean="0">
                <a:latin typeface="+mn-ea"/>
              </a:rPr>
              <a:t>转换结</a:t>
            </a:r>
            <a:r>
              <a:rPr lang="zh-CN" altLang="zh-CN" sz="1600" dirty="0">
                <a:latin typeface="+mn-ea"/>
              </a:rPr>
              <a:t>束后，产生一个</a:t>
            </a:r>
            <a:r>
              <a:rPr lang="en-US" altLang="zh-CN" sz="1600" dirty="0">
                <a:latin typeface="+mn-ea"/>
              </a:rPr>
              <a:t>DMA</a:t>
            </a:r>
            <a:r>
              <a:rPr lang="zh-CN" altLang="zh-CN" sz="1600" dirty="0">
                <a:latin typeface="+mn-ea"/>
              </a:rPr>
              <a:t>请求</a:t>
            </a:r>
            <a:r>
              <a:rPr lang="zh-CN" altLang="zh-CN" sz="1600" dirty="0" smtClean="0">
                <a:latin typeface="+mn-ea"/>
              </a:rPr>
              <a:t>，由</a:t>
            </a:r>
            <a:r>
              <a:rPr lang="en-US" altLang="zh-CN" sz="1600" dirty="0">
                <a:latin typeface="+mn-ea"/>
              </a:rPr>
              <a:t>DMA1</a:t>
            </a:r>
            <a:r>
              <a:rPr lang="zh-CN" altLang="zh-CN" sz="1600" dirty="0">
                <a:latin typeface="+mn-ea"/>
              </a:rPr>
              <a:t>将</a:t>
            </a:r>
            <a:r>
              <a:rPr lang="en-US" altLang="zh-CN" sz="1600" dirty="0">
                <a:latin typeface="+mn-ea"/>
              </a:rPr>
              <a:t>ADC_DR</a:t>
            </a:r>
            <a:r>
              <a:rPr lang="zh-CN" altLang="zh-CN" sz="1600" dirty="0">
                <a:latin typeface="+mn-ea"/>
              </a:rPr>
              <a:t>中的数据传送到</a:t>
            </a:r>
            <a:r>
              <a:rPr lang="en-US" altLang="zh-CN" sz="1600" dirty="0">
                <a:latin typeface="+mn-ea"/>
              </a:rPr>
              <a:t>SRAM</a:t>
            </a:r>
            <a:r>
              <a:rPr lang="zh-CN" altLang="zh-CN" sz="1600" dirty="0" smtClean="0">
                <a:latin typeface="+mn-ea"/>
              </a:rPr>
              <a:t>，</a:t>
            </a:r>
            <a:r>
              <a:rPr lang="en-US" altLang="zh-CN" sz="1600" dirty="0" smtClean="0">
                <a:latin typeface="+mn-ea"/>
              </a:rPr>
              <a:t>TIM3</a:t>
            </a:r>
            <a:r>
              <a:rPr lang="zh-CN" altLang="zh-CN" sz="1600" dirty="0">
                <a:latin typeface="+mn-ea"/>
              </a:rPr>
              <a:t>除了用作触发</a:t>
            </a:r>
            <a:r>
              <a:rPr lang="en-US" altLang="zh-CN" sz="1600" dirty="0">
                <a:latin typeface="+mn-ea"/>
              </a:rPr>
              <a:t>ADC1</a:t>
            </a:r>
            <a:r>
              <a:rPr lang="zh-CN" altLang="zh-CN" sz="1600" dirty="0">
                <a:latin typeface="+mn-ea"/>
              </a:rPr>
              <a:t>，同时，每</a:t>
            </a:r>
            <a:r>
              <a:rPr lang="en-US" altLang="zh-CN" sz="1600" dirty="0">
                <a:latin typeface="+mn-ea"/>
              </a:rPr>
              <a:t>10ms</a:t>
            </a:r>
            <a:r>
              <a:rPr lang="zh-CN" altLang="zh-CN" sz="1600" dirty="0">
                <a:latin typeface="+mn-ea"/>
              </a:rPr>
              <a:t>还产生一次中断，在</a:t>
            </a:r>
            <a:r>
              <a:rPr lang="en-US" altLang="zh-CN" sz="1600" dirty="0">
                <a:latin typeface="+mn-ea"/>
              </a:rPr>
              <a:t>TIM3_IRQHandler</a:t>
            </a:r>
            <a:r>
              <a:rPr lang="zh-CN" altLang="zh-CN" sz="1600" dirty="0">
                <a:latin typeface="+mn-ea"/>
              </a:rPr>
              <a:t>中断服务函数中，通过</a:t>
            </a:r>
            <a:r>
              <a:rPr lang="en-US" altLang="zh-CN" sz="1600" dirty="0" err="1" smtClean="0">
                <a:latin typeface="+mn-ea"/>
              </a:rPr>
              <a:t>WriteADCBuf</a:t>
            </a:r>
            <a:r>
              <a:rPr lang="zh-CN" altLang="zh-CN" sz="1600" dirty="0" smtClean="0">
                <a:latin typeface="+mn-ea"/>
              </a:rPr>
              <a:t>将</a:t>
            </a:r>
            <a:r>
              <a:rPr lang="en-US" altLang="zh-CN" sz="1600" dirty="0" smtClean="0">
                <a:latin typeface="+mn-ea"/>
              </a:rPr>
              <a:t>s_arrADC1Data</a:t>
            </a:r>
            <a:r>
              <a:rPr lang="zh-CN" altLang="zh-CN" sz="1600" dirty="0">
                <a:latin typeface="+mn-ea"/>
              </a:rPr>
              <a:t>写入</a:t>
            </a:r>
            <a:r>
              <a:rPr lang="en-US" altLang="zh-CN" sz="1600" dirty="0">
                <a:latin typeface="+mn-ea"/>
              </a:rPr>
              <a:t>ADC</a:t>
            </a:r>
            <a:r>
              <a:rPr lang="zh-CN" altLang="zh-CN" sz="1600" dirty="0">
                <a:latin typeface="+mn-ea"/>
              </a:rPr>
              <a:t>缓冲区</a:t>
            </a:r>
            <a:r>
              <a:rPr lang="zh-CN" altLang="zh-CN" sz="1600" dirty="0" smtClean="0">
                <a:latin typeface="+mn-ea"/>
              </a:rPr>
              <a:t>，用</a:t>
            </a:r>
            <a:r>
              <a:rPr lang="zh-CN" altLang="zh-CN" sz="1600" dirty="0">
                <a:latin typeface="+mn-ea"/>
              </a:rPr>
              <a:t>户可以通过</a:t>
            </a:r>
            <a:r>
              <a:rPr lang="en-US" altLang="zh-CN" sz="1600" dirty="0" err="1" smtClean="0">
                <a:latin typeface="+mn-ea"/>
              </a:rPr>
              <a:t>ReadADCBuf</a:t>
            </a:r>
            <a:r>
              <a:rPr lang="zh-CN" altLang="zh-CN" sz="1600" dirty="0" smtClean="0">
                <a:latin typeface="+mn-ea"/>
              </a:rPr>
              <a:t>读</a:t>
            </a:r>
            <a:r>
              <a:rPr lang="zh-CN" altLang="zh-CN" sz="1600" dirty="0">
                <a:latin typeface="+mn-ea"/>
              </a:rPr>
              <a:t>取</a:t>
            </a:r>
            <a:r>
              <a:rPr lang="en-US" altLang="zh-CN" sz="1600" dirty="0">
                <a:latin typeface="+mn-ea"/>
              </a:rPr>
              <a:t>ADC</a:t>
            </a:r>
            <a:r>
              <a:rPr lang="zh-CN" altLang="zh-CN" sz="1600" dirty="0">
                <a:latin typeface="+mn-ea"/>
              </a:rPr>
              <a:t>缓冲区</a:t>
            </a:r>
            <a:r>
              <a:rPr lang="zh-CN" altLang="zh-CN" sz="1600" dirty="0" smtClean="0">
                <a:latin typeface="+mn-ea"/>
              </a:rPr>
              <a:t>。</a:t>
            </a:r>
            <a:endParaRPr sz="1600" dirty="0">
              <a:latin typeface="+mn-ea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229831"/>
              </p:ext>
            </p:extLst>
          </p:nvPr>
        </p:nvGraphicFramePr>
        <p:xfrm>
          <a:off x="1254229" y="3148830"/>
          <a:ext cx="6563151" cy="857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Visio" r:id="rId3" imgW="6226564" imgH="947700" progId="Visio.Drawing.11">
                  <p:embed/>
                </p:oleObj>
              </mc:Choice>
              <mc:Fallback>
                <p:oleObj name="Visio" r:id="rId3" imgW="6226564" imgH="94770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229" y="3148830"/>
                        <a:ext cx="6563151" cy="8573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38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2.4 ADC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部分寄存器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577850" y="1576672"/>
            <a:ext cx="7915910" cy="15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zh-CN" sz="1600" dirty="0" smtClean="0">
                <a:latin typeface="+mn-ea"/>
              </a:rPr>
              <a:t>本</a:t>
            </a:r>
            <a:r>
              <a:rPr lang="zh-CN" altLang="zh-CN" sz="1600" dirty="0">
                <a:latin typeface="+mn-ea"/>
              </a:rPr>
              <a:t>实验涉</a:t>
            </a:r>
            <a:r>
              <a:rPr lang="zh-CN" altLang="zh-CN" sz="1600" dirty="0" smtClean="0">
                <a:latin typeface="+mn-ea"/>
              </a:rPr>
              <a:t>及的</a:t>
            </a:r>
            <a:r>
              <a:rPr lang="en-US" altLang="zh-CN" sz="1600" dirty="0">
                <a:latin typeface="+mn-ea"/>
              </a:rPr>
              <a:t>ADC</a:t>
            </a:r>
            <a:r>
              <a:rPr lang="zh-CN" altLang="zh-CN" sz="1600" dirty="0">
                <a:latin typeface="+mn-ea"/>
              </a:rPr>
              <a:t>寄存器包括控制寄存器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zh-CN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ADC_CR1</a:t>
            </a:r>
            <a:r>
              <a:rPr lang="zh-CN" altLang="zh-CN" sz="1600" dirty="0">
                <a:latin typeface="+mn-ea"/>
              </a:rPr>
              <a:t>）、控制寄存器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zh-CN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ADC_CR2</a:t>
            </a:r>
            <a:r>
              <a:rPr lang="zh-CN" altLang="zh-CN" sz="1600" dirty="0">
                <a:latin typeface="+mn-ea"/>
              </a:rPr>
              <a:t>）、采样时间寄存器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zh-CN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ADC_SMPR1</a:t>
            </a:r>
            <a:r>
              <a:rPr lang="zh-CN" altLang="zh-CN" sz="1600" dirty="0">
                <a:latin typeface="+mn-ea"/>
              </a:rPr>
              <a:t>）、采样时间寄存器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zh-CN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ADC_SMPR2</a:t>
            </a:r>
            <a:r>
              <a:rPr lang="zh-CN" altLang="zh-CN" sz="1600" dirty="0">
                <a:latin typeface="+mn-ea"/>
              </a:rPr>
              <a:t>）、</a:t>
            </a:r>
            <a:r>
              <a:rPr lang="en-US" altLang="zh-CN" sz="1600" dirty="0">
                <a:latin typeface="+mn-ea"/>
              </a:rPr>
              <a:t>ADC</a:t>
            </a:r>
            <a:r>
              <a:rPr lang="zh-CN" altLang="zh-CN" sz="1600" dirty="0">
                <a:latin typeface="+mn-ea"/>
              </a:rPr>
              <a:t>规则序列寄存器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zh-CN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ADC_SQR1</a:t>
            </a:r>
            <a:r>
              <a:rPr lang="zh-CN" altLang="zh-CN" sz="1600" dirty="0">
                <a:latin typeface="+mn-ea"/>
              </a:rPr>
              <a:t>）、</a:t>
            </a:r>
            <a:r>
              <a:rPr lang="en-US" altLang="zh-CN" sz="1600" dirty="0">
                <a:latin typeface="+mn-ea"/>
              </a:rPr>
              <a:t>ADC</a:t>
            </a:r>
            <a:r>
              <a:rPr lang="zh-CN" altLang="zh-CN" sz="1600" dirty="0">
                <a:latin typeface="+mn-ea"/>
              </a:rPr>
              <a:t>规则序列寄存器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zh-CN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ADC_SQR2</a:t>
            </a:r>
            <a:r>
              <a:rPr lang="zh-CN" altLang="zh-CN" sz="1600" dirty="0">
                <a:latin typeface="+mn-ea"/>
              </a:rPr>
              <a:t>）和</a:t>
            </a:r>
            <a:r>
              <a:rPr lang="en-US" altLang="zh-CN" sz="1600" dirty="0">
                <a:latin typeface="+mn-ea"/>
              </a:rPr>
              <a:t>ADC</a:t>
            </a:r>
            <a:r>
              <a:rPr lang="zh-CN" altLang="zh-CN" sz="1600" dirty="0">
                <a:latin typeface="+mn-ea"/>
              </a:rPr>
              <a:t>规则序列寄存器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zh-CN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ADC_SQR3</a:t>
            </a:r>
            <a:r>
              <a:rPr lang="zh-CN" altLang="zh-CN" sz="1600" dirty="0" smtClean="0">
                <a:latin typeface="+mn-ea"/>
              </a:rPr>
              <a:t>）</a:t>
            </a:r>
            <a:r>
              <a:rPr lang="zh-CN" altLang="en-US" sz="1600" dirty="0" smtClean="0">
                <a:latin typeface="+mn-ea"/>
              </a:rPr>
              <a:t>。</a:t>
            </a:r>
            <a:endParaRPr sz="1600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9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38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2.5 ADC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部分固件库函数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577850" y="1576672"/>
            <a:ext cx="8037645" cy="189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zh-CN" sz="1600" dirty="0" smtClean="0">
                <a:latin typeface="+mn-ea"/>
              </a:rPr>
              <a:t>本实</a:t>
            </a:r>
            <a:r>
              <a:rPr lang="zh-CN" altLang="zh-CN" sz="1600" dirty="0">
                <a:latin typeface="+mn-ea"/>
              </a:rPr>
              <a:t>验涉及的</a:t>
            </a:r>
            <a:r>
              <a:rPr lang="en-US" altLang="zh-CN" sz="1600" dirty="0">
                <a:latin typeface="+mn-ea"/>
              </a:rPr>
              <a:t>ADC</a:t>
            </a:r>
            <a:r>
              <a:rPr lang="zh-CN" altLang="zh-CN" sz="1600" dirty="0">
                <a:latin typeface="+mn-ea"/>
              </a:rPr>
              <a:t>固件库函数包括</a:t>
            </a:r>
            <a:r>
              <a:rPr lang="en-US" altLang="zh-CN" sz="1600" dirty="0" err="1">
                <a:latin typeface="+mn-ea"/>
              </a:rPr>
              <a:t>ADC_Init</a:t>
            </a:r>
            <a:r>
              <a:rPr lang="zh-CN" altLang="zh-CN" sz="1600" dirty="0" smtClean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ADC_DMACmd</a:t>
            </a:r>
            <a:r>
              <a:rPr lang="zh-CN" altLang="zh-CN" sz="1600" dirty="0">
                <a:latin typeface="+mn-ea"/>
              </a:rPr>
              <a:t>、 </a:t>
            </a:r>
            <a:r>
              <a:rPr lang="en-US" altLang="zh-CN" sz="1600" dirty="0" err="1" smtClean="0">
                <a:latin typeface="+mn-ea"/>
              </a:rPr>
              <a:t>ADC_RegularChannelConfig</a:t>
            </a:r>
            <a:r>
              <a:rPr lang="zh-CN" altLang="zh-CN" sz="1600" dirty="0" smtClean="0">
                <a:latin typeface="+mn-ea"/>
              </a:rPr>
              <a:t>、</a:t>
            </a:r>
            <a:r>
              <a:rPr lang="en-US" altLang="zh-CN" sz="1600" dirty="0" err="1" smtClean="0">
                <a:latin typeface="+mn-ea"/>
              </a:rPr>
              <a:t>ADC_ExternalTrigConvCmd</a:t>
            </a:r>
            <a:r>
              <a:rPr lang="zh-CN" altLang="zh-CN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ADC_Cmd</a:t>
            </a:r>
            <a:r>
              <a:rPr lang="zh-CN" altLang="zh-CN" sz="1600" dirty="0">
                <a:latin typeface="+mn-ea"/>
              </a:rPr>
              <a:t>、</a:t>
            </a:r>
            <a:r>
              <a:rPr lang="en-US" altLang="zh-CN" sz="1600" dirty="0" err="1" smtClean="0">
                <a:latin typeface="+mn-ea"/>
              </a:rPr>
              <a:t>ADC_ResetCalibration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ADC_StartCalibration</a:t>
            </a:r>
            <a:r>
              <a:rPr lang="zh-CN" altLang="zh-CN" sz="1600" dirty="0">
                <a:latin typeface="+mn-ea"/>
              </a:rPr>
              <a:t>、 </a:t>
            </a:r>
            <a:r>
              <a:rPr lang="en-US" altLang="zh-CN" sz="1600" dirty="0" err="1" smtClean="0">
                <a:latin typeface="+mn-ea"/>
              </a:rPr>
              <a:t>ADC_GetResetCalibrationStatus</a:t>
            </a:r>
            <a:r>
              <a:rPr lang="zh-CN" altLang="zh-CN" sz="1600" dirty="0" smtClean="0">
                <a:latin typeface="+mn-ea"/>
              </a:rPr>
              <a:t>、</a:t>
            </a:r>
            <a:r>
              <a:rPr lang="en-US" altLang="zh-CN" sz="1600" dirty="0" err="1" smtClean="0">
                <a:latin typeface="+mn-ea"/>
              </a:rPr>
              <a:t>ADC_GetCalibrationStatus</a:t>
            </a:r>
            <a:r>
              <a:rPr lang="zh-CN" altLang="zh-CN" sz="1600" dirty="0">
                <a:latin typeface="+mn-ea"/>
              </a:rPr>
              <a:t>。这些函数在</a:t>
            </a:r>
            <a:r>
              <a:rPr lang="en-US" altLang="zh-CN" sz="1600" dirty="0">
                <a:latin typeface="+mn-ea"/>
              </a:rPr>
              <a:t>stm32f10x_adc.h</a:t>
            </a:r>
            <a:r>
              <a:rPr lang="zh-CN" altLang="zh-CN" sz="1600" dirty="0">
                <a:latin typeface="+mn-ea"/>
              </a:rPr>
              <a:t>文件中声明，在</a:t>
            </a:r>
            <a:r>
              <a:rPr lang="en-US" altLang="zh-CN" sz="1600" dirty="0">
                <a:latin typeface="+mn-ea"/>
              </a:rPr>
              <a:t>stm32f10x_adc.c</a:t>
            </a:r>
            <a:r>
              <a:rPr lang="zh-CN" altLang="zh-CN" sz="1600" dirty="0">
                <a:latin typeface="+mn-ea"/>
              </a:rPr>
              <a:t>文件中实现。本书所涉及的固件库版本均为</a:t>
            </a:r>
            <a:r>
              <a:rPr lang="en-US" altLang="zh-CN" sz="1600" dirty="0" smtClean="0">
                <a:latin typeface="+mn-ea"/>
              </a:rPr>
              <a:t>V3.5.0</a:t>
            </a:r>
            <a:r>
              <a:rPr lang="zh-CN" altLang="en-US" sz="1600" dirty="0" smtClean="0">
                <a:latin typeface="+mn-ea"/>
              </a:rPr>
              <a:t>。</a:t>
            </a:r>
            <a:endParaRPr sz="1600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9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49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50144"/>
            <a:ext cx="791591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步</a:t>
            </a:r>
            <a:r>
              <a:rPr lang="zh-CN" altLang="en-US" sz="1600" dirty="0">
                <a:latin typeface="+mj-ea"/>
                <a:ea typeface="+mj-ea"/>
              </a:rPr>
              <a:t>骤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en-US" sz="1600" dirty="0">
                <a:latin typeface="+mj-ea"/>
                <a:ea typeface="+mj-ea"/>
              </a:rPr>
              <a:t>：复制并编译原始工程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2</a:t>
            </a:r>
            <a:r>
              <a:rPr lang="zh-CN" altLang="en-US" sz="1600" dirty="0">
                <a:latin typeface="+mj-ea"/>
                <a:ea typeface="+mj-ea"/>
              </a:rPr>
              <a:t>：添加</a:t>
            </a:r>
            <a:r>
              <a:rPr lang="en-US" altLang="zh-CN" sz="1600" dirty="0">
                <a:latin typeface="+mj-ea"/>
                <a:ea typeface="+mj-ea"/>
              </a:rPr>
              <a:t>ADC</a:t>
            </a:r>
            <a:r>
              <a:rPr lang="zh-CN" altLang="en-US" sz="1600" dirty="0">
                <a:latin typeface="+mj-ea"/>
                <a:ea typeface="+mj-ea"/>
              </a:rPr>
              <a:t>和</a:t>
            </a:r>
            <a:r>
              <a:rPr lang="en-US" altLang="zh-CN" sz="1600" dirty="0">
                <a:latin typeface="+mj-ea"/>
                <a:ea typeface="+mj-ea"/>
              </a:rPr>
              <a:t>U16Queue</a:t>
            </a:r>
            <a:r>
              <a:rPr lang="zh-CN" altLang="en-US" sz="1600" dirty="0">
                <a:latin typeface="+mj-ea"/>
                <a:ea typeface="+mj-ea"/>
              </a:rPr>
              <a:t>文件对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3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ADC.h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4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ADC.c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5</a:t>
            </a:r>
            <a:r>
              <a:rPr lang="zh-CN" altLang="en-US" sz="1600" dirty="0">
                <a:latin typeface="+mj-ea"/>
                <a:ea typeface="+mj-ea"/>
              </a:rPr>
              <a:t>：添加</a:t>
            </a:r>
            <a:r>
              <a:rPr lang="en-US" altLang="zh-CN" sz="1600" dirty="0" err="1">
                <a:latin typeface="+mj-ea"/>
                <a:ea typeface="+mj-ea"/>
              </a:rPr>
              <a:t>SendDataToHost</a:t>
            </a:r>
            <a:r>
              <a:rPr lang="zh-CN" altLang="en-US" sz="1600" dirty="0">
                <a:latin typeface="+mj-ea"/>
                <a:ea typeface="+mj-ea"/>
              </a:rPr>
              <a:t>文件对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6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SendDataToHost.h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7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SendDataToHost.c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8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ProcHostCmd.c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9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>
                <a:latin typeface="+mj-ea"/>
                <a:ea typeface="+mj-ea"/>
              </a:rPr>
              <a:t>ADC</a:t>
            </a:r>
            <a:r>
              <a:rPr lang="zh-CN" altLang="en-US" sz="1600" dirty="0">
                <a:latin typeface="+mj-ea"/>
                <a:ea typeface="+mj-ea"/>
              </a:rPr>
              <a:t>实验应用层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10</a:t>
            </a:r>
            <a:r>
              <a:rPr lang="zh-CN" altLang="en-US" sz="1600" dirty="0">
                <a:latin typeface="+mj-ea"/>
                <a:ea typeface="+mj-ea"/>
              </a:rPr>
              <a:t>：编译及下载验证</a:t>
            </a:r>
          </a:p>
          <a:p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步  骤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1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004123"/>
            <a:ext cx="7915910" cy="230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j-ea"/>
                <a:ea typeface="+mj-ea"/>
              </a:rPr>
              <a:t>       </a:t>
            </a:r>
            <a:r>
              <a:rPr lang="zh-CN" altLang="zh-CN" sz="1600" dirty="0" smtClean="0">
                <a:latin typeface="+mj-ea"/>
                <a:ea typeface="+mj-ea"/>
              </a:rPr>
              <a:t>将</a:t>
            </a:r>
            <a:r>
              <a:rPr lang="en-US" altLang="zh-CN" sz="1600" dirty="0" smtClean="0">
                <a:latin typeface="+mj-ea"/>
                <a:ea typeface="+mj-ea"/>
              </a:rPr>
              <a:t>PA4</a:t>
            </a:r>
            <a:r>
              <a:rPr lang="zh-CN" altLang="zh-CN" sz="1600" dirty="0">
                <a:latin typeface="+mj-ea"/>
                <a:ea typeface="+mj-ea"/>
              </a:rPr>
              <a:t>引脚通过杜邦线连接到</a:t>
            </a:r>
            <a:r>
              <a:rPr lang="en-US" altLang="zh-CN" sz="1600" dirty="0">
                <a:latin typeface="+mj-ea"/>
                <a:ea typeface="+mj-ea"/>
              </a:rPr>
              <a:t>PA3</a:t>
            </a:r>
            <a:r>
              <a:rPr lang="zh-CN" altLang="zh-CN" sz="1600" dirty="0">
                <a:latin typeface="+mj-ea"/>
                <a:ea typeface="+mj-ea"/>
              </a:rPr>
              <a:t>引脚，</a:t>
            </a:r>
            <a:r>
              <a:rPr lang="en-US" altLang="zh-CN" sz="1600" dirty="0">
                <a:latin typeface="+mj-ea"/>
                <a:ea typeface="+mj-ea"/>
              </a:rPr>
              <a:t>PA4</a:t>
            </a:r>
            <a:r>
              <a:rPr lang="zh-CN" altLang="zh-CN" sz="1600" dirty="0">
                <a:latin typeface="+mj-ea"/>
                <a:ea typeface="+mj-ea"/>
              </a:rPr>
              <a:t>依然作为</a:t>
            </a:r>
            <a:r>
              <a:rPr lang="en-US" altLang="zh-CN" sz="1600" dirty="0">
                <a:latin typeface="+mj-ea"/>
                <a:ea typeface="+mj-ea"/>
              </a:rPr>
              <a:t>DAC</a:t>
            </a:r>
            <a:r>
              <a:rPr lang="zh-CN" altLang="zh-CN" sz="1600" dirty="0">
                <a:latin typeface="+mj-ea"/>
                <a:ea typeface="+mj-ea"/>
              </a:rPr>
              <a:t>输出正弦波、方波和三角波，在本实验的基础上，重新修改程序，将</a:t>
            </a:r>
            <a:r>
              <a:rPr lang="en-US" altLang="zh-CN" sz="1600" dirty="0">
                <a:latin typeface="+mj-ea"/>
                <a:ea typeface="+mj-ea"/>
              </a:rPr>
              <a:t>PA1</a:t>
            </a:r>
            <a:r>
              <a:rPr lang="zh-CN" altLang="zh-CN" sz="1600" dirty="0">
                <a:latin typeface="+mj-ea"/>
                <a:ea typeface="+mj-ea"/>
              </a:rPr>
              <a:t>改为</a:t>
            </a:r>
            <a:r>
              <a:rPr lang="en-US" altLang="zh-CN" sz="1600" dirty="0">
                <a:latin typeface="+mj-ea"/>
                <a:ea typeface="+mj-ea"/>
              </a:rPr>
              <a:t>PA3</a:t>
            </a:r>
            <a:r>
              <a:rPr lang="zh-CN" altLang="zh-CN" sz="1600" dirty="0">
                <a:latin typeface="+mj-ea"/>
                <a:ea typeface="+mj-ea"/>
              </a:rPr>
              <a:t>，通过</a:t>
            </a:r>
            <a:r>
              <a:rPr lang="en-US" altLang="zh-CN" sz="1600" dirty="0">
                <a:latin typeface="+mj-ea"/>
                <a:ea typeface="+mj-ea"/>
              </a:rPr>
              <a:t>ADC2</a:t>
            </a:r>
            <a:r>
              <a:rPr lang="zh-CN" altLang="zh-CN" sz="1600" dirty="0">
                <a:latin typeface="+mj-ea"/>
                <a:ea typeface="+mj-ea"/>
              </a:rPr>
              <a:t>将</a:t>
            </a:r>
            <a:r>
              <a:rPr lang="en-US" altLang="zh-CN" sz="1600" dirty="0">
                <a:latin typeface="+mj-ea"/>
                <a:ea typeface="+mj-ea"/>
              </a:rPr>
              <a:t>PA3</a:t>
            </a:r>
            <a:r>
              <a:rPr lang="zh-CN" altLang="zh-CN" sz="1600" dirty="0">
                <a:latin typeface="+mj-ea"/>
                <a:ea typeface="+mj-ea"/>
              </a:rPr>
              <a:t>引脚的模拟信号量转换为数字量，并将转换后的数字量按照</a:t>
            </a:r>
            <a:r>
              <a:rPr lang="en-US" altLang="zh-CN" sz="1600" dirty="0">
                <a:latin typeface="+mj-ea"/>
                <a:ea typeface="+mj-ea"/>
              </a:rPr>
              <a:t>PCT</a:t>
            </a:r>
            <a:r>
              <a:rPr lang="zh-CN" altLang="zh-CN" sz="1600" dirty="0">
                <a:latin typeface="+mj-ea"/>
                <a:ea typeface="+mj-ea"/>
              </a:rPr>
              <a:t>通信协议进行打包，通过</a:t>
            </a:r>
            <a:r>
              <a:rPr lang="en-US" altLang="zh-CN" sz="1600" dirty="0">
                <a:latin typeface="+mj-ea"/>
                <a:ea typeface="+mj-ea"/>
              </a:rPr>
              <a:t>UART1</a:t>
            </a:r>
            <a:r>
              <a:rPr lang="zh-CN" altLang="zh-CN" sz="1600" dirty="0">
                <a:latin typeface="+mj-ea"/>
                <a:ea typeface="+mj-ea"/>
              </a:rPr>
              <a:t>实时将打包后的数据发送至计算机，通过计算机上的“信号采集工具”动态显示接收到的波</a:t>
            </a:r>
            <a:r>
              <a:rPr lang="zh-CN" altLang="zh-CN" sz="1600" dirty="0" smtClean="0">
                <a:latin typeface="+mj-ea"/>
                <a:ea typeface="+mj-ea"/>
              </a:rPr>
              <a:t>形</a:t>
            </a:r>
            <a:r>
              <a:rPr lang="zh-CN" altLang="en-US" sz="1600" dirty="0" smtClean="0">
                <a:latin typeface="+mj-ea"/>
                <a:ea typeface="+mj-ea"/>
              </a:rPr>
              <a:t>。</a:t>
            </a:r>
            <a:r>
              <a:rPr lang="zh-CN" altLang="zh-CN" sz="1600" dirty="0" smtClean="0">
                <a:latin typeface="+mj-ea"/>
                <a:ea typeface="+mj-ea"/>
              </a:rPr>
              <a:t> </a:t>
            </a:r>
            <a:endParaRPr lang="en-US" altLang="zh-CN" sz="1600" dirty="0">
              <a:latin typeface="+mj-ea"/>
              <a:ea typeface="+mj-ea"/>
            </a:endParaRPr>
          </a:p>
          <a:p>
            <a:pPr marL="0" lvl="1">
              <a:lnSpc>
                <a:spcPct val="150000"/>
              </a:lnSpc>
            </a:pPr>
            <a:endParaRPr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任  务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9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556b8fa-63ec-4537-9ac6-5cf7278549c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720</Words>
  <Application>Microsoft Office PowerPoint</Application>
  <PresentationFormat>全屏显示(16:9)</PresentationFormat>
  <Paragraphs>58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郭文波</cp:lastModifiedBy>
  <cp:revision>174</cp:revision>
  <dcterms:created xsi:type="dcterms:W3CDTF">2017-08-03T09:01:00Z</dcterms:created>
  <dcterms:modified xsi:type="dcterms:W3CDTF">2022-01-13T15:01:28Z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