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8" r:id="rId2"/>
    <p:sldId id="318" r:id="rId3"/>
    <p:sldId id="321" r:id="rId4"/>
    <p:sldId id="322" r:id="rId5"/>
    <p:sldId id="323" r:id="rId6"/>
    <p:sldId id="338" r:id="rId7"/>
    <p:sldId id="339" r:id="rId8"/>
    <p:sldId id="340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42" r:id="rId19"/>
    <p:sldId id="319" r:id="rId20"/>
  </p:sldIdLst>
  <p:sldSz cx="9144000" cy="5143500" type="screen16x9"/>
  <p:notesSz cx="7104063" cy="10234613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1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 F103</a:t>
            </a:r>
            <a:r>
              <a:rPr lang="zh-CN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基准工程实验</a:t>
            </a:r>
            <a:endParaRPr lang="zh-CN" altLang="en-US" sz="2800" cap="small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489829" y="1729803"/>
            <a:ext cx="7849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SetCarGear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Car_TypeDef* CAR, int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gear)</a:t>
            </a:r>
            <a:endParaRPr lang="en-US" altLang="zh-CN" sz="1600" dirty="0" err="1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SetCarSpeed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Car_TypeDef* CAR, int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speed);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SetCarBrake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Car_TypeDef* CAR, int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brake);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SetCarWheel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Car_TypeDef* CAR, int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wheel);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2.3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寄存器与固件库</a:t>
            </a:r>
          </a:p>
        </p:txBody>
      </p:sp>
      <p:sp>
        <p:nvSpPr>
          <p:cNvPr id="12" name="矩形 1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0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7" name="对象 6"/>
          <p:cNvGraphicFramePr/>
          <p:nvPr>
            <p:extLst>
              <p:ext uri="{D42A27DB-BD31-4B8C-83A1-F6EECF244321}">
                <p14:modId xmlns:p14="http://schemas.microsoft.com/office/powerpoint/2010/main" val="1906723004"/>
              </p:ext>
            </p:extLst>
          </p:nvPr>
        </p:nvGraphicFramePr>
        <p:xfrm>
          <a:off x="2052321" y="1536383"/>
          <a:ext cx="4917440" cy="338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r:id="rId3" imgW="3568700" imgH="2527300" progId="Visio.Drawing.11">
                  <p:embed/>
                </p:oleObj>
              </mc:Choice>
              <mc:Fallback>
                <p:oleObj r:id="rId3" imgW="3568700" imgH="25273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2321" y="1536383"/>
                        <a:ext cx="4917440" cy="338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2.4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Keil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编辑和编译以及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STM32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下载过程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4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1"/>
          <p:cNvSpPr txBox="1"/>
          <p:nvPr/>
        </p:nvSpPr>
        <p:spPr>
          <a:xfrm>
            <a:off x="489585" y="1713548"/>
            <a:ext cx="814324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</a:t>
            </a:r>
            <a:r>
              <a:rPr lang="zh-CN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通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过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Keil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生成的映像文件（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axf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或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.elf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）或二进制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/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十六进制文件（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.bin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或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.hex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）可以使用不同的工具下载到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STM32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芯片上的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Flash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，上电后，系统会将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Flash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中的文件加载到片上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SRAM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，运行整个代码。本书使用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Keil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axf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通过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ST-Link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下载到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STM32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芯片上的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Flash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2.4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Keil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编辑和编译以及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STM32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下载过程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10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8" name="图片 24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759" y="1709261"/>
            <a:ext cx="3756661" cy="266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8"/>
          <p:cNvSpPr txBox="1">
            <a:spLocks noChangeArrowheads="1"/>
          </p:cNvSpPr>
          <p:nvPr/>
        </p:nvSpPr>
        <p:spPr bwMode="auto">
          <a:xfrm>
            <a:off x="588010" y="112909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2.5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工程模块名称和说明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5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3287391311"/>
              </p:ext>
            </p:extLst>
          </p:nvPr>
        </p:nvGraphicFramePr>
        <p:xfrm>
          <a:off x="127001" y="1666875"/>
          <a:ext cx="8875395" cy="2331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  <a:gridCol w="1453514"/>
                <a:gridCol w="6586856"/>
              </a:tblGrid>
              <a:tr h="285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模块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名称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说明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App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应用层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应用层包括</a:t>
                      </a: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Main</a:t>
                      </a:r>
                      <a:r>
                        <a:rPr lang="zh-CN" sz="1400" b="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、硬件应用和软件应用文件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Alg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算法层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算法层包括项目算法相关文件，如心电算法文件等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HW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硬件驱动层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硬件驱动层包括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STM32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片上外设驱动文件，如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UART1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Timer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OS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操作系统层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操作系统层包括第三方操作系统，如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μC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/OS III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FreeRTOS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TPSW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第三方软件层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第三方软件层包括第三方软件，如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STemWin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FatFs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FW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固件库层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固件库层包括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STM32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相关的固件库，如</a:t>
                      </a:r>
                      <a:r>
                        <a:rPr 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stm32f10x_gpio.c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和</a:t>
                      </a:r>
                      <a:r>
                        <a:rPr 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stm32f10x_gpio.h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文件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ARM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ARM内核层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ARM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内核层包括启动文件、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NVIC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SysTick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等与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ARM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内核相关的文件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2.6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工程模块名称和说明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55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1"/>
          <p:cNvSpPr txBox="1"/>
          <p:nvPr/>
        </p:nvSpPr>
        <p:spPr>
          <a:xfrm>
            <a:off x="489585" y="1634967"/>
            <a:ext cx="81432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1600" dirty="0" smtClean="0">
                <a:latin typeface="+mj-ea"/>
                <a:ea typeface="+mj-ea"/>
                <a:cs typeface="Times New Roman" panose="02020603050405020304" pitchFamily="18" charset="0"/>
              </a:rPr>
              <a:t>《</a:t>
            </a:r>
            <a:r>
              <a:rPr lang="en-US" altLang="zh-CN" sz="1600" dirty="0" smtClean="0">
                <a:latin typeface="+mj-ea"/>
                <a:cs typeface="Times New Roman" panose="02020603050405020304" pitchFamily="18" charset="0"/>
              </a:rPr>
              <a:t>STM32</a:t>
            </a:r>
            <a:r>
              <a:rPr lang="zh-CN" altLang="en-US" sz="1600" dirty="0" smtClean="0">
                <a:latin typeface="+mj-ea"/>
                <a:cs typeface="Times New Roman" panose="02020603050405020304" pitchFamily="18" charset="0"/>
              </a:rPr>
              <a:t>参考手册</a:t>
            </a:r>
            <a:r>
              <a:rPr lang="en-US" altLang="zh-CN" sz="1600" dirty="0">
                <a:latin typeface="+mj-ea"/>
                <a:cs typeface="Times New Roman" panose="02020603050405020304" pitchFamily="18" charset="0"/>
              </a:rPr>
              <a:t>》</a:t>
            </a:r>
            <a:endParaRPr sz="16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1600" dirty="0" smtClean="0">
                <a:latin typeface="+mj-ea"/>
                <a:cs typeface="Times New Roman" panose="02020603050405020304" pitchFamily="18" charset="0"/>
              </a:rPr>
              <a:t>《STM32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芯</a:t>
            </a:r>
            <a:r>
              <a:rPr lang="zh-CN" altLang="en-US" sz="1600" dirty="0" smtClean="0">
                <a:latin typeface="+mj-ea"/>
                <a:ea typeface="+mj-ea"/>
                <a:cs typeface="Times New Roman" panose="02020603050405020304" pitchFamily="18" charset="0"/>
              </a:rPr>
              <a:t>片</a:t>
            </a:r>
            <a:r>
              <a:rPr lang="zh-CN" altLang="en-US" sz="1600" dirty="0">
                <a:latin typeface="+mj-ea"/>
                <a:cs typeface="Times New Roman" panose="02020603050405020304" pitchFamily="18" charset="0"/>
              </a:rPr>
              <a:t>手</a:t>
            </a:r>
            <a:r>
              <a:rPr lang="zh-CN" altLang="en-US" sz="1600" dirty="0" smtClean="0">
                <a:latin typeface="+mj-ea"/>
                <a:cs typeface="Times New Roman" panose="02020603050405020304" pitchFamily="18" charset="0"/>
              </a:rPr>
              <a:t>册</a:t>
            </a:r>
            <a:r>
              <a:rPr lang="en-US" altLang="zh-CN" sz="1600" dirty="0">
                <a:latin typeface="+mj-ea"/>
                <a:cs typeface="Times New Roman" panose="02020603050405020304" pitchFamily="18" charset="0"/>
              </a:rPr>
              <a:t>》</a:t>
            </a:r>
            <a:endParaRPr sz="16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1600" dirty="0" smtClean="0">
                <a:latin typeface="+mj-ea"/>
                <a:cs typeface="Times New Roman" panose="02020603050405020304" pitchFamily="18" charset="0"/>
              </a:rPr>
              <a:t>《STM32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固件</a:t>
            </a:r>
            <a:r>
              <a:rPr lang="zh-CN" altLang="en-US" sz="1600" dirty="0" smtClean="0">
                <a:latin typeface="+mj-ea"/>
                <a:ea typeface="+mj-ea"/>
                <a:cs typeface="Times New Roman" panose="02020603050405020304" pitchFamily="18" charset="0"/>
              </a:rPr>
              <a:t>库使用手册</a:t>
            </a:r>
            <a:r>
              <a:rPr lang="en-US" altLang="zh-CN" sz="1600" dirty="0">
                <a:latin typeface="+mj-ea"/>
                <a:cs typeface="Times New Roman" panose="02020603050405020304" pitchFamily="18" charset="0"/>
              </a:rPr>
              <a:t>》</a:t>
            </a:r>
            <a:endParaRPr sz="16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1600" dirty="0" smtClean="0">
                <a:latin typeface="+mj-ea"/>
                <a:cs typeface="Times New Roman" panose="02020603050405020304" pitchFamily="18" charset="0"/>
              </a:rPr>
              <a:t>《ARM </a:t>
            </a:r>
            <a:r>
              <a:rPr sz="1600" dirty="0" smtClean="0">
                <a:latin typeface="+mj-ea"/>
                <a:ea typeface="+mj-ea"/>
                <a:cs typeface="Times New Roman" panose="02020603050405020304" pitchFamily="18" charset="0"/>
              </a:rPr>
              <a:t>Cortex-M3</a:t>
            </a:r>
            <a:r>
              <a:rPr lang="zh-CN" altLang="en-US" sz="1600" dirty="0" smtClean="0">
                <a:latin typeface="+mj-ea"/>
                <a:ea typeface="+mj-ea"/>
                <a:cs typeface="Times New Roman" panose="02020603050405020304" pitchFamily="18" charset="0"/>
              </a:rPr>
              <a:t>权威指南</a:t>
            </a:r>
            <a:r>
              <a:rPr lang="en-US" altLang="zh-CN" sz="1600" dirty="0" smtClean="0">
                <a:latin typeface="+mj-ea"/>
                <a:ea typeface="+mj-ea"/>
                <a:cs typeface="Times New Roman" panose="02020603050405020304" pitchFamily="18" charset="0"/>
              </a:rPr>
              <a:t>》</a:t>
            </a:r>
            <a:endParaRPr sz="16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sz="16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集成开发环境：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MDK-ARM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ARM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公司）</a:t>
            </a:r>
            <a:endParaRPr lang="zh-CN" altLang="en-US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zh-CN" altLang="zh-CN" sz="16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下载软件：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mcuisp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zh-CN" sz="16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深圳鹏远电通科技有限公司）</a:t>
            </a:r>
            <a:endParaRPr lang="zh-CN" altLang="zh-CN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串口助手：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sscom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（聂小猛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丁丁）</a:t>
            </a: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zh-CN" sz="1600" dirty="0">
                <a:latin typeface="+mj-ea"/>
                <a:ea typeface="+mj-ea"/>
                <a:cs typeface="Times New Roman" panose="02020603050405020304" pitchFamily="18" charset="0"/>
              </a:rPr>
              <a:t>硬件平台：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STM32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核心板</a:t>
            </a: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下载器：通信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下载模块</a:t>
            </a: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调试器：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ST-Link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调试</a:t>
            </a:r>
            <a:r>
              <a:rPr lang="zh-CN" altLang="en-US" sz="1600" dirty="0" smtClean="0">
                <a:latin typeface="+mj-ea"/>
                <a:ea typeface="+mj-ea"/>
                <a:cs typeface="Times New Roman" panose="02020603050405020304" pitchFamily="18" charset="0"/>
              </a:rPr>
              <a:t>器</a:t>
            </a: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2.7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参考资料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54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50144"/>
            <a:ext cx="79159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j-ea"/>
                <a:ea typeface="+mj-ea"/>
              </a:rPr>
              <a:t>步骤</a:t>
            </a:r>
            <a:r>
              <a:rPr lang="en-US" altLang="zh-CN" sz="1400" dirty="0">
                <a:latin typeface="+mj-ea"/>
                <a:ea typeface="+mj-ea"/>
              </a:rPr>
              <a:t>1</a:t>
            </a:r>
            <a:r>
              <a:rPr lang="zh-CN" altLang="en-US" sz="1400" dirty="0">
                <a:latin typeface="+mj-ea"/>
                <a:ea typeface="+mj-ea"/>
              </a:rPr>
              <a:t>：</a:t>
            </a:r>
            <a:r>
              <a:rPr lang="en-US" altLang="zh-CN" sz="1400" dirty="0" err="1">
                <a:latin typeface="+mj-ea"/>
                <a:ea typeface="+mj-ea"/>
              </a:rPr>
              <a:t>Keil</a:t>
            </a:r>
            <a:r>
              <a:rPr lang="zh-CN" altLang="en-US" sz="1400" dirty="0">
                <a:latin typeface="+mj-ea"/>
                <a:ea typeface="+mj-ea"/>
              </a:rPr>
              <a:t>软件标准化设置</a:t>
            </a:r>
          </a:p>
          <a:p>
            <a:r>
              <a:rPr lang="zh-CN" altLang="en-US" sz="1400" dirty="0">
                <a:latin typeface="+mj-ea"/>
                <a:ea typeface="+mj-ea"/>
              </a:rPr>
              <a:t>步骤</a:t>
            </a:r>
            <a:r>
              <a:rPr lang="en-US" altLang="zh-CN" sz="1400" dirty="0">
                <a:latin typeface="+mj-ea"/>
                <a:ea typeface="+mj-ea"/>
              </a:rPr>
              <a:t>2</a:t>
            </a:r>
            <a:r>
              <a:rPr lang="zh-CN" altLang="en-US" sz="1400" dirty="0">
                <a:latin typeface="+mj-ea"/>
                <a:ea typeface="+mj-ea"/>
              </a:rPr>
              <a:t>：新建存放工程的文件夹</a:t>
            </a:r>
          </a:p>
          <a:p>
            <a:r>
              <a:rPr lang="zh-CN" altLang="en-US" sz="1400" dirty="0">
                <a:latin typeface="+mj-ea"/>
                <a:ea typeface="+mj-ea"/>
              </a:rPr>
              <a:t>步骤</a:t>
            </a:r>
            <a:r>
              <a:rPr lang="en-US" altLang="zh-CN" sz="1400" dirty="0">
                <a:latin typeface="+mj-ea"/>
                <a:ea typeface="+mj-ea"/>
              </a:rPr>
              <a:t>3</a:t>
            </a:r>
            <a:r>
              <a:rPr lang="zh-CN" altLang="en-US" sz="1400" dirty="0">
                <a:latin typeface="+mj-ea"/>
                <a:ea typeface="+mj-ea"/>
              </a:rPr>
              <a:t>：复制和新建文件夹</a:t>
            </a:r>
          </a:p>
          <a:p>
            <a:r>
              <a:rPr lang="zh-CN" altLang="en-US" sz="1400" dirty="0">
                <a:latin typeface="+mj-ea"/>
                <a:ea typeface="+mj-ea"/>
              </a:rPr>
              <a:t>步骤</a:t>
            </a:r>
            <a:r>
              <a:rPr lang="en-US" altLang="zh-CN" sz="1400" dirty="0">
                <a:latin typeface="+mj-ea"/>
                <a:ea typeface="+mj-ea"/>
              </a:rPr>
              <a:t>4</a:t>
            </a:r>
            <a:r>
              <a:rPr lang="zh-CN" altLang="en-US" sz="1400" dirty="0">
                <a:latin typeface="+mj-ea"/>
                <a:ea typeface="+mj-ea"/>
              </a:rPr>
              <a:t>：新建一个工程</a:t>
            </a:r>
          </a:p>
          <a:p>
            <a:r>
              <a:rPr lang="zh-CN" altLang="en-US" sz="1400" dirty="0">
                <a:latin typeface="+mj-ea"/>
                <a:ea typeface="+mj-ea"/>
              </a:rPr>
              <a:t>步骤</a:t>
            </a:r>
            <a:r>
              <a:rPr lang="en-US" altLang="zh-CN" sz="1400" dirty="0">
                <a:latin typeface="+mj-ea"/>
                <a:ea typeface="+mj-ea"/>
              </a:rPr>
              <a:t>5</a:t>
            </a:r>
            <a:r>
              <a:rPr lang="zh-CN" altLang="en-US" sz="1400" dirty="0">
                <a:latin typeface="+mj-ea"/>
                <a:ea typeface="+mj-ea"/>
              </a:rPr>
              <a:t>：选择对应的</a:t>
            </a:r>
            <a:r>
              <a:rPr lang="en-US" altLang="zh-CN" sz="1400" dirty="0">
                <a:latin typeface="+mj-ea"/>
                <a:ea typeface="+mj-ea"/>
              </a:rPr>
              <a:t>STM32</a:t>
            </a:r>
            <a:r>
              <a:rPr lang="zh-CN" altLang="en-US" sz="1400" dirty="0">
                <a:latin typeface="+mj-ea"/>
                <a:ea typeface="+mj-ea"/>
              </a:rPr>
              <a:t>型号</a:t>
            </a:r>
          </a:p>
          <a:p>
            <a:r>
              <a:rPr lang="zh-CN" altLang="en-US" sz="1400" dirty="0">
                <a:latin typeface="+mj-ea"/>
                <a:ea typeface="+mj-ea"/>
              </a:rPr>
              <a:t>步骤</a:t>
            </a:r>
            <a:r>
              <a:rPr lang="en-US" altLang="zh-CN" sz="1400" dirty="0">
                <a:latin typeface="+mj-ea"/>
                <a:ea typeface="+mj-ea"/>
              </a:rPr>
              <a:t>6</a:t>
            </a:r>
            <a:r>
              <a:rPr lang="zh-CN" altLang="en-US" sz="1400" dirty="0">
                <a:latin typeface="+mj-ea"/>
                <a:ea typeface="+mj-ea"/>
              </a:rPr>
              <a:t>：关闭</a:t>
            </a:r>
            <a:r>
              <a:rPr lang="en-US" altLang="zh-CN" sz="1400" dirty="0">
                <a:latin typeface="+mj-ea"/>
                <a:ea typeface="+mj-ea"/>
              </a:rPr>
              <a:t>Manage Run-Time Environment</a:t>
            </a:r>
          </a:p>
          <a:p>
            <a:r>
              <a:rPr lang="zh-CN" altLang="en-US" sz="1400" dirty="0">
                <a:latin typeface="+mj-ea"/>
                <a:ea typeface="+mj-ea"/>
              </a:rPr>
              <a:t>步骤</a:t>
            </a:r>
            <a:r>
              <a:rPr lang="en-US" altLang="zh-CN" sz="1400" dirty="0">
                <a:latin typeface="+mj-ea"/>
                <a:ea typeface="+mj-ea"/>
              </a:rPr>
              <a:t>7</a:t>
            </a:r>
            <a:r>
              <a:rPr lang="zh-CN" altLang="en-US" sz="1400" dirty="0">
                <a:latin typeface="+mj-ea"/>
                <a:ea typeface="+mj-ea"/>
              </a:rPr>
              <a:t>：删除原有分组并新建分组</a:t>
            </a:r>
          </a:p>
          <a:p>
            <a:r>
              <a:rPr lang="zh-CN" altLang="en-US" sz="1400" dirty="0">
                <a:latin typeface="+mj-ea"/>
                <a:ea typeface="+mj-ea"/>
              </a:rPr>
              <a:t>步骤</a:t>
            </a:r>
            <a:r>
              <a:rPr lang="en-US" altLang="zh-CN" sz="1400" dirty="0">
                <a:latin typeface="+mj-ea"/>
                <a:ea typeface="+mj-ea"/>
              </a:rPr>
              <a:t>8</a:t>
            </a:r>
            <a:r>
              <a:rPr lang="zh-CN" altLang="en-US" sz="1400" dirty="0">
                <a:latin typeface="+mj-ea"/>
                <a:ea typeface="+mj-ea"/>
              </a:rPr>
              <a:t>：向分组添加文件</a:t>
            </a:r>
          </a:p>
          <a:p>
            <a:r>
              <a:rPr lang="zh-CN" altLang="en-US" sz="1400" dirty="0">
                <a:latin typeface="+mj-ea"/>
                <a:ea typeface="+mj-ea"/>
              </a:rPr>
              <a:t>步骤</a:t>
            </a:r>
            <a:r>
              <a:rPr lang="en-US" altLang="zh-CN" sz="1400" dirty="0">
                <a:latin typeface="+mj-ea"/>
                <a:ea typeface="+mj-ea"/>
              </a:rPr>
              <a:t>9</a:t>
            </a:r>
            <a:r>
              <a:rPr lang="zh-CN" altLang="en-US" sz="1400" dirty="0">
                <a:latin typeface="+mj-ea"/>
                <a:ea typeface="+mj-ea"/>
              </a:rPr>
              <a:t>：勾选</a:t>
            </a:r>
            <a:r>
              <a:rPr lang="en-US" altLang="zh-CN" sz="1400" dirty="0" err="1">
                <a:latin typeface="+mj-ea"/>
                <a:ea typeface="+mj-ea"/>
              </a:rPr>
              <a:t>UseMicroLIB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zh-CN" altLang="en-US" sz="1400" dirty="0">
                <a:latin typeface="+mj-ea"/>
                <a:ea typeface="+mj-ea"/>
              </a:rPr>
              <a:t>步骤</a:t>
            </a:r>
            <a:r>
              <a:rPr lang="en-US" altLang="zh-CN" sz="1400" dirty="0">
                <a:latin typeface="+mj-ea"/>
                <a:ea typeface="+mj-ea"/>
              </a:rPr>
              <a:t>10</a:t>
            </a:r>
            <a:r>
              <a:rPr lang="zh-CN" altLang="en-US" sz="1400" dirty="0">
                <a:latin typeface="+mj-ea"/>
                <a:ea typeface="+mj-ea"/>
              </a:rPr>
              <a:t>：勾选</a:t>
            </a:r>
            <a:r>
              <a:rPr lang="en-US" altLang="zh-CN" sz="1400" dirty="0">
                <a:latin typeface="+mj-ea"/>
                <a:ea typeface="+mj-ea"/>
              </a:rPr>
              <a:t>Create HEX File</a:t>
            </a:r>
          </a:p>
          <a:p>
            <a:r>
              <a:rPr lang="zh-CN" altLang="en-US" sz="1400" dirty="0">
                <a:latin typeface="+mj-ea"/>
                <a:ea typeface="+mj-ea"/>
              </a:rPr>
              <a:t>步骤</a:t>
            </a:r>
            <a:r>
              <a:rPr lang="en-US" altLang="zh-CN" sz="1400" dirty="0">
                <a:latin typeface="+mj-ea"/>
                <a:ea typeface="+mj-ea"/>
              </a:rPr>
              <a:t>11</a:t>
            </a:r>
            <a:r>
              <a:rPr lang="zh-CN" altLang="en-US" sz="1400" dirty="0">
                <a:latin typeface="+mj-ea"/>
                <a:ea typeface="+mj-ea"/>
              </a:rPr>
              <a:t>：添加宏定义和头文件路径</a:t>
            </a:r>
          </a:p>
          <a:p>
            <a:r>
              <a:rPr lang="zh-CN" altLang="en-US" sz="1400" dirty="0">
                <a:latin typeface="+mj-ea"/>
                <a:ea typeface="+mj-ea"/>
              </a:rPr>
              <a:t>步骤</a:t>
            </a:r>
            <a:r>
              <a:rPr lang="en-US" altLang="zh-CN" sz="1400" dirty="0">
                <a:latin typeface="+mj-ea"/>
                <a:ea typeface="+mj-ea"/>
              </a:rPr>
              <a:t>12</a:t>
            </a:r>
            <a:r>
              <a:rPr lang="zh-CN" altLang="en-US" sz="1400" dirty="0">
                <a:latin typeface="+mj-ea"/>
                <a:ea typeface="+mj-ea"/>
              </a:rPr>
              <a:t>：程序编译</a:t>
            </a:r>
          </a:p>
          <a:p>
            <a:r>
              <a:rPr lang="zh-CN" altLang="en-US" sz="1400" dirty="0">
                <a:latin typeface="+mj-ea"/>
                <a:ea typeface="+mj-ea"/>
              </a:rPr>
              <a:t>步骤</a:t>
            </a:r>
            <a:r>
              <a:rPr lang="en-US" altLang="zh-CN" sz="1400" dirty="0">
                <a:latin typeface="+mj-ea"/>
                <a:ea typeface="+mj-ea"/>
              </a:rPr>
              <a:t>13</a:t>
            </a:r>
            <a:r>
              <a:rPr lang="zh-CN" altLang="en-US" sz="1400" dirty="0">
                <a:latin typeface="+mj-ea"/>
                <a:ea typeface="+mj-ea"/>
              </a:rPr>
              <a:t>：通过</a:t>
            </a:r>
            <a:r>
              <a:rPr lang="en-US" altLang="zh-CN" sz="1400" dirty="0">
                <a:latin typeface="+mj-ea"/>
                <a:ea typeface="+mj-ea"/>
              </a:rPr>
              <a:t>ST-Link</a:t>
            </a:r>
            <a:r>
              <a:rPr lang="zh-CN" altLang="en-US" sz="1400" dirty="0">
                <a:latin typeface="+mj-ea"/>
                <a:ea typeface="+mj-ea"/>
              </a:rPr>
              <a:t>下载程序</a:t>
            </a:r>
          </a:p>
          <a:p>
            <a:r>
              <a:rPr lang="zh-CN" altLang="en-US" sz="1400" dirty="0">
                <a:latin typeface="+mj-ea"/>
                <a:ea typeface="+mj-ea"/>
              </a:rPr>
              <a:t>步骤</a:t>
            </a:r>
            <a:r>
              <a:rPr lang="en-US" altLang="zh-CN" sz="1400" dirty="0">
                <a:latin typeface="+mj-ea"/>
                <a:ea typeface="+mj-ea"/>
              </a:rPr>
              <a:t>14</a:t>
            </a:r>
            <a:r>
              <a:rPr lang="zh-CN" altLang="en-US" sz="1400" dirty="0">
                <a:latin typeface="+mj-ea"/>
                <a:ea typeface="+mj-ea"/>
              </a:rPr>
              <a:t>：安装</a:t>
            </a:r>
            <a:r>
              <a:rPr lang="en-US" altLang="zh-CN" sz="1400" dirty="0">
                <a:latin typeface="+mj-ea"/>
                <a:ea typeface="+mj-ea"/>
              </a:rPr>
              <a:t>CH340</a:t>
            </a:r>
            <a:r>
              <a:rPr lang="zh-CN" altLang="en-US" sz="1400" dirty="0">
                <a:latin typeface="+mj-ea"/>
                <a:ea typeface="+mj-ea"/>
              </a:rPr>
              <a:t>驱</a:t>
            </a:r>
            <a:r>
              <a:rPr lang="zh-CN" altLang="en-US" sz="1400" dirty="0" smtClean="0">
                <a:latin typeface="+mj-ea"/>
                <a:ea typeface="+mj-ea"/>
              </a:rPr>
              <a:t>动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zh-CN" altLang="en-US" sz="1400" dirty="0">
                <a:latin typeface="+mj-ea"/>
                <a:ea typeface="+mj-ea"/>
              </a:rPr>
              <a:t>步</a:t>
            </a:r>
            <a:r>
              <a:rPr lang="zh-CN" altLang="en-US" sz="1400" dirty="0" smtClean="0">
                <a:latin typeface="+mj-ea"/>
                <a:ea typeface="+mj-ea"/>
              </a:rPr>
              <a:t>骤</a:t>
            </a:r>
            <a:r>
              <a:rPr lang="en-US" altLang="zh-CN" sz="1400" dirty="0" smtClean="0">
                <a:latin typeface="+mj-ea"/>
                <a:ea typeface="+mj-ea"/>
              </a:rPr>
              <a:t>15</a:t>
            </a:r>
            <a:r>
              <a:rPr lang="zh-CN" altLang="en-US" sz="1400" dirty="0" smtClean="0">
                <a:latin typeface="+mj-ea"/>
                <a:ea typeface="+mj-ea"/>
              </a:rPr>
              <a:t>：通过</a:t>
            </a:r>
            <a:r>
              <a:rPr lang="en-US" altLang="zh-CN" sz="1400" dirty="0" err="1" smtClean="0">
                <a:latin typeface="+mj-ea"/>
                <a:ea typeface="+mj-ea"/>
              </a:rPr>
              <a:t>mcuisp</a:t>
            </a:r>
            <a:r>
              <a:rPr lang="zh-CN" altLang="en-US" sz="1400" dirty="0" smtClean="0">
                <a:latin typeface="+mj-ea"/>
                <a:ea typeface="+mj-ea"/>
              </a:rPr>
              <a:t>下载程序</a:t>
            </a:r>
            <a:endParaRPr lang="zh-CN" altLang="en-US" sz="1400" dirty="0">
              <a:latin typeface="+mj-ea"/>
              <a:ea typeface="+mj-ea"/>
            </a:endParaRPr>
          </a:p>
          <a:p>
            <a:r>
              <a:rPr lang="zh-CN" altLang="en-US" sz="1400" dirty="0">
                <a:latin typeface="+mj-ea"/>
                <a:ea typeface="+mj-ea"/>
              </a:rPr>
              <a:t>步骤</a:t>
            </a:r>
            <a:r>
              <a:rPr lang="en-US" altLang="zh-CN" sz="1400" dirty="0" smtClean="0">
                <a:latin typeface="+mj-ea"/>
                <a:ea typeface="+mj-ea"/>
              </a:rPr>
              <a:t>16</a:t>
            </a:r>
            <a:r>
              <a:rPr lang="zh-CN" altLang="en-US" sz="1400" dirty="0" smtClean="0">
                <a:latin typeface="+mj-ea"/>
                <a:ea typeface="+mj-ea"/>
              </a:rPr>
              <a:t>：</a:t>
            </a:r>
            <a:r>
              <a:rPr lang="zh-CN" altLang="en-US" sz="1400" dirty="0">
                <a:latin typeface="+mj-ea"/>
                <a:ea typeface="+mj-ea"/>
              </a:rPr>
              <a:t>通过串口助手查看接收数据</a:t>
            </a:r>
          </a:p>
          <a:p>
            <a:r>
              <a:rPr lang="zh-CN" altLang="en-US" sz="1400" dirty="0">
                <a:latin typeface="+mj-ea"/>
                <a:ea typeface="+mj-ea"/>
              </a:rPr>
              <a:t>步骤</a:t>
            </a:r>
            <a:r>
              <a:rPr lang="en-US" altLang="zh-CN" sz="1400" dirty="0" smtClean="0">
                <a:latin typeface="+mj-ea"/>
                <a:ea typeface="+mj-ea"/>
              </a:rPr>
              <a:t>17</a:t>
            </a:r>
            <a:r>
              <a:rPr lang="zh-CN" altLang="en-US" sz="1400" dirty="0" smtClean="0">
                <a:latin typeface="+mj-ea"/>
                <a:ea typeface="+mj-ea"/>
              </a:rPr>
              <a:t>：</a:t>
            </a:r>
            <a:r>
              <a:rPr lang="zh-CN" altLang="en-US" sz="1400" dirty="0">
                <a:latin typeface="+mj-ea"/>
                <a:ea typeface="+mj-ea"/>
              </a:rPr>
              <a:t>查</a:t>
            </a:r>
            <a:r>
              <a:rPr lang="zh-CN" altLang="en-US" sz="1400" dirty="0" smtClean="0">
                <a:latin typeface="+mj-ea"/>
                <a:ea typeface="+mj-ea"/>
              </a:rPr>
              <a:t>看</a:t>
            </a:r>
            <a:r>
              <a:rPr lang="en-US" altLang="zh-CN" sz="1400" dirty="0" smtClean="0">
                <a:latin typeface="+mj-ea"/>
                <a:ea typeface="+mj-ea"/>
              </a:rPr>
              <a:t>STM32</a:t>
            </a:r>
            <a:r>
              <a:rPr lang="zh-CN" altLang="en-US" sz="1400" dirty="0" smtClean="0">
                <a:latin typeface="+mj-ea"/>
                <a:ea typeface="+mj-ea"/>
              </a:rPr>
              <a:t>核心板工</a:t>
            </a:r>
            <a:r>
              <a:rPr lang="zh-CN" altLang="en-US" sz="1400" dirty="0">
                <a:latin typeface="+mj-ea"/>
                <a:ea typeface="+mj-ea"/>
              </a:rPr>
              <a:t>作状态</a:t>
            </a: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步  骤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1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350169"/>
            <a:ext cx="7915910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       </a:t>
            </a:r>
            <a:r>
              <a:rPr lang="zh-CN" altLang="zh-CN" dirty="0" smtClean="0">
                <a:latin typeface="+mn-ea"/>
              </a:rPr>
              <a:t>学</a:t>
            </a:r>
            <a:r>
              <a:rPr lang="zh-CN" altLang="zh-CN" dirty="0">
                <a:latin typeface="+mn-ea"/>
              </a:rPr>
              <a:t>习完本章后，严格按照程序设计的步骤，进行软件标准化设置、创建</a:t>
            </a:r>
            <a:r>
              <a:rPr lang="en-US" altLang="zh-CN" dirty="0">
                <a:latin typeface="+mn-ea"/>
              </a:rPr>
              <a:t>STM32</a:t>
            </a:r>
            <a:r>
              <a:rPr lang="zh-CN" altLang="zh-CN" dirty="0">
                <a:latin typeface="+mn-ea"/>
              </a:rPr>
              <a:t>工程、编译并生成</a:t>
            </a:r>
            <a:r>
              <a:rPr lang="en-US" altLang="zh-CN" dirty="0">
                <a:latin typeface="+mn-ea"/>
              </a:rPr>
              <a:t>.hex</a:t>
            </a:r>
            <a:r>
              <a:rPr lang="zh-CN" altLang="zh-CN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.</a:t>
            </a:r>
            <a:r>
              <a:rPr lang="en-US" altLang="zh-CN" dirty="0" err="1">
                <a:latin typeface="+mn-ea"/>
              </a:rPr>
              <a:t>axf</a:t>
            </a:r>
            <a:r>
              <a:rPr lang="zh-CN" altLang="zh-CN" dirty="0">
                <a:latin typeface="+mn-ea"/>
              </a:rPr>
              <a:t>文件、将程序下载</a:t>
            </a:r>
            <a:r>
              <a:rPr lang="zh-CN" altLang="zh-CN" dirty="0" smtClean="0">
                <a:latin typeface="+mn-ea"/>
              </a:rPr>
              <a:t>到</a:t>
            </a:r>
            <a:r>
              <a:rPr lang="en-US" altLang="zh-CN" dirty="0">
                <a:latin typeface="+mn-ea"/>
              </a:rPr>
              <a:t>STM32</a:t>
            </a:r>
            <a:r>
              <a:rPr lang="zh-CN" altLang="zh-CN" dirty="0">
                <a:latin typeface="+mn-ea"/>
              </a:rPr>
              <a:t>核心板</a:t>
            </a:r>
            <a:r>
              <a:rPr lang="zh-CN" altLang="zh-CN" dirty="0" smtClean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查看运行结果。</a:t>
            </a:r>
            <a:endParaRPr dirty="0" smtClean="0">
              <a:latin typeface="+mn-ea"/>
              <a:cs typeface="微软雅黑" panose="020B0503020204020204" charset="-122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999768"/>
            <a:ext cx="8187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en-US" altLang="zh-CN" sz="1600" dirty="0" smtClean="0">
                <a:latin typeface="+mj-ea"/>
                <a:ea typeface="+mj-ea"/>
              </a:rPr>
              <a:t>. </a:t>
            </a:r>
            <a:r>
              <a:rPr lang="zh-CN" altLang="en-US" sz="1600" dirty="0" smtClean="0">
                <a:latin typeface="+mj-ea"/>
                <a:ea typeface="+mj-ea"/>
              </a:rPr>
              <a:t>为什么</a:t>
            </a:r>
            <a:r>
              <a:rPr lang="zh-CN" altLang="en-US" sz="1600" dirty="0">
                <a:latin typeface="+mj-ea"/>
                <a:ea typeface="+mj-ea"/>
              </a:rPr>
              <a:t>要对</a:t>
            </a:r>
            <a:r>
              <a:rPr lang="en-US" altLang="zh-CN" sz="1600" dirty="0" err="1">
                <a:latin typeface="+mj-ea"/>
                <a:ea typeface="+mj-ea"/>
              </a:rPr>
              <a:t>Keil</a:t>
            </a:r>
            <a:r>
              <a:rPr lang="zh-CN" altLang="en-US" sz="1600" dirty="0">
                <a:latin typeface="+mj-ea"/>
                <a:ea typeface="+mj-ea"/>
              </a:rPr>
              <a:t>进行软件标准化设置？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en-US" altLang="zh-CN" sz="1600" dirty="0" smtClean="0">
                <a:latin typeface="+mj-ea"/>
                <a:ea typeface="+mj-ea"/>
              </a:rPr>
              <a:t>. STM32</a:t>
            </a:r>
            <a:r>
              <a:rPr lang="zh-CN" altLang="en-US" sz="1600" dirty="0">
                <a:latin typeface="+mj-ea"/>
                <a:ea typeface="+mj-ea"/>
              </a:rPr>
              <a:t>核心板上的</a:t>
            </a:r>
            <a:r>
              <a:rPr lang="en-US" altLang="zh-CN" sz="1600" dirty="0">
                <a:latin typeface="+mj-ea"/>
                <a:ea typeface="+mj-ea"/>
              </a:rPr>
              <a:t>STM32</a:t>
            </a:r>
            <a:r>
              <a:rPr lang="zh-CN" altLang="en-US" sz="1600" dirty="0">
                <a:latin typeface="+mj-ea"/>
                <a:ea typeface="+mj-ea"/>
              </a:rPr>
              <a:t>芯片的型号是什么？该芯片的内部</a:t>
            </a:r>
            <a:r>
              <a:rPr lang="en-US" altLang="zh-CN" sz="1600" dirty="0">
                <a:latin typeface="+mj-ea"/>
                <a:ea typeface="+mj-ea"/>
              </a:rPr>
              <a:t>Flash</a:t>
            </a:r>
            <a:r>
              <a:rPr lang="zh-CN" altLang="en-US" sz="1600" dirty="0">
                <a:latin typeface="+mj-ea"/>
                <a:ea typeface="+mj-ea"/>
              </a:rPr>
              <a:t>和内部</a:t>
            </a:r>
            <a:r>
              <a:rPr lang="en-US" altLang="zh-CN" sz="1600" dirty="0">
                <a:latin typeface="+mj-ea"/>
                <a:ea typeface="+mj-ea"/>
              </a:rPr>
              <a:t>SRAM</a:t>
            </a:r>
            <a:r>
              <a:rPr lang="zh-CN" altLang="en-US" sz="1600" dirty="0">
                <a:latin typeface="+mj-ea"/>
                <a:ea typeface="+mj-ea"/>
              </a:rPr>
              <a:t>的大小分别是多少？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en-US" altLang="zh-CN" sz="1600" dirty="0" smtClean="0">
                <a:latin typeface="+mj-ea"/>
                <a:ea typeface="+mj-ea"/>
              </a:rPr>
              <a:t>. </a:t>
            </a:r>
            <a:r>
              <a:rPr lang="zh-CN" altLang="en-US" sz="1600" dirty="0" smtClean="0">
                <a:latin typeface="+mj-ea"/>
                <a:ea typeface="+mj-ea"/>
              </a:rPr>
              <a:t>在</a:t>
            </a:r>
            <a:r>
              <a:rPr lang="zh-CN" altLang="en-US" sz="1600" dirty="0">
                <a:latin typeface="+mj-ea"/>
                <a:ea typeface="+mj-ea"/>
              </a:rPr>
              <a:t>创建</a:t>
            </a:r>
            <a:r>
              <a:rPr lang="en-US" altLang="zh-CN" sz="1600" dirty="0">
                <a:latin typeface="+mj-ea"/>
                <a:ea typeface="+mj-ea"/>
              </a:rPr>
              <a:t>STM32</a:t>
            </a:r>
            <a:r>
              <a:rPr lang="zh-CN" altLang="en-US" sz="1600" dirty="0">
                <a:latin typeface="+mj-ea"/>
                <a:ea typeface="+mj-ea"/>
              </a:rPr>
              <a:t>基准工程时，使用到了两个宏定义，分别是</a:t>
            </a:r>
            <a:r>
              <a:rPr lang="en-US" altLang="zh-CN" sz="1600" dirty="0">
                <a:latin typeface="+mj-ea"/>
                <a:ea typeface="+mj-ea"/>
              </a:rPr>
              <a:t>STM32F10X_HD</a:t>
            </a:r>
            <a:r>
              <a:rPr lang="zh-CN" altLang="en-US" sz="1600" dirty="0">
                <a:latin typeface="+mj-ea"/>
                <a:ea typeface="+mj-ea"/>
              </a:rPr>
              <a:t>和</a:t>
            </a:r>
            <a:r>
              <a:rPr lang="en-US" altLang="zh-CN" sz="1600" dirty="0">
                <a:latin typeface="+mj-ea"/>
                <a:ea typeface="+mj-ea"/>
              </a:rPr>
              <a:t>USE_STDPERIPH_DRIVER</a:t>
            </a:r>
            <a:r>
              <a:rPr lang="zh-CN" altLang="en-US" sz="1600" dirty="0">
                <a:latin typeface="+mj-ea"/>
                <a:ea typeface="+mj-ea"/>
              </a:rPr>
              <a:t>，这两个宏定义的作用是什么？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j-ea"/>
                <a:ea typeface="+mj-ea"/>
              </a:rPr>
              <a:t>4</a:t>
            </a:r>
            <a:r>
              <a:rPr lang="en-US" altLang="zh-CN" sz="1600" dirty="0" smtClean="0">
                <a:latin typeface="+mj-ea"/>
                <a:ea typeface="+mj-ea"/>
              </a:rPr>
              <a:t>. </a:t>
            </a:r>
            <a:r>
              <a:rPr lang="zh-CN" altLang="en-US" sz="1600" dirty="0" smtClean="0">
                <a:latin typeface="+mj-ea"/>
                <a:ea typeface="+mj-ea"/>
              </a:rPr>
              <a:t>在</a:t>
            </a:r>
            <a:r>
              <a:rPr lang="zh-CN" altLang="en-US" sz="1600" dirty="0">
                <a:latin typeface="+mj-ea"/>
                <a:ea typeface="+mj-ea"/>
              </a:rPr>
              <a:t>创建</a:t>
            </a:r>
            <a:r>
              <a:rPr lang="en-US" altLang="zh-CN" sz="1600" dirty="0">
                <a:latin typeface="+mj-ea"/>
                <a:ea typeface="+mj-ea"/>
              </a:rPr>
              <a:t>STM32</a:t>
            </a:r>
            <a:r>
              <a:rPr lang="zh-CN" altLang="en-US" sz="1600" dirty="0">
                <a:latin typeface="+mj-ea"/>
                <a:ea typeface="+mj-ea"/>
              </a:rPr>
              <a:t>基准工程时，为什么要勾选</a:t>
            </a:r>
            <a:r>
              <a:rPr lang="en-US" altLang="zh-CN" sz="1600" dirty="0" err="1">
                <a:latin typeface="+mj-ea"/>
                <a:ea typeface="+mj-ea"/>
              </a:rPr>
              <a:t>UseMicroLIB</a:t>
            </a:r>
            <a:r>
              <a:rPr lang="zh-CN" altLang="en-US" sz="1600" dirty="0">
                <a:latin typeface="+mj-ea"/>
                <a:ea typeface="+mj-ea"/>
              </a:rPr>
              <a:t>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j-ea"/>
                <a:ea typeface="+mj-ea"/>
              </a:rPr>
              <a:t>5</a:t>
            </a:r>
            <a:r>
              <a:rPr lang="en-US" altLang="zh-CN" sz="1600" dirty="0" smtClean="0">
                <a:latin typeface="+mj-ea"/>
                <a:ea typeface="+mj-ea"/>
              </a:rPr>
              <a:t>. </a:t>
            </a:r>
            <a:r>
              <a:rPr lang="zh-CN" altLang="en-US" sz="1600" dirty="0" smtClean="0">
                <a:latin typeface="+mj-ea"/>
                <a:ea typeface="+mj-ea"/>
              </a:rPr>
              <a:t>在</a:t>
            </a:r>
            <a:r>
              <a:rPr lang="zh-CN" altLang="en-US" sz="1600" dirty="0">
                <a:latin typeface="+mj-ea"/>
                <a:ea typeface="+mj-ea"/>
              </a:rPr>
              <a:t>创建</a:t>
            </a:r>
            <a:r>
              <a:rPr lang="en-US" altLang="zh-CN" sz="1600" dirty="0">
                <a:latin typeface="+mj-ea"/>
                <a:ea typeface="+mj-ea"/>
              </a:rPr>
              <a:t>STM32</a:t>
            </a:r>
            <a:r>
              <a:rPr lang="zh-CN" altLang="en-US" sz="1600" dirty="0">
                <a:latin typeface="+mj-ea"/>
                <a:ea typeface="+mj-ea"/>
              </a:rPr>
              <a:t>基准工程时，为什么要勾选</a:t>
            </a:r>
            <a:r>
              <a:rPr lang="en-US" altLang="zh-CN" sz="1600" dirty="0">
                <a:latin typeface="+mj-ea"/>
                <a:ea typeface="+mj-ea"/>
              </a:rPr>
              <a:t>Create Hex File</a:t>
            </a:r>
            <a:r>
              <a:rPr lang="zh-CN" altLang="en-US" sz="1600" dirty="0">
                <a:latin typeface="+mj-ea"/>
                <a:ea typeface="+mj-ea"/>
              </a:rPr>
              <a:t>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j-ea"/>
                <a:ea typeface="+mj-ea"/>
              </a:rPr>
              <a:t>6</a:t>
            </a:r>
            <a:r>
              <a:rPr lang="en-US" altLang="zh-CN" sz="1600" dirty="0" smtClean="0">
                <a:latin typeface="+mj-ea"/>
                <a:ea typeface="+mj-ea"/>
              </a:rPr>
              <a:t>. </a:t>
            </a:r>
            <a:r>
              <a:rPr lang="zh-CN" altLang="en-US" sz="1600" dirty="0" smtClean="0">
                <a:latin typeface="+mj-ea"/>
                <a:ea typeface="+mj-ea"/>
              </a:rPr>
              <a:t>通过</a:t>
            </a:r>
            <a:r>
              <a:rPr lang="zh-CN" altLang="en-US" sz="1600" dirty="0">
                <a:latin typeface="+mj-ea"/>
                <a:ea typeface="+mj-ea"/>
              </a:rPr>
              <a:t>查找资料，总结</a:t>
            </a:r>
            <a:r>
              <a:rPr lang="en-US" altLang="zh-CN" sz="1600" dirty="0">
                <a:latin typeface="+mj-ea"/>
                <a:ea typeface="+mj-ea"/>
              </a:rPr>
              <a:t>.hex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.bin</a:t>
            </a:r>
            <a:r>
              <a:rPr lang="zh-CN" altLang="en-US" sz="1600" dirty="0">
                <a:latin typeface="+mj-ea"/>
                <a:ea typeface="+mj-ea"/>
              </a:rPr>
              <a:t>和</a:t>
            </a:r>
            <a:r>
              <a:rPr lang="en-US" altLang="zh-CN" sz="1600" dirty="0">
                <a:latin typeface="+mj-ea"/>
                <a:ea typeface="+mj-ea"/>
              </a:rPr>
              <a:t>.</a:t>
            </a:r>
            <a:r>
              <a:rPr lang="en-US" altLang="zh-CN" sz="1600" dirty="0" err="1">
                <a:latin typeface="+mj-ea"/>
                <a:ea typeface="+mj-ea"/>
              </a:rPr>
              <a:t>axf</a:t>
            </a:r>
            <a:r>
              <a:rPr lang="zh-CN" altLang="en-US" sz="1600" dirty="0">
                <a:latin typeface="+mj-ea"/>
                <a:ea typeface="+mj-ea"/>
              </a:rPr>
              <a:t>文件的区别。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j-ea"/>
                <a:ea typeface="+mj-ea"/>
              </a:rPr>
              <a:t>7</a:t>
            </a:r>
            <a:r>
              <a:rPr lang="en-US" altLang="zh-CN" sz="1600" dirty="0" smtClean="0">
                <a:latin typeface="+mj-ea"/>
                <a:ea typeface="+mj-ea"/>
              </a:rPr>
              <a:t>. </a:t>
            </a:r>
            <a:r>
              <a:rPr lang="zh-CN" altLang="en-US" sz="1600" dirty="0" smtClean="0">
                <a:latin typeface="+mj-ea"/>
                <a:ea typeface="+mj-ea"/>
              </a:rPr>
              <a:t>通过</a:t>
            </a:r>
            <a:r>
              <a:rPr lang="zh-CN" altLang="en-US" sz="1600" dirty="0">
                <a:latin typeface="+mj-ea"/>
                <a:ea typeface="+mj-ea"/>
              </a:rPr>
              <a:t>网络下载并安装</a:t>
            </a:r>
            <a:r>
              <a:rPr lang="en-US" altLang="zh-CN" sz="1600" dirty="0">
                <a:latin typeface="+mj-ea"/>
                <a:ea typeface="+mj-ea"/>
              </a:rPr>
              <a:t>STM32 ST-LINK Utility</a:t>
            </a:r>
            <a:r>
              <a:rPr lang="zh-CN" altLang="en-US" sz="1600" dirty="0">
                <a:latin typeface="+mj-ea"/>
                <a:ea typeface="+mj-ea"/>
              </a:rPr>
              <a:t>软件，尝试通过</a:t>
            </a:r>
            <a:r>
              <a:rPr lang="en-US" altLang="zh-CN" sz="1600" dirty="0">
                <a:latin typeface="+mj-ea"/>
                <a:ea typeface="+mj-ea"/>
              </a:rPr>
              <a:t>ST-Link</a:t>
            </a:r>
            <a:r>
              <a:rPr lang="zh-CN" altLang="en-US" sz="1600" dirty="0">
                <a:latin typeface="+mj-ea"/>
                <a:ea typeface="+mj-ea"/>
              </a:rPr>
              <a:t>工具和</a:t>
            </a:r>
            <a:r>
              <a:rPr lang="en-US" altLang="zh-CN" sz="1600" dirty="0">
                <a:latin typeface="+mj-ea"/>
                <a:ea typeface="+mj-ea"/>
              </a:rPr>
              <a:t>STM32 ST-LINK Utility</a:t>
            </a:r>
            <a:r>
              <a:rPr lang="zh-CN" altLang="en-US" sz="1600" dirty="0">
                <a:latin typeface="+mj-ea"/>
                <a:ea typeface="+mj-ea"/>
              </a:rPr>
              <a:t>软件将</a:t>
            </a:r>
            <a:r>
              <a:rPr lang="en-US" altLang="zh-CN" sz="1600" dirty="0">
                <a:latin typeface="+mj-ea"/>
                <a:ea typeface="+mj-ea"/>
              </a:rPr>
              <a:t>.hex</a:t>
            </a:r>
            <a:r>
              <a:rPr lang="zh-CN" altLang="en-US" sz="1600" dirty="0">
                <a:latin typeface="+mj-ea"/>
                <a:ea typeface="+mj-ea"/>
              </a:rPr>
              <a:t>文件下载到</a:t>
            </a:r>
            <a:r>
              <a:rPr lang="en-US" altLang="zh-CN" sz="1600" dirty="0">
                <a:latin typeface="+mj-ea"/>
                <a:ea typeface="+mj-ea"/>
              </a:rPr>
              <a:t>STM32</a:t>
            </a:r>
            <a:r>
              <a:rPr lang="zh-CN" altLang="en-US" sz="1600" dirty="0">
                <a:latin typeface="+mj-ea"/>
                <a:ea typeface="+mj-ea"/>
              </a:rPr>
              <a:t>核心板。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350169"/>
            <a:ext cx="7915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通过学</a:t>
            </a:r>
            <a:r>
              <a:rPr lang="zh-CN" altLang="zh-CN" dirty="0"/>
              <a:t>习本实验原理，按照实验步骤，进行</a:t>
            </a:r>
            <a:r>
              <a:rPr lang="en-US" altLang="zh-CN" dirty="0" err="1"/>
              <a:t>Keil</a:t>
            </a:r>
            <a:r>
              <a:rPr lang="zh-CN" altLang="zh-CN" dirty="0"/>
              <a:t>软件的标准化设置，并创建和编译工程，最后，将编译生成的</a:t>
            </a:r>
            <a:r>
              <a:rPr lang="en-US" altLang="zh-CN" dirty="0"/>
              <a:t>.hex</a:t>
            </a:r>
            <a:r>
              <a:rPr lang="zh-CN" altLang="zh-CN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axf</a:t>
            </a:r>
            <a:r>
              <a:rPr lang="zh-CN" altLang="zh-CN" dirty="0"/>
              <a:t>文件下载到</a:t>
            </a:r>
            <a:r>
              <a:rPr lang="en-US" altLang="zh-CN" dirty="0"/>
              <a:t>STM32</a:t>
            </a:r>
            <a:r>
              <a:rPr lang="zh-CN" altLang="zh-CN" dirty="0"/>
              <a:t>核心板，验证以下基本功能：两个</a:t>
            </a:r>
            <a:r>
              <a:rPr lang="en-US" altLang="zh-CN" dirty="0"/>
              <a:t>LED</a:t>
            </a:r>
            <a:r>
              <a:rPr lang="zh-CN" altLang="zh-CN" dirty="0"/>
              <a:t>（编号为</a:t>
            </a:r>
            <a:r>
              <a:rPr lang="en-US" altLang="zh-CN" dirty="0"/>
              <a:t>LED1</a:t>
            </a:r>
            <a:r>
              <a:rPr lang="zh-CN" altLang="zh-CN" dirty="0"/>
              <a:t>和</a:t>
            </a:r>
            <a:r>
              <a:rPr lang="en-US" altLang="zh-CN" dirty="0"/>
              <a:t>LED2</a:t>
            </a:r>
            <a:r>
              <a:rPr lang="zh-CN" altLang="zh-CN" dirty="0"/>
              <a:t>）每</a:t>
            </a:r>
            <a:r>
              <a:rPr lang="en-US" altLang="zh-CN" dirty="0"/>
              <a:t>500ms</a:t>
            </a:r>
            <a:r>
              <a:rPr lang="zh-CN" altLang="zh-CN" dirty="0"/>
              <a:t>交替闪烁；计算机上的串口助手每秒输出一次字符串。</a:t>
            </a: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2.1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如何开汽车</a:t>
            </a:r>
          </a:p>
        </p:txBody>
      </p:sp>
      <p:pic>
        <p:nvPicPr>
          <p:cNvPr id="21" name="图片 20" descr="方向盘图片"/>
          <p:cNvPicPr>
            <a:picLocks noChangeAspect="1"/>
          </p:cNvPicPr>
          <p:nvPr/>
        </p:nvPicPr>
        <p:blipFill>
          <a:blip r:embed="rId2"/>
          <a:srcRect l="9159" t="9184" r="11176" b="11152"/>
          <a:stretch>
            <a:fillRect/>
          </a:stretch>
        </p:blipFill>
        <p:spPr>
          <a:xfrm>
            <a:off x="7239637" y="3829081"/>
            <a:ext cx="1343228" cy="1007421"/>
          </a:xfrm>
          <a:prstGeom prst="rect">
            <a:avLst/>
          </a:prstGeom>
        </p:spPr>
      </p:pic>
      <p:pic>
        <p:nvPicPr>
          <p:cNvPr id="22" name="图片 21" descr="小车图片"/>
          <p:cNvPicPr>
            <a:picLocks noChangeAspect="1"/>
          </p:cNvPicPr>
          <p:nvPr/>
        </p:nvPicPr>
        <p:blipFill>
          <a:blip r:embed="rId3"/>
          <a:srcRect l="4680" t="24181" r="1591" b="16444"/>
          <a:stretch>
            <a:fillRect/>
          </a:stretch>
        </p:blipFill>
        <p:spPr>
          <a:xfrm>
            <a:off x="2466341" y="2389378"/>
            <a:ext cx="5020945" cy="1271111"/>
          </a:xfrm>
          <a:prstGeom prst="rect">
            <a:avLst/>
          </a:prstGeom>
        </p:spPr>
      </p:pic>
      <p:pic>
        <p:nvPicPr>
          <p:cNvPr id="23" name="图片 22" descr="变速箱图片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" y="1589096"/>
            <a:ext cx="2071870" cy="1167293"/>
          </a:xfrm>
          <a:prstGeom prst="rect">
            <a:avLst/>
          </a:prstGeom>
        </p:spPr>
      </p:pic>
      <p:pic>
        <p:nvPicPr>
          <p:cNvPr id="24" name="图片 23" descr="油门图片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52" y="3702168"/>
            <a:ext cx="2196466" cy="1261246"/>
          </a:xfrm>
          <a:prstGeom prst="rect">
            <a:avLst/>
          </a:prstGeom>
        </p:spPr>
      </p:pic>
      <p:pic>
        <p:nvPicPr>
          <p:cNvPr id="25" name="图片 24" descr="刹车图片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3360" y="1276857"/>
            <a:ext cx="991236" cy="1430945"/>
          </a:xfrm>
          <a:prstGeom prst="rect">
            <a:avLst/>
          </a:prstGeom>
        </p:spPr>
      </p:pic>
      <p:sp>
        <p:nvSpPr>
          <p:cNvPr id="26" name="文本框 11"/>
          <p:cNvSpPr txBox="1"/>
          <p:nvPr/>
        </p:nvSpPr>
        <p:spPr>
          <a:xfrm>
            <a:off x="2815907" y="1772633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波箱 </a:t>
            </a:r>
            <a:r>
              <a:rPr lang="en-US" altLang="zh-CN" sz="2000" dirty="0"/>
              <a:t>GEAR</a:t>
            </a:r>
          </a:p>
        </p:txBody>
      </p:sp>
      <p:sp>
        <p:nvSpPr>
          <p:cNvPr id="27" name="文本框 12"/>
          <p:cNvSpPr txBox="1"/>
          <p:nvPr/>
        </p:nvSpPr>
        <p:spPr>
          <a:xfrm>
            <a:off x="6174669" y="1772633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油门 </a:t>
            </a:r>
            <a:r>
              <a:rPr lang="en-US" altLang="zh-CN" sz="2000" dirty="0"/>
              <a:t>SPEED</a:t>
            </a:r>
          </a:p>
        </p:txBody>
      </p:sp>
      <p:sp>
        <p:nvSpPr>
          <p:cNvPr id="28" name="文本框 13"/>
          <p:cNvSpPr txBox="1"/>
          <p:nvPr/>
        </p:nvSpPr>
        <p:spPr>
          <a:xfrm>
            <a:off x="2824221" y="4576951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刹车 </a:t>
            </a:r>
            <a:r>
              <a:rPr lang="en-US" altLang="zh-CN" sz="2000" dirty="0"/>
              <a:t>BRAKE</a:t>
            </a:r>
          </a:p>
        </p:txBody>
      </p:sp>
      <p:sp>
        <p:nvSpPr>
          <p:cNvPr id="29" name="文本框 14"/>
          <p:cNvSpPr txBox="1"/>
          <p:nvPr/>
        </p:nvSpPr>
        <p:spPr>
          <a:xfrm>
            <a:off x="5368217" y="457695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方向盘 </a:t>
            </a:r>
            <a:r>
              <a:rPr lang="en-US" altLang="zh-CN" sz="2000" dirty="0"/>
              <a:t>WHEEL</a:t>
            </a:r>
          </a:p>
        </p:txBody>
      </p:sp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3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2.2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汽车芯片</a:t>
            </a:r>
          </a:p>
        </p:txBody>
      </p:sp>
      <p:graphicFrame>
        <p:nvGraphicFramePr>
          <p:cNvPr id="19" name="对象 18"/>
          <p:cNvGraphicFramePr/>
          <p:nvPr>
            <p:extLst>
              <p:ext uri="{D42A27DB-BD31-4B8C-83A1-F6EECF244321}">
                <p14:modId xmlns:p14="http://schemas.microsoft.com/office/powerpoint/2010/main" val="2283091043"/>
              </p:ext>
            </p:extLst>
          </p:nvPr>
        </p:nvGraphicFramePr>
        <p:xfrm>
          <a:off x="296863" y="1978105"/>
          <a:ext cx="8534400" cy="246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isio" r:id="rId3" imgW="4432300" imgH="1739900" progId="Visio.Drawing.11">
                  <p:embed/>
                </p:oleObj>
              </mc:Choice>
              <mc:Fallback>
                <p:oleObj name="Visio" r:id="rId3" imgW="4432300" imgH="17399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863" y="1978105"/>
                        <a:ext cx="8534400" cy="2469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/>
          <p:nvPr>
            <p:extLst>
              <p:ext uri="{D42A27DB-BD31-4B8C-83A1-F6EECF244321}">
                <p14:modId xmlns:p14="http://schemas.microsoft.com/office/powerpoint/2010/main" val="1285608845"/>
              </p:ext>
            </p:extLst>
          </p:nvPr>
        </p:nvGraphicFramePr>
        <p:xfrm>
          <a:off x="493714" y="2078831"/>
          <a:ext cx="2079625" cy="2282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Visio" r:id="rId5" imgW="1066800" imgH="1549400" progId="Visio.Drawing.11">
                  <p:embed/>
                </p:oleObj>
              </mc:Choice>
              <mc:Fallback>
                <p:oleObj name="Visio" r:id="rId5" imgW="1066800" imgH="15494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714" y="2078831"/>
                        <a:ext cx="2079625" cy="2282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2593976" y="2683721"/>
            <a:ext cx="3971925" cy="106108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9"/>
          <p:cNvSpPr txBox="1"/>
          <p:nvPr/>
        </p:nvSpPr>
        <p:spPr>
          <a:xfrm>
            <a:off x="3595371" y="45953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相当于人的大脑</a:t>
            </a:r>
          </a:p>
        </p:txBody>
      </p:sp>
      <p:sp>
        <p:nvSpPr>
          <p:cNvPr id="32" name="文本框 20"/>
          <p:cNvSpPr txBox="1"/>
          <p:nvPr/>
        </p:nvSpPr>
        <p:spPr>
          <a:xfrm>
            <a:off x="3035936" y="152548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相当于</a:t>
            </a:r>
            <a:r>
              <a:rPr lang="zh-CN" altLang="en-US" sz="2000" dirty="0"/>
              <a:t>人的四肢、五官等</a:t>
            </a:r>
          </a:p>
        </p:txBody>
      </p:sp>
      <p:sp>
        <p:nvSpPr>
          <p:cNvPr id="33" name="矩形 32"/>
          <p:cNvSpPr/>
          <p:nvPr/>
        </p:nvSpPr>
        <p:spPr>
          <a:xfrm>
            <a:off x="282576" y="1938867"/>
            <a:ext cx="8571865" cy="254555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2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13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/>
      <p:bldP spid="32" grpId="0"/>
      <p:bldP spid="3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2.3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寄存器与固件库</a:t>
            </a:r>
          </a:p>
        </p:txBody>
      </p:sp>
      <p:sp>
        <p:nvSpPr>
          <p:cNvPr id="17" name="文本框 1"/>
          <p:cNvSpPr txBox="1"/>
          <p:nvPr/>
        </p:nvSpPr>
        <p:spPr>
          <a:xfrm>
            <a:off x="489829" y="1553687"/>
            <a:ext cx="7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寄存器：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CAR_GEAR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1"/>
          <p:cNvSpPr txBox="1"/>
          <p:nvPr/>
        </p:nvSpPr>
        <p:spPr>
          <a:xfrm>
            <a:off x="489829" y="2799182"/>
            <a:ext cx="78490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GEAR[2:0]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部分位解释说明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000-PARK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（驻车挡）</a:t>
            </a:r>
          </a:p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001-REVERSE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（倒车挡）</a:t>
            </a:r>
          </a:p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010-NEUTRAL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（空挡）</a:t>
            </a:r>
          </a:p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011-DRIVE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（前进挡）</a:t>
            </a:r>
          </a:p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100-LOW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（低速挡）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002518"/>
            <a:ext cx="5821364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02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2.3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寄存器与固件库</a:t>
            </a:r>
          </a:p>
        </p:txBody>
      </p:sp>
      <p:sp>
        <p:nvSpPr>
          <p:cNvPr id="17" name="文本框 1"/>
          <p:cNvSpPr txBox="1"/>
          <p:nvPr/>
        </p:nvSpPr>
        <p:spPr>
          <a:xfrm>
            <a:off x="489829" y="1553687"/>
            <a:ext cx="7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寄存器：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CAR_SPEED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1"/>
          <p:cNvSpPr txBox="1"/>
          <p:nvPr/>
        </p:nvSpPr>
        <p:spPr>
          <a:xfrm>
            <a:off x="489829" y="2985952"/>
            <a:ext cx="78490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SPEED[7:0]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解释说明：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表示未踩油门，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255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表示将油门踩到底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60" y="1993765"/>
            <a:ext cx="5802314" cy="70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9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2.3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寄存器与固件库</a:t>
            </a:r>
          </a:p>
        </p:txBody>
      </p:sp>
      <p:sp>
        <p:nvSpPr>
          <p:cNvPr id="17" name="文本框 1"/>
          <p:cNvSpPr txBox="1"/>
          <p:nvPr/>
        </p:nvSpPr>
        <p:spPr>
          <a:xfrm>
            <a:off x="489829" y="1553687"/>
            <a:ext cx="7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寄存器：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CAR_BRAKE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1"/>
          <p:cNvSpPr txBox="1"/>
          <p:nvPr/>
        </p:nvSpPr>
        <p:spPr>
          <a:xfrm>
            <a:off x="489829" y="2832722"/>
            <a:ext cx="7849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BRAKE[7:0]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解释说明：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BRAKE[7:0]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：刹车选择</a:t>
            </a:r>
          </a:p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表示未踩刹车，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255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表示将刹车踩到底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60" y="1984692"/>
            <a:ext cx="5609909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9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2.3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寄存器与固件库</a:t>
            </a:r>
          </a:p>
        </p:txBody>
      </p:sp>
      <p:sp>
        <p:nvSpPr>
          <p:cNvPr id="17" name="文本框 1"/>
          <p:cNvSpPr txBox="1"/>
          <p:nvPr/>
        </p:nvSpPr>
        <p:spPr>
          <a:xfrm>
            <a:off x="489829" y="1553687"/>
            <a:ext cx="7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寄存器：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CAR_WHEEL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1"/>
          <p:cNvSpPr txBox="1"/>
          <p:nvPr/>
        </p:nvSpPr>
        <p:spPr>
          <a:xfrm>
            <a:off x="489829" y="3199312"/>
            <a:ext cx="78490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WHEEL[7:0]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部分位解释说明：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表示方向盘向左转到底，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255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表示方向盘向右转到底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540" y="2005050"/>
            <a:ext cx="53914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9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489829" y="1729803"/>
            <a:ext cx="43945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SetCarGear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Car_TypeDef* CAR,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gear)</a:t>
            </a:r>
          </a:p>
          <a:p>
            <a:pPr algn="l"/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valid = FALSE;</a:t>
            </a:r>
          </a:p>
          <a:p>
            <a:pPr algn="l"/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if(0 &lt;= gear &amp;&amp; 4 &gt;= gear)</a:t>
            </a:r>
          </a:p>
          <a:p>
            <a:pPr algn="l"/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{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 CAR-&gt;GEAR = gear;</a:t>
            </a:r>
          </a:p>
          <a:p>
            <a:pPr algn="l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valid = TRUE;</a:t>
            </a:r>
          </a:p>
          <a:p>
            <a:pPr algn="l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}</a:t>
            </a:r>
          </a:p>
          <a:p>
            <a:pPr algn="l"/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return valid;</a:t>
            </a:r>
          </a:p>
          <a:p>
            <a:pPr algn="l"/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2.3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寄存器与固件库</a:t>
            </a:r>
          </a:p>
        </p:txBody>
      </p:sp>
      <p:sp>
        <p:nvSpPr>
          <p:cNvPr id="12" name="矩形 1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11251" y="2026983"/>
            <a:ext cx="2498409" cy="1815882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Car_TypeDef</a:t>
            </a:r>
            <a:r>
              <a:rPr lang="zh-CN" altLang="zh-CN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定义如下：</a:t>
            </a:r>
          </a:p>
          <a:p>
            <a:r>
              <a:rPr lang="en-US" altLang="zh-CN" sz="14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typedef</a:t>
            </a:r>
            <a:r>
              <a:rPr lang="en-US" altLang="zh-CN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struct</a:t>
            </a:r>
            <a:endParaRPr lang="zh-CN" altLang="zh-CN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  <a:endParaRPr lang="zh-CN" altLang="zh-CN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__IO uint32_t GEAR;</a:t>
            </a:r>
            <a:endParaRPr lang="zh-CN" altLang="zh-CN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__IO uint32_t SPEED;</a:t>
            </a:r>
            <a:endParaRPr lang="zh-CN" altLang="zh-CN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__IO uint32_t BRAKE;</a:t>
            </a:r>
            <a:endParaRPr lang="zh-CN" altLang="zh-CN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__IO uint32_t WHEEL;</a:t>
            </a:r>
            <a:endParaRPr lang="zh-CN" altLang="zh-CN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r>
              <a:rPr lang="en-US" altLang="zh-CN" sz="14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Car_TypeDef</a:t>
            </a:r>
            <a:r>
              <a:rPr lang="en-US" altLang="zh-CN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zh-CN" altLang="zh-CN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21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1292</Words>
  <Application>Microsoft Office PowerPoint</Application>
  <PresentationFormat>全屏显示(16:9)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Office 主题</vt:lpstr>
      <vt:lpstr>Visio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168</cp:revision>
  <dcterms:created xsi:type="dcterms:W3CDTF">2017-08-03T09:01:00Z</dcterms:created>
  <dcterms:modified xsi:type="dcterms:W3CDTF">2022-01-19T00:50:52Z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