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318" r:id="rId3"/>
    <p:sldId id="361" r:id="rId4"/>
    <p:sldId id="362" r:id="rId5"/>
    <p:sldId id="363" r:id="rId6"/>
    <p:sldId id="335" r:id="rId7"/>
    <p:sldId id="336" r:id="rId8"/>
    <p:sldId id="342" r:id="rId9"/>
    <p:sldId id="319" r:id="rId10"/>
  </p:sldIdLst>
  <p:sldSz cx="9144000" cy="5143500" type="screen16x9"/>
  <p:notesSz cx="7104063" cy="10234613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2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串口电子钟实验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2"/>
            <a:ext cx="791591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实验主要包括以下内容：（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）将</a:t>
            </a:r>
            <a:r>
              <a:rPr lang="en-US" altLang="zh-CN" sz="1600" dirty="0" err="1">
                <a:latin typeface="+mn-ea"/>
              </a:rPr>
              <a:t>RunClock</a:t>
            </a:r>
            <a:r>
              <a:rPr lang="zh-CN" altLang="zh-CN" sz="1600" dirty="0">
                <a:latin typeface="+mn-ea"/>
              </a:rPr>
              <a:t>模块添加至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工程，并在应用层调用</a:t>
            </a:r>
            <a:r>
              <a:rPr lang="en-US" altLang="zh-CN" sz="1600" dirty="0" err="1">
                <a:latin typeface="+mn-ea"/>
              </a:rPr>
              <a:t>RunClock</a:t>
            </a:r>
            <a:r>
              <a:rPr lang="zh-CN" altLang="zh-CN" sz="1600" dirty="0">
                <a:latin typeface="+mn-ea"/>
              </a:rPr>
              <a:t>模块的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zh-CN" sz="1600" dirty="0">
                <a:latin typeface="+mn-ea"/>
              </a:rPr>
              <a:t>函数，实现基于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串口的电子钟功能；（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）将时钟的初始值设为</a:t>
            </a:r>
            <a:r>
              <a:rPr lang="en-US" altLang="zh-CN" sz="1600" dirty="0">
                <a:latin typeface="+mn-ea"/>
              </a:rPr>
              <a:t>23:59:50</a:t>
            </a:r>
            <a:r>
              <a:rPr lang="zh-CN" altLang="zh-CN" sz="1600" dirty="0">
                <a:latin typeface="+mn-ea"/>
              </a:rPr>
              <a:t>，通过计算机上的串口助手每秒输出一次时间值，格式为</a:t>
            </a:r>
            <a:r>
              <a:rPr lang="en-US" altLang="zh-CN" sz="1600" dirty="0">
                <a:latin typeface="+mn-ea"/>
              </a:rPr>
              <a:t>Now is </a:t>
            </a:r>
            <a:r>
              <a:rPr lang="en-US" altLang="zh-CN" sz="1600" dirty="0" err="1">
                <a:latin typeface="+mn-ea"/>
              </a:rPr>
              <a:t>xx:xx:xx</a:t>
            </a:r>
            <a:r>
              <a:rPr lang="zh-CN" altLang="zh-CN" sz="1600" dirty="0">
                <a:latin typeface="+mn-ea"/>
              </a:rPr>
              <a:t>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）将编译生成的</a:t>
            </a:r>
            <a:r>
              <a:rPr lang="en-US" altLang="zh-CN" sz="1600" dirty="0">
                <a:latin typeface="+mn-ea"/>
              </a:rPr>
              <a:t>.hex</a:t>
            </a:r>
            <a:r>
              <a:rPr lang="zh-CN" altLang="zh-CN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.</a:t>
            </a:r>
            <a:r>
              <a:rPr lang="en-US" altLang="zh-CN" sz="1600" dirty="0" err="1">
                <a:latin typeface="+mn-ea"/>
              </a:rPr>
              <a:t>axf</a:t>
            </a:r>
            <a:r>
              <a:rPr lang="zh-CN" altLang="zh-CN" sz="1600" dirty="0">
                <a:latin typeface="+mn-ea"/>
              </a:rPr>
              <a:t>文件下载到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核心板；（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zh-CN" sz="1600" dirty="0">
                <a:latin typeface="+mn-ea"/>
              </a:rPr>
              <a:t>）打开串口助手软件，查看电子钟运行是否正常。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RunClock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模块函数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en-US" altLang="zh-CN" sz="1600" dirty="0" err="1" smtClean="0">
                <a:latin typeface="+mn-ea"/>
              </a:rPr>
              <a:t>RunClock</a:t>
            </a:r>
            <a:r>
              <a:rPr lang="zh-CN" altLang="zh-CN" sz="1600" dirty="0">
                <a:latin typeface="+mn-ea"/>
              </a:rPr>
              <a:t>模块有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zh-CN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zh-CN" sz="1600" dirty="0">
                <a:latin typeface="+mn-ea"/>
              </a:rPr>
              <a:t>函数，分别是</a:t>
            </a:r>
            <a:r>
              <a:rPr lang="en-US" altLang="zh-CN" sz="1600" dirty="0" err="1">
                <a:latin typeface="+mn-ea"/>
              </a:rPr>
              <a:t>InitRunClock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RunClockPer2Ms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PauseClock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GetTimeVal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SetTimeVal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 err="1" smtClean="0">
                <a:latin typeface="+mn-ea"/>
              </a:rPr>
              <a:t>DispTime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函数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调用框架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81780"/>
              </p:ext>
            </p:extLst>
          </p:nvPr>
        </p:nvGraphicFramePr>
        <p:xfrm>
          <a:off x="1684020" y="1622738"/>
          <a:ext cx="5497514" cy="213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Visio" r:id="rId3" imgW="3742692" imgH="1456650" progId="Visio.Drawing.11">
                  <p:embed/>
                </p:oleObj>
              </mc:Choice>
              <mc:Fallback>
                <p:oleObj name="Visio" r:id="rId3" imgW="3742692" imgH="1456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020" y="1622738"/>
                        <a:ext cx="5497514" cy="2134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Proc2msTask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Proc1SecTask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static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void  Proc2msTask(void)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if(Get2msFlag())  //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检查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2ms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标志状态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{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用户代码，此处代码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2ms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执行一次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Clr2msFlag();   //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清除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2ms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标志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}    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static  void 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Proc1SecTask(void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if(Get1SecFlag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())  //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检查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1s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标志状态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{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用户代码，此处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代码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1s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执行一次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1Sec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();   //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清除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1s</a:t>
            </a:r>
            <a:r>
              <a:rPr lang="zh-CN" altLang="zh-CN" sz="1200" dirty="0">
                <a:latin typeface="Courier New" pitchFamily="49" charset="0"/>
                <a:cs typeface="Courier New" pitchFamily="49" charset="0"/>
              </a:rPr>
              <a:t>标志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}    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58762"/>
              </p:ext>
            </p:extLst>
          </p:nvPr>
        </p:nvGraphicFramePr>
        <p:xfrm>
          <a:off x="5394960" y="1595565"/>
          <a:ext cx="2629378" cy="284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Visio" r:id="rId3" imgW="2342053" imgH="2738070" progId="Visio.Drawing.11">
                  <p:embed/>
                </p:oleObj>
              </mc:Choice>
              <mc:Fallback>
                <p:oleObj name="Visio" r:id="rId3" imgW="2342053" imgH="27380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960" y="1595565"/>
                        <a:ext cx="2629378" cy="2840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：添加</a:t>
            </a:r>
            <a:r>
              <a:rPr lang="en-US" altLang="zh-CN" dirty="0" err="1">
                <a:latin typeface="+mj-ea"/>
                <a:ea typeface="+mj-ea"/>
              </a:rPr>
              <a:t>RunClock</a:t>
            </a:r>
            <a:r>
              <a:rPr lang="zh-CN" altLang="en-US" dirty="0">
                <a:latin typeface="+mj-ea"/>
                <a:ea typeface="+mj-ea"/>
              </a:rPr>
              <a:t>文件对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：完善串口电子钟应用层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：编译及下载验证</a:t>
            </a:r>
          </a:p>
          <a:p>
            <a:endParaRPr lang="zh-CN" altLang="en-US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2018</a:t>
            </a:r>
            <a:r>
              <a:rPr lang="zh-CN" altLang="zh-CN" sz="1600" dirty="0">
                <a:latin typeface="+mj-ea"/>
                <a:ea typeface="+mj-ea"/>
              </a:rPr>
              <a:t>年共有</a:t>
            </a:r>
            <a:r>
              <a:rPr lang="en-US" altLang="zh-CN" sz="1600" dirty="0">
                <a:latin typeface="+mj-ea"/>
                <a:ea typeface="+mj-ea"/>
              </a:rPr>
              <a:t>365</a:t>
            </a:r>
            <a:r>
              <a:rPr lang="zh-CN" altLang="zh-CN" sz="1600" dirty="0">
                <a:latin typeface="+mj-ea"/>
                <a:ea typeface="+mj-ea"/>
              </a:rPr>
              <a:t>天，将</a:t>
            </a:r>
            <a:r>
              <a:rPr lang="en-US" altLang="zh-CN" sz="1600" dirty="0">
                <a:latin typeface="+mj-ea"/>
                <a:ea typeface="+mj-ea"/>
              </a:rPr>
              <a:t>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日作为计数起点，即计数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，将</a:t>
            </a:r>
            <a:r>
              <a:rPr lang="en-US" altLang="zh-CN" sz="1600" dirty="0">
                <a:latin typeface="+mj-ea"/>
                <a:ea typeface="+mj-ea"/>
              </a:rPr>
              <a:t>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12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31</a:t>
            </a:r>
            <a:r>
              <a:rPr lang="zh-CN" altLang="zh-CN" sz="1600" dirty="0">
                <a:latin typeface="+mj-ea"/>
                <a:ea typeface="+mj-ea"/>
              </a:rPr>
              <a:t>日作为计数终点，即计数</a:t>
            </a:r>
            <a:r>
              <a:rPr lang="en-US" altLang="zh-CN" sz="1600" dirty="0">
                <a:latin typeface="+mj-ea"/>
                <a:ea typeface="+mj-ea"/>
              </a:rPr>
              <a:t>365</a:t>
            </a:r>
            <a:r>
              <a:rPr lang="zh-CN" altLang="zh-CN" sz="1600" dirty="0">
                <a:latin typeface="+mj-ea"/>
                <a:ea typeface="+mj-ea"/>
              </a:rPr>
              <a:t>。计数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代表</a:t>
            </a:r>
            <a:r>
              <a:rPr lang="en-US" altLang="zh-CN" sz="1600" dirty="0">
                <a:latin typeface="+mj-ea"/>
                <a:ea typeface="+mj-ea"/>
              </a:rPr>
              <a:t>“2018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日</a:t>
            </a:r>
            <a:r>
              <a:rPr lang="en-US" altLang="zh-CN" sz="1600" dirty="0">
                <a:latin typeface="+mj-ea"/>
                <a:ea typeface="+mj-ea"/>
              </a:rPr>
              <a:t>-</a:t>
            </a:r>
            <a:r>
              <a:rPr lang="zh-CN" altLang="zh-CN" sz="1600" dirty="0">
                <a:latin typeface="+mj-ea"/>
                <a:ea typeface="+mj-ea"/>
              </a:rPr>
              <a:t>星期一</a:t>
            </a:r>
            <a:r>
              <a:rPr lang="en-US" altLang="zh-CN" sz="1600" dirty="0">
                <a:latin typeface="+mj-ea"/>
                <a:ea typeface="+mj-ea"/>
              </a:rPr>
              <a:t>”</a:t>
            </a:r>
            <a:r>
              <a:rPr lang="zh-CN" altLang="zh-CN" sz="1600" dirty="0">
                <a:latin typeface="+mj-ea"/>
                <a:ea typeface="+mj-ea"/>
              </a:rPr>
              <a:t>，计数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zh-CN" sz="1600" dirty="0">
                <a:latin typeface="+mj-ea"/>
                <a:ea typeface="+mj-ea"/>
              </a:rPr>
              <a:t>代表</a:t>
            </a:r>
            <a:r>
              <a:rPr lang="en-US" altLang="zh-CN" sz="1600" dirty="0">
                <a:latin typeface="+mj-ea"/>
                <a:ea typeface="+mj-ea"/>
              </a:rPr>
              <a:t>“2018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zh-CN" sz="1600" dirty="0">
                <a:latin typeface="+mj-ea"/>
                <a:ea typeface="+mj-ea"/>
              </a:rPr>
              <a:t>日</a:t>
            </a:r>
            <a:r>
              <a:rPr lang="en-US" altLang="zh-CN" sz="1600" dirty="0">
                <a:latin typeface="+mj-ea"/>
                <a:ea typeface="+mj-ea"/>
              </a:rPr>
              <a:t>-</a:t>
            </a:r>
            <a:r>
              <a:rPr lang="zh-CN" altLang="zh-CN" sz="1600" dirty="0">
                <a:latin typeface="+mj-ea"/>
                <a:ea typeface="+mj-ea"/>
              </a:rPr>
              <a:t>星期三</a:t>
            </a:r>
            <a:r>
              <a:rPr lang="en-US" altLang="zh-CN" sz="1600" dirty="0">
                <a:latin typeface="+mj-ea"/>
                <a:ea typeface="+mj-ea"/>
              </a:rPr>
              <a:t>”</a:t>
            </a:r>
            <a:r>
              <a:rPr lang="zh-CN" altLang="zh-CN" sz="1600" dirty="0">
                <a:latin typeface="+mj-ea"/>
                <a:ea typeface="+mj-ea"/>
              </a:rPr>
              <a:t>。根据串口电子钟实验原理，基于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zh-CN" sz="1600" dirty="0">
                <a:latin typeface="+mj-ea"/>
                <a:ea typeface="+mj-ea"/>
              </a:rPr>
              <a:t>核心板设计一个实验，实现每秒计数递增一次，计数范围为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～</a:t>
            </a:r>
            <a:r>
              <a:rPr lang="en-US" altLang="zh-CN" sz="1600" dirty="0">
                <a:latin typeface="+mj-ea"/>
                <a:ea typeface="+mj-ea"/>
              </a:rPr>
              <a:t>365</a:t>
            </a:r>
            <a:r>
              <a:rPr lang="zh-CN" altLang="zh-CN" sz="1600" dirty="0">
                <a:latin typeface="+mj-ea"/>
                <a:ea typeface="+mj-ea"/>
              </a:rPr>
              <a:t>，并通过</a:t>
            </a:r>
            <a:r>
              <a:rPr lang="en-US" altLang="zh-CN" sz="1600" dirty="0" err="1">
                <a:latin typeface="+mj-ea"/>
                <a:ea typeface="+mj-ea"/>
              </a:rPr>
              <a:t>printf</a:t>
            </a:r>
            <a:r>
              <a:rPr lang="zh-CN" altLang="zh-CN" sz="1600" dirty="0">
                <a:latin typeface="+mj-ea"/>
                <a:ea typeface="+mj-ea"/>
              </a:rPr>
              <a:t>每秒输出一次计数对应的年、月、日、星期，结果通过计算机上的串口助手显示。此外，可以设置日期的初始值，例如，将初始日期设置为</a:t>
            </a:r>
            <a:r>
              <a:rPr lang="en-US" altLang="zh-CN" sz="1600" dirty="0">
                <a:latin typeface="+mj-ea"/>
                <a:ea typeface="+mj-ea"/>
              </a:rPr>
              <a:t>“2018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zh-CN" sz="1600" dirty="0">
                <a:latin typeface="+mj-ea"/>
                <a:ea typeface="+mj-ea"/>
              </a:rPr>
              <a:t>日</a:t>
            </a:r>
            <a:r>
              <a:rPr lang="en-US" altLang="zh-CN" sz="1600" dirty="0">
                <a:latin typeface="+mj-ea"/>
                <a:ea typeface="+mj-ea"/>
              </a:rPr>
              <a:t>-</a:t>
            </a:r>
            <a:r>
              <a:rPr lang="zh-CN" altLang="zh-CN" sz="1600" dirty="0">
                <a:latin typeface="+mj-ea"/>
                <a:ea typeface="+mj-ea"/>
              </a:rPr>
              <a:t>星期三</a:t>
            </a:r>
            <a:r>
              <a:rPr lang="en-US" altLang="zh-CN" sz="1600" dirty="0">
                <a:latin typeface="+mj-ea"/>
                <a:ea typeface="+mj-ea"/>
              </a:rPr>
              <a:t>”</a:t>
            </a:r>
            <a:r>
              <a:rPr lang="zh-CN" altLang="zh-CN" sz="1600" dirty="0">
                <a:latin typeface="+mj-ea"/>
                <a:ea typeface="+mj-ea"/>
              </a:rPr>
              <a:t>，第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秒输出</a:t>
            </a:r>
            <a:r>
              <a:rPr lang="en-US" altLang="zh-CN" sz="1600" dirty="0">
                <a:latin typeface="+mj-ea"/>
                <a:ea typeface="+mj-ea"/>
              </a:rPr>
              <a:t>“2018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zh-CN" sz="1600" dirty="0">
                <a:latin typeface="+mj-ea"/>
                <a:ea typeface="+mj-ea"/>
              </a:rPr>
              <a:t>日</a:t>
            </a:r>
            <a:r>
              <a:rPr lang="en-US" altLang="zh-CN" sz="1600" dirty="0">
                <a:latin typeface="+mj-ea"/>
                <a:ea typeface="+mj-ea"/>
              </a:rPr>
              <a:t>-</a:t>
            </a:r>
            <a:r>
              <a:rPr lang="zh-CN" altLang="zh-CN" sz="1600" dirty="0">
                <a:latin typeface="+mj-ea"/>
                <a:ea typeface="+mj-ea"/>
              </a:rPr>
              <a:t>星期三</a:t>
            </a:r>
            <a:r>
              <a:rPr lang="en-US" altLang="zh-CN" sz="1600" dirty="0">
                <a:latin typeface="+mj-ea"/>
                <a:ea typeface="+mj-ea"/>
              </a:rPr>
              <a:t>”</a:t>
            </a:r>
            <a:r>
              <a:rPr lang="zh-CN" altLang="zh-CN" sz="1600" dirty="0">
                <a:latin typeface="+mj-ea"/>
                <a:ea typeface="+mj-ea"/>
              </a:rPr>
              <a:t>、第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zh-CN" sz="1600" dirty="0">
                <a:latin typeface="+mj-ea"/>
                <a:ea typeface="+mj-ea"/>
              </a:rPr>
              <a:t>秒输出</a:t>
            </a:r>
            <a:r>
              <a:rPr lang="en-US" altLang="zh-CN" sz="1600" dirty="0">
                <a:latin typeface="+mj-ea"/>
                <a:ea typeface="+mj-ea"/>
              </a:rPr>
              <a:t>“2018</a:t>
            </a:r>
            <a:r>
              <a:rPr lang="zh-CN" altLang="zh-CN" sz="1600" dirty="0">
                <a:latin typeface="+mj-ea"/>
                <a:ea typeface="+mj-ea"/>
              </a:rPr>
              <a:t>年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zh-CN" sz="1600" dirty="0">
                <a:latin typeface="+mj-ea"/>
                <a:ea typeface="+mj-ea"/>
              </a:rPr>
              <a:t>月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zh-CN" sz="1600" dirty="0">
                <a:latin typeface="+mj-ea"/>
                <a:ea typeface="+mj-ea"/>
              </a:rPr>
              <a:t>日</a:t>
            </a:r>
            <a:r>
              <a:rPr lang="en-US" altLang="zh-CN" sz="1600" dirty="0">
                <a:latin typeface="+mj-ea"/>
                <a:ea typeface="+mj-ea"/>
              </a:rPr>
              <a:t>-</a:t>
            </a:r>
            <a:r>
              <a:rPr lang="zh-CN" altLang="zh-CN" sz="1600" dirty="0">
                <a:latin typeface="+mj-ea"/>
                <a:ea typeface="+mj-ea"/>
              </a:rPr>
              <a:t>星期四</a:t>
            </a:r>
            <a:r>
              <a:rPr lang="en-US" altLang="zh-CN" sz="1600" dirty="0">
                <a:latin typeface="+mj-ea"/>
                <a:ea typeface="+mj-ea"/>
              </a:rPr>
              <a:t>”</a:t>
            </a:r>
            <a:r>
              <a:rPr lang="zh-CN" altLang="zh-CN" sz="1600" dirty="0">
                <a:latin typeface="+mj-ea"/>
                <a:ea typeface="+mj-ea"/>
              </a:rPr>
              <a:t>，以此类推</a:t>
            </a:r>
            <a:r>
              <a:rPr lang="zh-CN" altLang="zh-CN" sz="1600" dirty="0" smtClean="0">
                <a:latin typeface="+mj-ea"/>
                <a:ea typeface="+mj-ea"/>
              </a:rPr>
              <a:t>。</a:t>
            </a:r>
            <a:endParaRPr lang="zh-CN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1. Proc2msTask</a:t>
            </a:r>
            <a:r>
              <a:rPr lang="zh-CN" altLang="zh-CN" sz="1600" dirty="0">
                <a:latin typeface="+mn-ea"/>
              </a:rPr>
              <a:t>函数的核心语句块如何实现每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zh-CN" sz="1600" dirty="0">
                <a:latin typeface="+mn-ea"/>
              </a:rPr>
              <a:t>执行一次？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2. Proc1SecTask</a:t>
            </a:r>
            <a:r>
              <a:rPr lang="zh-CN" altLang="zh-CN" sz="1600" dirty="0">
                <a:latin typeface="+mn-ea"/>
              </a:rPr>
              <a:t>函数的核心语句块如何实现每秒执行一次？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3. </a:t>
            </a:r>
            <a:r>
              <a:rPr lang="en-US" altLang="zh-CN" sz="1600" dirty="0" err="1" smtClean="0">
                <a:latin typeface="+mn-ea"/>
              </a:rPr>
              <a:t>PauseClock</a:t>
            </a:r>
            <a:r>
              <a:rPr lang="zh-CN" altLang="zh-CN" sz="1600" dirty="0">
                <a:latin typeface="+mn-ea"/>
              </a:rPr>
              <a:t>函数如何实现电子钟的运行和暂停？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4. RunClockPer2Ms</a:t>
            </a:r>
            <a:r>
              <a:rPr lang="zh-CN" altLang="zh-CN" sz="1600" dirty="0">
                <a:latin typeface="+mn-ea"/>
              </a:rPr>
              <a:t>函数为什么要每</a:t>
            </a:r>
            <a:r>
              <a:rPr lang="en-US" altLang="zh-CN" sz="1600" dirty="0">
                <a:latin typeface="+mn-ea"/>
              </a:rPr>
              <a:t>2ms</a:t>
            </a:r>
            <a:r>
              <a:rPr lang="zh-CN" altLang="zh-CN" sz="1600" dirty="0">
                <a:latin typeface="+mn-ea"/>
              </a:rPr>
              <a:t>执行一次？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616</Words>
  <Application>Microsoft Office PowerPoint</Application>
  <PresentationFormat>全屏显示(16:9)</PresentationFormat>
  <Paragraphs>60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173</cp:revision>
  <dcterms:created xsi:type="dcterms:W3CDTF">2017-08-03T09:01:00Z</dcterms:created>
  <dcterms:modified xsi:type="dcterms:W3CDTF">2022-01-13T06:14:33Z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