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64" r:id="rId9"/>
    <p:sldId id="365" r:id="rId10"/>
    <p:sldId id="366" r:id="rId11"/>
    <p:sldId id="335" r:id="rId12"/>
    <p:sldId id="336" r:id="rId13"/>
    <p:sldId id="342" r:id="rId14"/>
    <p:sldId id="369" r:id="rId15"/>
  </p:sldIdLst>
  <p:sldSz cx="9144000" cy="5143500" type="screen16x9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4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3 GPIO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与流水灯实验</a:t>
            </a: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2.8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563618" y="1557525"/>
            <a:ext cx="794437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>
                <a:latin typeface="+mn-ea"/>
              </a:rPr>
              <a:t>RCC_APB2PeriphClockCmd</a:t>
            </a:r>
            <a:r>
              <a:rPr lang="zh-CN" altLang="en-US" sz="1600" dirty="0">
                <a:latin typeface="+mn-ea"/>
              </a:rPr>
              <a:t>。该函数在</a:t>
            </a:r>
            <a:r>
              <a:rPr lang="en-US" altLang="zh-CN" sz="1600" dirty="0">
                <a:latin typeface="+mn-ea"/>
              </a:rPr>
              <a:t>stm32f10x_rcc.h</a:t>
            </a:r>
            <a:r>
              <a:rPr lang="zh-CN" altLang="en-US" sz="1600" dirty="0">
                <a:latin typeface="+mn-ea"/>
              </a:rPr>
              <a:t>文件中声明，在</a:t>
            </a:r>
            <a:r>
              <a:rPr lang="en-US" altLang="zh-CN" sz="1600" dirty="0">
                <a:latin typeface="+mn-ea"/>
              </a:rPr>
              <a:t>stm32f10x_rcc.c</a:t>
            </a:r>
            <a:r>
              <a:rPr lang="zh-CN" altLang="en-US" sz="1600" dirty="0">
                <a:latin typeface="+mn-ea"/>
              </a:rPr>
              <a:t>文件中实现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3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：添加</a:t>
            </a:r>
            <a:r>
              <a:rPr lang="en-US" altLang="zh-CN" dirty="0">
                <a:latin typeface="+mj-ea"/>
                <a:ea typeface="+mj-ea"/>
              </a:rPr>
              <a:t>LED</a:t>
            </a:r>
            <a:r>
              <a:rPr lang="zh-CN" altLang="en-US" dirty="0">
                <a:latin typeface="+mj-ea"/>
                <a:ea typeface="+mj-ea"/>
              </a:rPr>
              <a:t>文件对	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：完善</a:t>
            </a:r>
            <a:r>
              <a:rPr lang="en-US" altLang="zh-CN" dirty="0" err="1">
                <a:latin typeface="+mj-ea"/>
                <a:ea typeface="+mj-ea"/>
              </a:rPr>
              <a:t>LED.h</a:t>
            </a:r>
            <a:r>
              <a:rPr lang="zh-CN" altLang="en-US" dirty="0">
                <a:latin typeface="+mj-ea"/>
                <a:ea typeface="+mj-ea"/>
              </a:rPr>
              <a:t>文件	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：完善</a:t>
            </a:r>
            <a:r>
              <a:rPr lang="en-US" altLang="zh-CN" dirty="0" err="1">
                <a:latin typeface="+mj-ea"/>
                <a:ea typeface="+mj-ea"/>
              </a:rPr>
              <a:t>LED.c</a:t>
            </a:r>
            <a:r>
              <a:rPr lang="zh-CN" altLang="en-US" dirty="0">
                <a:latin typeface="+mj-ea"/>
                <a:ea typeface="+mj-ea"/>
              </a:rPr>
              <a:t>文件	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：完善</a:t>
            </a:r>
            <a:r>
              <a:rPr lang="en-US" altLang="zh-CN" dirty="0">
                <a:latin typeface="+mj-ea"/>
                <a:ea typeface="+mj-ea"/>
              </a:rPr>
              <a:t>GPIO</a:t>
            </a:r>
            <a:r>
              <a:rPr lang="zh-CN" altLang="en-US" dirty="0">
                <a:latin typeface="+mj-ea"/>
                <a:ea typeface="+mj-ea"/>
              </a:rPr>
              <a:t>与流水灯实验应用层	</a:t>
            </a:r>
          </a:p>
          <a:p>
            <a:r>
              <a:rPr lang="zh-CN" altLang="en-US" dirty="0">
                <a:latin typeface="+mj-ea"/>
                <a:ea typeface="+mj-ea"/>
              </a:rPr>
              <a:t>步骤</a:t>
            </a: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：编译及下载验证</a:t>
            </a:r>
            <a:endParaRPr lang="zh-CN" altLang="en-US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核心板，编写程序实现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编码计数功能。假设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熄灭为</a:t>
            </a:r>
            <a:r>
              <a:rPr lang="en-US" altLang="zh-CN" sz="1600" dirty="0">
                <a:latin typeface="+mj-ea"/>
                <a:ea typeface="+mj-ea"/>
              </a:rPr>
              <a:t>0</a:t>
            </a:r>
            <a:r>
              <a:rPr lang="zh-CN" altLang="en-US" sz="1600" dirty="0">
                <a:latin typeface="+mj-ea"/>
                <a:ea typeface="+mj-ea"/>
              </a:rPr>
              <a:t>，点亮为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，编写程序通过两个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实现编码计数功能，初始状态的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均熄灭（</a:t>
            </a:r>
            <a:r>
              <a:rPr lang="en-US" altLang="zh-CN" sz="1600" dirty="0">
                <a:latin typeface="+mj-ea"/>
                <a:ea typeface="+mj-ea"/>
              </a:rPr>
              <a:t>00</a:t>
            </a:r>
            <a:r>
              <a:rPr lang="zh-CN" altLang="en-US" sz="1600" dirty="0">
                <a:latin typeface="+mj-ea"/>
                <a:ea typeface="+mj-ea"/>
              </a:rPr>
              <a:t>），第二状态的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熄灭、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点亮（</a:t>
            </a:r>
            <a:r>
              <a:rPr lang="en-US" altLang="zh-CN" sz="1600" dirty="0">
                <a:latin typeface="+mj-ea"/>
                <a:ea typeface="+mj-ea"/>
              </a:rPr>
              <a:t>01</a:t>
            </a:r>
            <a:r>
              <a:rPr lang="zh-CN" altLang="en-US" sz="1600" dirty="0">
                <a:latin typeface="+mj-ea"/>
                <a:ea typeface="+mj-ea"/>
              </a:rPr>
              <a:t>），第三状态的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点亮、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熄灭（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），第四状态为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点亮、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点亮（</a:t>
            </a:r>
            <a:r>
              <a:rPr lang="en-US" altLang="zh-CN" sz="1600" dirty="0">
                <a:latin typeface="+mj-ea"/>
                <a:ea typeface="+mj-ea"/>
              </a:rPr>
              <a:t>11</a:t>
            </a:r>
            <a:r>
              <a:rPr lang="zh-CN" altLang="en-US" sz="1600" dirty="0">
                <a:latin typeface="+mj-ea"/>
                <a:ea typeface="+mj-ea"/>
              </a:rPr>
              <a:t>），按照“初始状态→第二状态→第三状态→第四状态→初始状态”循环执行，两个相邻状态之间的间隔为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秒。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都有哪些工作模式。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GPIO</a:t>
            </a:r>
            <a:r>
              <a:rPr lang="zh-CN" altLang="en-US" sz="1600" dirty="0">
                <a:latin typeface="+mn-ea"/>
              </a:rPr>
              <a:t>都有哪些寄存器，</a:t>
            </a:r>
            <a:r>
              <a:rPr lang="en-US" altLang="zh-CN" sz="1600" dirty="0">
                <a:latin typeface="+mn-ea"/>
              </a:rPr>
              <a:t>CRL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CRH</a:t>
            </a:r>
            <a:r>
              <a:rPr lang="zh-CN" altLang="en-US" sz="1600" dirty="0">
                <a:latin typeface="+mn-ea"/>
              </a:rPr>
              <a:t>的功能是什么？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计算</a:t>
            </a:r>
            <a:r>
              <a:rPr lang="en-US" altLang="zh-CN" sz="1600" dirty="0">
                <a:latin typeface="+mn-ea"/>
              </a:rPr>
              <a:t>GPIOE-&gt;BRR</a:t>
            </a:r>
            <a:r>
              <a:rPr lang="zh-CN" altLang="en-US" sz="1600" dirty="0">
                <a:latin typeface="+mn-ea"/>
              </a:rPr>
              <a:t>的绝对地址。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4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en-US" altLang="zh-CN" sz="1600" dirty="0" err="1" smtClean="0">
                <a:latin typeface="+mn-ea"/>
              </a:rPr>
              <a:t>GPIO_Init</a:t>
            </a:r>
            <a:r>
              <a:rPr lang="zh-CN" altLang="en-US" sz="1600" dirty="0">
                <a:latin typeface="+mn-ea"/>
              </a:rPr>
              <a:t>函数的作用是什么？该函数具体操作了哪些寄存器？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5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RCC-&gt;APB2ENR</a:t>
            </a:r>
            <a:r>
              <a:rPr lang="zh-CN" altLang="en-US" sz="1600" dirty="0">
                <a:latin typeface="+mn-ea"/>
              </a:rPr>
              <a:t>使能</a:t>
            </a:r>
            <a:r>
              <a:rPr lang="en-US" altLang="zh-CN" sz="1600" dirty="0">
                <a:latin typeface="+mn-ea"/>
              </a:rPr>
              <a:t>GPIOA</a:t>
            </a:r>
            <a:r>
              <a:rPr lang="zh-CN" altLang="en-US" sz="1600" dirty="0">
                <a:latin typeface="+mn-ea"/>
              </a:rPr>
              <a:t>端口时钟，且其他模块时钟状态不变？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6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如何</a:t>
            </a:r>
            <a:r>
              <a:rPr lang="zh-CN" altLang="en-US" sz="1600" dirty="0">
                <a:latin typeface="+mn-ea"/>
              </a:rPr>
              <a:t>通过固件库函数使能</a:t>
            </a:r>
            <a:r>
              <a:rPr lang="en-US" altLang="zh-CN" sz="1600" dirty="0">
                <a:latin typeface="+mn-ea"/>
              </a:rPr>
              <a:t>GPIOD</a:t>
            </a:r>
            <a:r>
              <a:rPr lang="zh-CN" altLang="en-US" sz="1600" dirty="0">
                <a:latin typeface="+mn-ea"/>
              </a:rPr>
              <a:t>端口时钟？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       </a:t>
            </a:r>
            <a:r>
              <a:rPr lang="zh-CN" altLang="zh-CN" dirty="0" smtClean="0">
                <a:latin typeface="+mn-ea"/>
              </a:rPr>
              <a:t>通过</a:t>
            </a:r>
            <a:r>
              <a:rPr lang="zh-CN" altLang="zh-CN" dirty="0">
                <a:latin typeface="+mn-ea"/>
              </a:rPr>
              <a:t>学习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zh-CN" dirty="0">
                <a:latin typeface="+mn-ea"/>
              </a:rPr>
              <a:t>电路原理图、</a:t>
            </a:r>
            <a:r>
              <a:rPr lang="en-US" altLang="zh-CN" dirty="0">
                <a:latin typeface="+mn-ea"/>
              </a:rPr>
              <a:t>STM32</a:t>
            </a:r>
            <a:r>
              <a:rPr lang="zh-CN" altLang="zh-CN" dirty="0">
                <a:latin typeface="+mn-ea"/>
              </a:rPr>
              <a:t>系统架构与存储器组织，以及</a:t>
            </a:r>
            <a:r>
              <a:rPr lang="en-US" altLang="zh-CN" dirty="0">
                <a:latin typeface="+mn-ea"/>
              </a:rPr>
              <a:t>GPIO</a:t>
            </a:r>
            <a:r>
              <a:rPr lang="zh-CN" altLang="zh-CN" dirty="0">
                <a:latin typeface="+mn-ea"/>
              </a:rPr>
              <a:t>功能框图、寄存器和固件库函数，基于</a:t>
            </a:r>
            <a:r>
              <a:rPr lang="en-US" altLang="zh-CN" dirty="0">
                <a:latin typeface="+mn-ea"/>
              </a:rPr>
              <a:t>STM32</a:t>
            </a:r>
            <a:r>
              <a:rPr lang="zh-CN" altLang="zh-CN" dirty="0">
                <a:latin typeface="+mn-ea"/>
              </a:rPr>
              <a:t>核心板设计一个流水灯程序，使得</a:t>
            </a:r>
            <a:r>
              <a:rPr lang="en-US" altLang="zh-CN" dirty="0">
                <a:latin typeface="+mn-ea"/>
              </a:rPr>
              <a:t>STM32</a:t>
            </a:r>
            <a:r>
              <a:rPr lang="zh-CN" altLang="zh-CN" dirty="0">
                <a:latin typeface="+mn-ea"/>
              </a:rPr>
              <a:t>核心板上的两个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LED1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LED2</a:t>
            </a:r>
            <a:r>
              <a:rPr lang="zh-CN" altLang="zh-CN" dirty="0">
                <a:latin typeface="+mn-ea"/>
              </a:rPr>
              <a:t>）交替闪烁，每个</a:t>
            </a:r>
            <a:r>
              <a:rPr lang="en-US" altLang="zh-CN" dirty="0">
                <a:latin typeface="+mn-ea"/>
              </a:rPr>
              <a:t>LED</a:t>
            </a:r>
            <a:r>
              <a:rPr lang="zh-CN" altLang="zh-CN" dirty="0">
                <a:latin typeface="+mn-ea"/>
              </a:rPr>
              <a:t>点亮时间和熄灭时间均为</a:t>
            </a:r>
            <a:r>
              <a:rPr lang="en-US" altLang="zh-CN" dirty="0">
                <a:latin typeface="+mn-ea"/>
              </a:rPr>
              <a:t>500ms</a:t>
            </a:r>
            <a:r>
              <a:rPr lang="zh-CN" altLang="zh-CN" dirty="0">
                <a:latin typeface="+mn-ea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LED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电路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原理图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GPIO</a:t>
            </a:r>
            <a:r>
              <a:rPr lang="zh-CN" altLang="zh-CN" sz="1600" dirty="0">
                <a:latin typeface="+mn-ea"/>
              </a:rPr>
              <a:t>与流水灯实验涉及的硬件包括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个位于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核心板上的</a:t>
            </a:r>
            <a:r>
              <a:rPr lang="en-US" altLang="zh-CN" sz="1600" dirty="0">
                <a:latin typeface="+mn-ea"/>
              </a:rPr>
              <a:t>LED</a:t>
            </a:r>
            <a:r>
              <a:rPr lang="zh-CN" altLang="zh-CN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zh-CN" sz="1600" dirty="0">
                <a:latin typeface="+mn-ea"/>
              </a:rPr>
              <a:t>），以及分别与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zh-CN" sz="1600" dirty="0">
                <a:latin typeface="+mn-ea"/>
              </a:rPr>
              <a:t>串联的限流电阻</a:t>
            </a:r>
            <a:r>
              <a:rPr lang="en-US" altLang="zh-CN" sz="1600" dirty="0">
                <a:latin typeface="+mn-ea"/>
              </a:rPr>
              <a:t>R20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R21</a:t>
            </a:r>
            <a:r>
              <a:rPr lang="zh-CN" altLang="zh-CN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zh-CN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330Ω</a:t>
            </a:r>
            <a:r>
              <a:rPr lang="zh-CN" altLang="zh-CN" sz="1600" dirty="0">
                <a:latin typeface="+mn-ea"/>
              </a:rPr>
              <a:t>电阻连接到</a:t>
            </a:r>
            <a:r>
              <a:rPr lang="en-US" altLang="zh-CN" sz="1600" dirty="0">
                <a:latin typeface="+mn-ea"/>
              </a:rPr>
              <a:t>STM32F103RCT6</a:t>
            </a:r>
            <a:r>
              <a:rPr lang="zh-CN" altLang="zh-CN" sz="1600" dirty="0">
                <a:latin typeface="+mn-ea"/>
              </a:rPr>
              <a:t>芯片的</a:t>
            </a:r>
            <a:r>
              <a:rPr lang="en-US" altLang="zh-CN" sz="1600" dirty="0">
                <a:latin typeface="+mn-ea"/>
              </a:rPr>
              <a:t>PC4</a:t>
            </a:r>
            <a:r>
              <a:rPr lang="zh-CN" altLang="zh-CN" sz="1600" dirty="0">
                <a:latin typeface="+mn-ea"/>
              </a:rPr>
              <a:t>引脚，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zh-CN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330Ω</a:t>
            </a:r>
            <a:r>
              <a:rPr lang="zh-CN" altLang="zh-CN" sz="1600" dirty="0">
                <a:latin typeface="+mn-ea"/>
              </a:rPr>
              <a:t>电阻连接到</a:t>
            </a:r>
            <a:r>
              <a:rPr lang="en-US" altLang="zh-CN" sz="1600" dirty="0">
                <a:latin typeface="+mn-ea"/>
              </a:rPr>
              <a:t>STM32F103RCT6</a:t>
            </a:r>
            <a:r>
              <a:rPr lang="zh-CN" altLang="zh-CN" sz="1600" dirty="0">
                <a:latin typeface="+mn-ea"/>
              </a:rPr>
              <a:t>芯片的</a:t>
            </a:r>
            <a:r>
              <a:rPr lang="en-US" altLang="zh-CN" sz="1600" dirty="0">
                <a:latin typeface="+mn-ea"/>
              </a:rPr>
              <a:t>PC5</a:t>
            </a:r>
            <a:r>
              <a:rPr lang="zh-CN" altLang="zh-CN" sz="1600" dirty="0">
                <a:latin typeface="+mn-ea"/>
              </a:rPr>
              <a:t>引脚，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 smtClean="0">
                <a:latin typeface="+mn-ea"/>
              </a:rPr>
              <a:t>下图</a:t>
            </a:r>
            <a:r>
              <a:rPr lang="zh-CN" altLang="zh-CN" sz="1600" dirty="0" smtClean="0">
                <a:latin typeface="+mn-ea"/>
              </a:rPr>
              <a:t>所</a:t>
            </a:r>
            <a:r>
              <a:rPr lang="zh-CN" altLang="zh-CN" sz="1600" dirty="0">
                <a:latin typeface="+mn-ea"/>
              </a:rPr>
              <a:t>示。</a:t>
            </a:r>
            <a:r>
              <a:rPr lang="en-US" altLang="zh-CN" sz="1600" dirty="0">
                <a:latin typeface="+mn-ea"/>
              </a:rPr>
              <a:t>PC4</a:t>
            </a:r>
            <a:r>
              <a:rPr lang="zh-CN" altLang="zh-CN" sz="1600" dirty="0">
                <a:latin typeface="+mn-ea"/>
              </a:rPr>
              <a:t>为高电平时，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zh-CN" sz="1600" dirty="0">
                <a:latin typeface="+mn-ea"/>
              </a:rPr>
              <a:t>点亮，</a:t>
            </a:r>
            <a:r>
              <a:rPr lang="en-US" altLang="zh-CN" sz="1600" dirty="0">
                <a:latin typeface="+mn-ea"/>
              </a:rPr>
              <a:t>PC4</a:t>
            </a:r>
            <a:r>
              <a:rPr lang="zh-CN" altLang="zh-CN" sz="1600" dirty="0">
                <a:latin typeface="+mn-ea"/>
              </a:rPr>
              <a:t>为低电平时，</a:t>
            </a:r>
            <a:r>
              <a:rPr lang="en-US" altLang="zh-CN" sz="1600" dirty="0">
                <a:latin typeface="+mn-ea"/>
              </a:rPr>
              <a:t>LED1</a:t>
            </a:r>
            <a:r>
              <a:rPr lang="zh-CN" altLang="zh-CN" sz="1600" dirty="0">
                <a:latin typeface="+mn-ea"/>
              </a:rPr>
              <a:t>熄灭，同样，</a:t>
            </a:r>
            <a:r>
              <a:rPr lang="en-US" altLang="zh-CN" sz="1600" dirty="0">
                <a:latin typeface="+mn-ea"/>
              </a:rPr>
              <a:t>PC5</a:t>
            </a:r>
            <a:r>
              <a:rPr lang="zh-CN" altLang="zh-CN" sz="1600" dirty="0">
                <a:latin typeface="+mn-ea"/>
              </a:rPr>
              <a:t>为高电平时，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zh-CN" sz="1600" dirty="0">
                <a:latin typeface="+mn-ea"/>
              </a:rPr>
              <a:t>点亮，</a:t>
            </a:r>
            <a:r>
              <a:rPr lang="en-US" altLang="zh-CN" sz="1600" dirty="0">
                <a:latin typeface="+mn-ea"/>
              </a:rPr>
              <a:t>PC5</a:t>
            </a:r>
            <a:r>
              <a:rPr lang="zh-CN" altLang="zh-CN" sz="1600" dirty="0">
                <a:latin typeface="+mn-ea"/>
              </a:rPr>
              <a:t>为低电平时，</a:t>
            </a:r>
            <a:r>
              <a:rPr lang="en-US" altLang="zh-CN" sz="1600" dirty="0">
                <a:latin typeface="+mn-ea"/>
              </a:rPr>
              <a:t>LED2</a:t>
            </a:r>
            <a:r>
              <a:rPr lang="zh-CN" altLang="zh-CN" sz="1600" dirty="0">
                <a:latin typeface="+mn-ea"/>
              </a:rPr>
              <a:t>熄灭。</a:t>
            </a: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94273"/>
              </p:ext>
            </p:extLst>
          </p:nvPr>
        </p:nvGraphicFramePr>
        <p:xfrm>
          <a:off x="2048234" y="3484086"/>
          <a:ext cx="5070393" cy="122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763698" imgH="476280" progId="Visio.Drawing.11">
                  <p:embed/>
                </p:oleObj>
              </mc:Choice>
              <mc:Fallback>
                <p:oleObj name="Visio" r:id="rId3" imgW="1763698" imgH="4762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234" y="3484086"/>
                        <a:ext cx="5070393" cy="1221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STM32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系统架构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68974"/>
              </p:ext>
            </p:extLst>
          </p:nvPr>
        </p:nvGraphicFramePr>
        <p:xfrm>
          <a:off x="1727199" y="1512233"/>
          <a:ext cx="5344161" cy="3529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4844024" imgH="3299940" progId="Visio.Drawing.11">
                  <p:embed/>
                </p:oleObj>
              </mc:Choice>
              <mc:Fallback>
                <p:oleObj name="Visio" r:id="rId3" imgW="4844024" imgH="32999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199" y="1512233"/>
                        <a:ext cx="5344161" cy="3529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STM32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存储器映像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97382"/>
              </p:ext>
            </p:extLst>
          </p:nvPr>
        </p:nvGraphicFramePr>
        <p:xfrm>
          <a:off x="2641599" y="1118935"/>
          <a:ext cx="4216401" cy="402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5038790" imgH="5103270" progId="Visio.Drawing.11">
                  <p:embed/>
                </p:oleObj>
              </mc:Choice>
              <mc:Fallback>
                <p:oleObj name="Visio" r:id="rId3" imgW="5038790" imgH="51032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599" y="1118935"/>
                        <a:ext cx="4216401" cy="4024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GPIO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功能框图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7841"/>
              </p:ext>
            </p:extLst>
          </p:nvPr>
        </p:nvGraphicFramePr>
        <p:xfrm>
          <a:off x="1882140" y="1551666"/>
          <a:ext cx="4953000" cy="3337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2996044" imgH="1841400" progId="Visio.Drawing.11">
                  <p:embed/>
                </p:oleObj>
              </mc:Choice>
              <mc:Fallback>
                <p:oleObj name="Visio" r:id="rId3" imgW="2996044" imgH="18414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140" y="1551666"/>
                        <a:ext cx="4953000" cy="3337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GPIO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3"/>
            <a:ext cx="73699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 smtClean="0">
                <a:latin typeface="+mn-ea"/>
              </a:rPr>
              <a:t>的每个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端口都有</a:t>
            </a:r>
            <a:r>
              <a:rPr lang="en-US" altLang="zh-CN" sz="1600" dirty="0">
                <a:latin typeface="+mn-ea"/>
              </a:rPr>
              <a:t>7</a:t>
            </a:r>
            <a:r>
              <a:rPr lang="zh-CN" altLang="en-US" sz="1600" dirty="0">
                <a:latin typeface="+mn-ea"/>
              </a:rPr>
              <a:t>个寄存器，本实验涉及的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寄存器包括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32</a:t>
            </a:r>
            <a:r>
              <a:rPr lang="zh-CN" altLang="en-US" sz="1600" dirty="0">
                <a:latin typeface="+mn-ea"/>
              </a:rPr>
              <a:t>位端口配置寄存器（</a:t>
            </a:r>
            <a:r>
              <a:rPr lang="en-US" altLang="zh-CN" sz="1600" dirty="0" err="1">
                <a:latin typeface="+mn-ea"/>
              </a:rPr>
              <a:t>GPIOx_CRL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>
                <a:latin typeface="+mn-ea"/>
              </a:rPr>
              <a:t>GPIOx_CRH</a:t>
            </a:r>
            <a:r>
              <a:rPr lang="zh-CN" altLang="en-US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32</a:t>
            </a:r>
            <a:r>
              <a:rPr lang="zh-CN" altLang="en-US" sz="1600" dirty="0">
                <a:latin typeface="+mn-ea"/>
              </a:rPr>
              <a:t>位端口输出数据寄存器（</a:t>
            </a:r>
            <a:r>
              <a:rPr lang="en-US" altLang="zh-CN" sz="1600" dirty="0" err="1">
                <a:latin typeface="+mn-ea"/>
              </a:rPr>
              <a:t>GPIOx_ODR</a:t>
            </a:r>
            <a:r>
              <a:rPr lang="zh-CN" altLang="en-US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32</a:t>
            </a:r>
            <a:r>
              <a:rPr lang="zh-CN" altLang="en-US" sz="1600" dirty="0">
                <a:latin typeface="+mn-ea"/>
              </a:rPr>
              <a:t>位端口位设置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清除寄存器（</a:t>
            </a:r>
            <a:r>
              <a:rPr lang="en-US" altLang="zh-CN" sz="1600" dirty="0" err="1">
                <a:latin typeface="+mn-ea"/>
              </a:rPr>
              <a:t>GPIOx_BSRR</a:t>
            </a:r>
            <a:r>
              <a:rPr lang="zh-CN" altLang="en-US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32</a:t>
            </a:r>
            <a:r>
              <a:rPr lang="zh-CN" altLang="en-US" sz="1600" dirty="0">
                <a:latin typeface="+mn-ea"/>
              </a:rPr>
              <a:t>位端口位清除寄存器（</a:t>
            </a:r>
            <a:r>
              <a:rPr lang="en-US" altLang="zh-CN" sz="1600" dirty="0" err="1">
                <a:latin typeface="+mn-ea"/>
              </a:rPr>
              <a:t>GPIOx_BRR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GPIO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1" y="1574242"/>
            <a:ext cx="736999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</a:t>
            </a:r>
            <a:r>
              <a:rPr lang="zh-CN" altLang="en-US" sz="1600" dirty="0">
                <a:latin typeface="+mn-ea"/>
              </a:rPr>
              <a:t>   本实验涉及的</a:t>
            </a:r>
            <a:r>
              <a:rPr lang="en-US" altLang="zh-CN" sz="1600" dirty="0">
                <a:latin typeface="+mn-ea"/>
              </a:rPr>
              <a:t>GPIO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GPIO_Init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GPIO_WriteBit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GPIO_ReadOutputDataBit</a:t>
            </a:r>
            <a:r>
              <a:rPr lang="zh-CN" altLang="en-US" sz="1600" dirty="0">
                <a:latin typeface="+mn-ea"/>
              </a:rPr>
              <a:t>，这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个函数在</a:t>
            </a:r>
            <a:r>
              <a:rPr lang="en-US" altLang="zh-CN" sz="1600" dirty="0">
                <a:latin typeface="+mn-ea"/>
              </a:rPr>
              <a:t>stm32f10x_gpio.h</a:t>
            </a:r>
            <a:r>
              <a:rPr lang="zh-CN" altLang="en-US" sz="1600" dirty="0">
                <a:latin typeface="+mn-ea"/>
              </a:rPr>
              <a:t>文件中声明，在</a:t>
            </a:r>
            <a:r>
              <a:rPr lang="en-US" altLang="zh-CN" sz="1600" dirty="0">
                <a:latin typeface="+mn-ea"/>
              </a:rPr>
              <a:t>stm32f10x_gpio.c</a:t>
            </a:r>
            <a:r>
              <a:rPr lang="zh-CN" altLang="en-US" sz="1600" dirty="0">
                <a:latin typeface="+mn-ea"/>
              </a:rPr>
              <a:t>文件中实现。</a:t>
            </a: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5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2.7 RCC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0" y="1574243"/>
            <a:ext cx="7575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+mn-ea"/>
              </a:rPr>
              <a:t>       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RCC</a:t>
            </a:r>
            <a:r>
              <a:rPr lang="zh-CN" altLang="en-US" sz="1600" dirty="0">
                <a:latin typeface="+mn-ea"/>
              </a:rPr>
              <a:t>寄存器只有</a:t>
            </a:r>
            <a:r>
              <a:rPr lang="en-US" altLang="zh-CN" sz="1600" dirty="0">
                <a:latin typeface="+mn-ea"/>
              </a:rPr>
              <a:t>APB2</a:t>
            </a:r>
            <a:r>
              <a:rPr lang="zh-CN" altLang="en-US" sz="1600" dirty="0">
                <a:latin typeface="+mn-ea"/>
              </a:rPr>
              <a:t>外设时钟使能</a:t>
            </a:r>
            <a:r>
              <a:rPr lang="zh-CN" altLang="en-US" sz="1600" dirty="0" smtClean="0">
                <a:latin typeface="+mn-ea"/>
              </a:rPr>
              <a:t>寄存器（</a:t>
            </a:r>
            <a:r>
              <a:rPr lang="en-US" altLang="zh-CN" sz="1600" dirty="0">
                <a:latin typeface="+mn-ea"/>
              </a:rPr>
              <a:t>RCC_APB2ENR</a:t>
            </a:r>
            <a:r>
              <a:rPr lang="zh-CN" altLang="en-US" sz="1600" dirty="0" smtClean="0">
                <a:latin typeface="+mn-ea"/>
              </a:rPr>
              <a:t>）。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1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809</Words>
  <Application>Microsoft Office PowerPoint</Application>
  <PresentationFormat>全屏显示(16:9)</PresentationFormat>
  <Paragraphs>71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187</cp:revision>
  <dcterms:created xsi:type="dcterms:W3CDTF">2017-08-03T09:01:00Z</dcterms:created>
  <dcterms:modified xsi:type="dcterms:W3CDTF">2022-01-13T12:57:20Z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