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8" r:id="rId5"/>
    <p:sldId id="318" r:id="rId6"/>
    <p:sldId id="361" r:id="rId7"/>
    <p:sldId id="362" r:id="rId8"/>
    <p:sldId id="363" r:id="rId9"/>
    <p:sldId id="364" r:id="rId10"/>
    <p:sldId id="365" r:id="rId11"/>
    <p:sldId id="367" r:id="rId12"/>
    <p:sldId id="368" r:id="rId13"/>
    <p:sldId id="369" r:id="rId14"/>
    <p:sldId id="342" r:id="rId15"/>
    <p:sldId id="370" r:id="rId16"/>
  </p:sldIdLst>
  <p:sldSz cx="9144000" cy="5143500" type="screen16x9"/>
  <p:notesSz cx="7104063" cy="10234613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8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99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5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4 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与独立按键输入实验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zh-CN" sz="20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6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       基于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STM32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核心板，编写程序实现通过按键切换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编码计数方向。假设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熄灭为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，点亮为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，初始状态为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和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均熄灭（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00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），第二状态为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熄灭、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点亮（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01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），第三状态为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点亮、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熄灭（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），第四状态为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点亮、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LED2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点亮（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）。按下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KEY1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按键，按照“初始状态→第二状态→第三状态→第四状态→初始状态”方向进行递增编码计数，按下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KEY3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按键，按照“初始状态→第四状态→第三状态→第二状态→初始状态”方向进行递减编码计数，无论是递增编码计数，还是递减编码计数，两个相邻状态之间的间隔均为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秒。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rgbClr val="44546A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6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1. GPIO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IDR</a:t>
            </a:r>
            <a:r>
              <a:rPr lang="zh-CN" altLang="en-US" sz="1600" dirty="0">
                <a:latin typeface="+mn-ea"/>
              </a:rPr>
              <a:t>的功能是什么？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计算</a:t>
            </a:r>
            <a:r>
              <a:rPr lang="en-US" altLang="zh-CN" sz="1600" dirty="0">
                <a:latin typeface="+mn-ea"/>
              </a:rPr>
              <a:t>GPIOC-&gt;IDR</a:t>
            </a:r>
            <a:r>
              <a:rPr lang="zh-CN" altLang="en-US" sz="1600" dirty="0">
                <a:latin typeface="+mn-ea"/>
              </a:rPr>
              <a:t>的绝对地址。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en-US" altLang="zh-CN" sz="1600" dirty="0" err="1" smtClean="0">
                <a:latin typeface="+mn-ea"/>
              </a:rPr>
              <a:t>GPIO_ReadInputDataBit</a:t>
            </a:r>
            <a:r>
              <a:rPr lang="zh-CN" altLang="en-US" sz="1600" dirty="0">
                <a:latin typeface="+mn-ea"/>
              </a:rPr>
              <a:t>函数的作用是什么？该函数具体操作了哪些寄存器？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通过寄存器操作读取</a:t>
            </a:r>
            <a:r>
              <a:rPr lang="en-US" altLang="zh-CN" sz="1600" dirty="0">
                <a:latin typeface="+mn-ea"/>
              </a:rPr>
              <a:t>PC4</a:t>
            </a:r>
            <a:r>
              <a:rPr lang="zh-CN" altLang="en-US" sz="1600" dirty="0">
                <a:latin typeface="+mn-ea"/>
              </a:rPr>
              <a:t>的电平？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通过固件库操作读取</a:t>
            </a:r>
            <a:r>
              <a:rPr lang="en-US" altLang="zh-CN" sz="1600" dirty="0">
                <a:latin typeface="+mn-ea"/>
              </a:rPr>
              <a:t>PC4</a:t>
            </a:r>
            <a:r>
              <a:rPr lang="zh-CN" altLang="en-US" sz="1600" dirty="0">
                <a:latin typeface="+mn-ea"/>
              </a:rPr>
              <a:t>的电平？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6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zh-CN" altLang="en-US" sz="1600" dirty="0">
                <a:latin typeface="+mn-ea"/>
              </a:rPr>
              <a:t>函数内部定义一个变量，加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与不加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关键字有什么区别？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zh-CN" sz="20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通过</a:t>
            </a:r>
            <a:r>
              <a:rPr lang="zh-CN" altLang="en-US" sz="1600" dirty="0">
                <a:latin typeface="+mn-ea"/>
              </a:rPr>
              <a:t>学习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核心板上的独立按键电路原理图、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功能框图、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部分寄存器、固件库函数，以及按键去抖原理，基于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核心板设计一个独立按键程序，每次按下一个按键，通过串口助手输出按键按下的信息，比如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按下时，输出</a:t>
            </a:r>
            <a:r>
              <a:rPr lang="en-US" altLang="zh-CN" sz="1600" dirty="0">
                <a:latin typeface="+mn-ea"/>
              </a:rPr>
              <a:t>KEY1 PUSH DOWN</a:t>
            </a:r>
            <a:r>
              <a:rPr lang="zh-CN" altLang="en-US" sz="1600" dirty="0">
                <a:latin typeface="+mn-ea"/>
              </a:rPr>
              <a:t>，按键弹起时，输出按键弹起的信息，比如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弹起时，输出</a:t>
            </a:r>
            <a:r>
              <a:rPr lang="en-US" altLang="zh-CN" sz="1600" dirty="0">
                <a:latin typeface="+mn-ea"/>
              </a:rPr>
              <a:t>KEY2 RELEASE</a:t>
            </a:r>
            <a:r>
              <a:rPr lang="zh-CN" altLang="en-US" sz="1600" dirty="0">
                <a:latin typeface="+mn-ea"/>
              </a:rPr>
              <a:t>。在进行独立按键程序设计时，需要对按键的抖动进行处理，即每次按下时，只能输出输出一次按键按下信息，每次弹起时，也只能输出一次按键弹起信息。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独立按键电路原理图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独立</a:t>
            </a:r>
            <a:r>
              <a:rPr lang="zh-CN" altLang="en-US" sz="1600" dirty="0">
                <a:latin typeface="+mn-ea"/>
              </a:rPr>
              <a:t>按键输入实验涉及的硬件包括三个独立按键（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），以及与独立按键串联的</a:t>
            </a:r>
            <a:r>
              <a:rPr lang="en-US" altLang="zh-CN" sz="1600" dirty="0">
                <a:latin typeface="+mn-ea"/>
              </a:rPr>
              <a:t>10kΩ</a:t>
            </a:r>
            <a:r>
              <a:rPr lang="zh-CN" altLang="en-US" sz="1600" dirty="0">
                <a:latin typeface="+mn-ea"/>
              </a:rPr>
              <a:t>限流电阻，与独立按键并联的</a:t>
            </a:r>
            <a:r>
              <a:rPr lang="en-US" altLang="zh-CN" sz="1600" dirty="0">
                <a:latin typeface="+mn-ea"/>
              </a:rPr>
              <a:t>100nF</a:t>
            </a:r>
            <a:r>
              <a:rPr lang="zh-CN" altLang="en-US" sz="1600" dirty="0">
                <a:latin typeface="+mn-ea"/>
              </a:rPr>
              <a:t>滤波电容，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连接到</a:t>
            </a:r>
            <a:r>
              <a:rPr lang="en-US" altLang="zh-CN" sz="1600" dirty="0">
                <a:latin typeface="+mn-ea"/>
              </a:rPr>
              <a:t>STM32F103RCT6</a:t>
            </a:r>
            <a:r>
              <a:rPr lang="zh-CN" altLang="en-US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PC1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连接到</a:t>
            </a:r>
            <a:r>
              <a:rPr lang="en-US" altLang="zh-CN" sz="1600" dirty="0">
                <a:latin typeface="+mn-ea"/>
              </a:rPr>
              <a:t>PC2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连接到</a:t>
            </a:r>
            <a:r>
              <a:rPr lang="en-US" altLang="zh-CN" sz="1600" dirty="0">
                <a:latin typeface="+mn-ea"/>
              </a:rPr>
              <a:t>PA0</a:t>
            </a:r>
            <a:r>
              <a:rPr lang="zh-CN" altLang="en-US" sz="1600" dirty="0">
                <a:latin typeface="+mn-ea"/>
              </a:rPr>
              <a:t>。按键未按下时，输入到芯片引脚上的电平为高电平，按键按下时，输入到芯片引脚上的电平为低电平。独立按键硬件电路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  <a:endParaRPr lang="zh-CN" altLang="zh-CN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25292"/>
              </p:ext>
            </p:extLst>
          </p:nvPr>
        </p:nvGraphicFramePr>
        <p:xfrm>
          <a:off x="1706879" y="3444800"/>
          <a:ext cx="5007293" cy="123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752655" imgH="719550" progId="Visio.Drawing.11">
                  <p:embed/>
                </p:oleObj>
              </mc:Choice>
              <mc:Fallback>
                <p:oleObj name="Visio" r:id="rId3" imgW="2752655" imgH="719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79" y="3444800"/>
                        <a:ext cx="5007293" cy="1232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534169"/>
              </p:ext>
            </p:extLst>
          </p:nvPr>
        </p:nvGraphicFramePr>
        <p:xfrm>
          <a:off x="2034539" y="1535186"/>
          <a:ext cx="4861561" cy="334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3010902" imgH="1787400" progId="Visio.Drawing.11">
                  <p:embed/>
                </p:oleObj>
              </mc:Choice>
              <mc:Fallback>
                <p:oleObj name="Visio" r:id="rId3" imgW="3010902" imgH="1787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539" y="1535186"/>
                        <a:ext cx="4861561" cy="3340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第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章已经对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进行了介绍，包括</a:t>
            </a:r>
            <a:r>
              <a:rPr lang="en-US" altLang="zh-CN" sz="1600" dirty="0" err="1">
                <a:latin typeface="+mn-ea"/>
              </a:rPr>
              <a:t>GPIOx_CRL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GPIOx_CRH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GPIOx_ODR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GPIOx_BSRR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GPIOx_BRR</a:t>
            </a:r>
            <a:r>
              <a:rPr lang="zh-CN" altLang="en-US" sz="1600" dirty="0">
                <a:latin typeface="+mn-ea"/>
              </a:rPr>
              <a:t>，本节主要讲解</a:t>
            </a:r>
            <a:r>
              <a:rPr lang="en-US" altLang="zh-CN" sz="1600" dirty="0" err="1">
                <a:latin typeface="+mn-ea"/>
              </a:rPr>
              <a:t>GPIOx_IDR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第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章已经介绍了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部分固件库函数，包括</a:t>
            </a:r>
            <a:r>
              <a:rPr lang="en-US" altLang="zh-CN" sz="1600" dirty="0" err="1">
                <a:latin typeface="+mn-ea"/>
              </a:rPr>
              <a:t>GPIO_Init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GPIO_WriteBit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GPIO_ReadOutputDataBit</a:t>
            </a:r>
            <a:r>
              <a:rPr lang="zh-CN" altLang="en-US" sz="1600" dirty="0">
                <a:latin typeface="+mn-ea"/>
              </a:rPr>
              <a:t>，本实验还涉及</a:t>
            </a:r>
            <a:r>
              <a:rPr lang="en-US" altLang="zh-CN" sz="1600" dirty="0" err="1">
                <a:latin typeface="+mn-ea"/>
              </a:rPr>
              <a:t>GPIO_ReadInputDataBit</a:t>
            </a:r>
            <a:r>
              <a:rPr lang="zh-CN" altLang="en-US" sz="1600" dirty="0" smtClean="0">
                <a:latin typeface="+mn-ea"/>
              </a:rPr>
              <a:t>函数。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按键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去抖原理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按键</a:t>
            </a:r>
            <a:r>
              <a:rPr lang="zh-CN" altLang="en-US" sz="1600" dirty="0">
                <a:latin typeface="+mn-ea"/>
              </a:rPr>
              <a:t>按下时产生前沿抖动，按键松开时产生后沿抖动，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示。不同类型的按键其最长抖动时间也有差别，抖动时间的长短和按键的机械特性有关，一般为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～</a:t>
            </a:r>
            <a:r>
              <a:rPr lang="en-US" altLang="zh-CN" sz="1600" dirty="0">
                <a:latin typeface="+mn-ea"/>
              </a:rPr>
              <a:t>10ms</a:t>
            </a:r>
            <a:r>
              <a:rPr lang="zh-CN" altLang="en-US" sz="1600" dirty="0">
                <a:latin typeface="+mn-ea"/>
              </a:rPr>
              <a:t>，而一般人按下按键持续的时间大于</a:t>
            </a:r>
            <a:r>
              <a:rPr lang="en-US" altLang="zh-CN" sz="1600" dirty="0">
                <a:latin typeface="+mn-ea"/>
              </a:rPr>
              <a:t>100ms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pic>
        <p:nvPicPr>
          <p:cNvPr id="28" name="图片 27" descr="Q-前沿抖动和后延抖动"/>
          <p:cNvPicPr/>
          <p:nvPr/>
        </p:nvPicPr>
        <p:blipFill>
          <a:blip r:embed="rId2"/>
          <a:srcRect r="9505" b="18250"/>
          <a:stretch>
            <a:fillRect/>
          </a:stretch>
        </p:blipFill>
        <p:spPr bwMode="auto">
          <a:xfrm>
            <a:off x="3034665" y="2982667"/>
            <a:ext cx="3097531" cy="17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按键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去抖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原理图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独立</a:t>
            </a:r>
            <a:r>
              <a:rPr lang="zh-CN" altLang="en-US" sz="1600" dirty="0">
                <a:latin typeface="+mn-ea"/>
              </a:rPr>
              <a:t>按键去抖原理图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示，去抖实际上是每</a:t>
            </a:r>
            <a:r>
              <a:rPr lang="en-US" altLang="zh-CN" sz="1600" dirty="0">
                <a:latin typeface="+mn-ea"/>
              </a:rPr>
              <a:t>10ms</a:t>
            </a:r>
            <a:r>
              <a:rPr lang="zh-CN" altLang="en-US" sz="1600" dirty="0">
                <a:latin typeface="+mn-ea"/>
              </a:rPr>
              <a:t>检测一次连接到按键的引脚电平，连续检测到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次低电平，即低电平持续时间超过</a:t>
            </a:r>
            <a:r>
              <a:rPr lang="en-US" altLang="zh-CN" sz="1600" dirty="0">
                <a:latin typeface="+mn-ea"/>
              </a:rPr>
              <a:t>80ms</a:t>
            </a:r>
            <a:r>
              <a:rPr lang="zh-CN" altLang="en-US" sz="1600" dirty="0">
                <a:latin typeface="+mn-ea"/>
              </a:rPr>
              <a:t>，表示识别到按键按下。同理，按键按下后，如果连续检测到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次高电平，即高电平持续时间超过</a:t>
            </a:r>
            <a:r>
              <a:rPr lang="en-US" altLang="zh-CN" sz="1600" dirty="0">
                <a:latin typeface="+mn-ea"/>
              </a:rPr>
              <a:t>80ms</a:t>
            </a:r>
            <a:r>
              <a:rPr lang="zh-CN" altLang="en-US" sz="1600" dirty="0">
                <a:latin typeface="+mn-ea"/>
              </a:rPr>
              <a:t>，表示识别到按键松开。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53997"/>
              </p:ext>
            </p:extLst>
          </p:nvPr>
        </p:nvGraphicFramePr>
        <p:xfrm>
          <a:off x="2247900" y="3315748"/>
          <a:ext cx="4671061" cy="15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1870671" imgH="664740" progId="Visio.Drawing.11">
                  <p:embed/>
                </p:oleObj>
              </mc:Choice>
              <mc:Fallback>
                <p:oleObj name="Visio" r:id="rId3" imgW="1870671" imgH="664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315748"/>
                        <a:ext cx="4671061" cy="1559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3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zh-CN" sz="20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：复制并编译原始工程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：添加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KeyOne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和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ProcKeyOne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文件对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：完善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KeyOne.h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文件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4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：完善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KeyOne.c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文件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5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：完善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ProcKeyOne.h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文件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：完善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ProcKeyOne.c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文件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7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：完善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GPIO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与独立按键输入实验应用层</a:t>
            </a:r>
          </a:p>
          <a:p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步骤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8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：编译及下载验证</a:t>
            </a:r>
            <a:endParaRPr lang="en-US" altLang="zh-CN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rgbClr val="44546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rgbClr val="44546A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955</Words>
  <Application>Microsoft Office PowerPoint</Application>
  <PresentationFormat>全屏显示(16:9)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Office 主题</vt:lpstr>
      <vt:lpstr>1_Office 主题</vt:lpstr>
      <vt:lpstr>2_Office 主题</vt:lpstr>
      <vt:lpstr>3_Office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186</cp:revision>
  <dcterms:created xsi:type="dcterms:W3CDTF">2017-08-03T09:01:00Z</dcterms:created>
  <dcterms:modified xsi:type="dcterms:W3CDTF">2022-01-13T12:57:31Z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