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8" r:id="rId2"/>
    <p:sldId id="318" r:id="rId3"/>
    <p:sldId id="361" r:id="rId4"/>
    <p:sldId id="379" r:id="rId5"/>
    <p:sldId id="367" r:id="rId6"/>
    <p:sldId id="368" r:id="rId7"/>
    <p:sldId id="362" r:id="rId8"/>
    <p:sldId id="363" r:id="rId9"/>
    <p:sldId id="371" r:id="rId10"/>
    <p:sldId id="364" r:id="rId11"/>
    <p:sldId id="377" r:id="rId12"/>
    <p:sldId id="378" r:id="rId13"/>
    <p:sldId id="365" r:id="rId14"/>
    <p:sldId id="366" r:id="rId15"/>
    <p:sldId id="372" r:id="rId16"/>
    <p:sldId id="373" r:id="rId17"/>
    <p:sldId id="374" r:id="rId18"/>
    <p:sldId id="375" r:id="rId19"/>
    <p:sldId id="376" r:id="rId20"/>
    <p:sldId id="335" r:id="rId21"/>
    <p:sldId id="336" r:id="rId22"/>
    <p:sldId id="342" r:id="rId23"/>
    <p:sldId id="369" r:id="rId24"/>
  </p:sldIdLst>
  <p:sldSz cx="9144000" cy="5143500" type="screen16x9"/>
  <p:notesSz cx="7104063" cy="10234613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CA9"/>
    <a:srgbClr val="F4C41E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31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1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842010"/>
            <a:ext cx="78867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2701767"/>
            <a:ext cx="7886700" cy="124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5269"/>
            <a:ext cx="7886700" cy="4387691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19DA7A-2D23-436E-82D3-B11849819FC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6827"/>
            <a:ext cx="7886700" cy="3356134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19325"/>
            <a:ext cx="7886700" cy="208597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91591"/>
            <a:ext cx="7886700" cy="827246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73844"/>
            <a:ext cx="7886700" cy="60007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111568"/>
            <a:ext cx="3915728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776413"/>
            <a:ext cx="3916680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2" y="1111568"/>
            <a:ext cx="3822859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2" y="1776413"/>
            <a:ext cx="3822859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429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5" y="342900"/>
            <a:ext cx="3294221" cy="791528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270635"/>
            <a:ext cx="3295174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30" y="-5715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2" y="342900"/>
            <a:ext cx="3209925" cy="79152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2" y="1270635"/>
            <a:ext cx="3210401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png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png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png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-1905" y="1707832"/>
            <a:ext cx="914654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第</a:t>
            </a:r>
            <a:r>
              <a:rPr lang="en-US" altLang="zh-CN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6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章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实验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5 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串口通信实验</a:t>
            </a:r>
          </a:p>
        </p:txBody>
      </p:sp>
      <p:sp>
        <p:nvSpPr>
          <p:cNvPr id="12" name="矩形 1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174560" y="2908317"/>
            <a:ext cx="4793615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深圳市乐育科技有限公司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ExcEngineer@163.com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" y="3950546"/>
            <a:ext cx="1321440" cy="1151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2.8 STM32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异常和中断</a:t>
            </a:r>
          </a:p>
        </p:txBody>
      </p:sp>
      <p:sp>
        <p:nvSpPr>
          <p:cNvPr id="24" name="矩形 23"/>
          <p:cNvSpPr/>
          <p:nvPr/>
        </p:nvSpPr>
        <p:spPr>
          <a:xfrm>
            <a:off x="654341" y="1574243"/>
            <a:ext cx="73699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b="1" dirty="0" smtClean="0">
                <a:latin typeface="+mn-ea"/>
              </a:rPr>
              <a:t>中断</a:t>
            </a:r>
            <a:r>
              <a:rPr lang="zh-CN" altLang="en-US" sz="1600" b="1" dirty="0">
                <a:latin typeface="+mn-ea"/>
              </a:rPr>
              <a:t>和异常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中断</a:t>
            </a:r>
            <a:r>
              <a:rPr lang="zh-CN" altLang="en-US" sz="1600" dirty="0">
                <a:latin typeface="+mn-ea"/>
              </a:rPr>
              <a:t>是主机与外设进行数据通信的重要机制，它负责处理处理器外部的异常事件，异常实质上也是一种中断，只不过它主要负责处理处理器内部事件。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b="1" dirty="0" smtClean="0">
                <a:latin typeface="+mn-ea"/>
              </a:rPr>
              <a:t>线</a:t>
            </a:r>
            <a:r>
              <a:rPr lang="zh-CN" altLang="en-US" sz="1600" b="1" dirty="0">
                <a:latin typeface="+mn-ea"/>
              </a:rPr>
              <a:t>程模式和处理模式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处理器</a:t>
            </a:r>
            <a:r>
              <a:rPr lang="zh-CN" altLang="en-US" sz="1600" dirty="0">
                <a:latin typeface="+mn-ea"/>
              </a:rPr>
              <a:t>复位或异常退出时为线程模式（</a:t>
            </a:r>
            <a:r>
              <a:rPr lang="en-US" altLang="zh-CN" sz="1600" dirty="0">
                <a:latin typeface="+mn-ea"/>
              </a:rPr>
              <a:t>Thread Mode</a:t>
            </a:r>
            <a:r>
              <a:rPr lang="zh-CN" altLang="en-US" sz="1600" dirty="0">
                <a:latin typeface="+mn-ea"/>
              </a:rPr>
              <a:t>），出现中断或异常时会进入处理模式（</a:t>
            </a:r>
            <a:r>
              <a:rPr lang="en-US" altLang="zh-CN" sz="1600" dirty="0">
                <a:latin typeface="+mn-ea"/>
              </a:rPr>
              <a:t>Handler Mode</a:t>
            </a:r>
            <a:r>
              <a:rPr lang="zh-CN" altLang="en-US" sz="1600" dirty="0">
                <a:latin typeface="+mn-ea"/>
              </a:rPr>
              <a:t>），处理模式下所有代码为特权访问。</a:t>
            </a: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54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2.8 STM32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异常和中断</a:t>
            </a:r>
          </a:p>
        </p:txBody>
      </p:sp>
      <p:sp>
        <p:nvSpPr>
          <p:cNvPr id="24" name="矩形 23"/>
          <p:cNvSpPr/>
          <p:nvPr/>
        </p:nvSpPr>
        <p:spPr>
          <a:xfrm>
            <a:off x="654341" y="1574243"/>
            <a:ext cx="73699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b="1" dirty="0" smtClean="0">
                <a:latin typeface="+mn-ea"/>
              </a:rPr>
              <a:t>Cortex-M4</a:t>
            </a:r>
            <a:r>
              <a:rPr lang="zh-CN" altLang="en-US" sz="1600" b="1" dirty="0">
                <a:latin typeface="+mn-ea"/>
              </a:rPr>
              <a:t>的异常和中断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</a:t>
            </a:r>
            <a:r>
              <a:rPr lang="en-US" altLang="zh-CN" sz="1600" dirty="0" smtClean="0">
                <a:latin typeface="+mn-ea"/>
              </a:rPr>
              <a:t>Cortex-M3</a:t>
            </a:r>
            <a:r>
              <a:rPr lang="zh-CN" altLang="zh-CN" sz="1600" dirty="0">
                <a:latin typeface="+mn-ea"/>
              </a:rPr>
              <a:t>在内核水平上搭载了一个异常响应系统，支持为数众多的系统异常和外部中断。其中，编号为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zh-CN" sz="1600" dirty="0">
                <a:latin typeface="+mn-ea"/>
              </a:rPr>
              <a:t>～</a:t>
            </a:r>
            <a:r>
              <a:rPr lang="en-US" altLang="zh-CN" sz="1600" dirty="0">
                <a:latin typeface="+mn-ea"/>
              </a:rPr>
              <a:t>15</a:t>
            </a:r>
            <a:r>
              <a:rPr lang="zh-CN" altLang="zh-CN" sz="1600" dirty="0">
                <a:latin typeface="+mn-ea"/>
              </a:rPr>
              <a:t>的对应系统异</a:t>
            </a:r>
            <a:r>
              <a:rPr lang="zh-CN" altLang="zh-CN" sz="1600" dirty="0" smtClean="0">
                <a:latin typeface="+mn-ea"/>
              </a:rPr>
              <a:t>常</a:t>
            </a:r>
            <a:r>
              <a:rPr lang="zh-CN" altLang="en-US" sz="1600" dirty="0" smtClean="0">
                <a:latin typeface="+mn-ea"/>
              </a:rPr>
              <a:t>，</a:t>
            </a:r>
            <a:r>
              <a:rPr lang="zh-CN" altLang="zh-CN" sz="1600" dirty="0" smtClean="0">
                <a:latin typeface="+mn-ea"/>
              </a:rPr>
              <a:t>编</a:t>
            </a:r>
            <a:r>
              <a:rPr lang="zh-CN" altLang="zh-CN" sz="1600" dirty="0">
                <a:latin typeface="+mn-ea"/>
              </a:rPr>
              <a:t>号大于</a:t>
            </a:r>
            <a:r>
              <a:rPr lang="en-US" altLang="zh-CN" sz="1600" dirty="0">
                <a:latin typeface="+mn-ea"/>
              </a:rPr>
              <a:t>16</a:t>
            </a:r>
            <a:r>
              <a:rPr lang="zh-CN" altLang="zh-CN" sz="1600" dirty="0">
                <a:latin typeface="+mn-ea"/>
              </a:rPr>
              <a:t>的对应外部中</a:t>
            </a:r>
            <a:r>
              <a:rPr lang="zh-CN" altLang="zh-CN" sz="1600" dirty="0" smtClean="0">
                <a:latin typeface="+mn-ea"/>
              </a:rPr>
              <a:t>断。</a:t>
            </a:r>
            <a:r>
              <a:rPr lang="zh-CN" altLang="zh-CN" sz="1600" dirty="0">
                <a:latin typeface="+mn-ea"/>
              </a:rPr>
              <a:t>除了个别异常的优先级不能被修改，其他异常优先级都可以通过编程进行修改</a:t>
            </a:r>
            <a:endParaRPr lang="zh-CN" altLang="en-US" sz="1600" dirty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427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2.8 STM32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异常和中断</a:t>
            </a:r>
          </a:p>
        </p:txBody>
      </p:sp>
      <p:sp>
        <p:nvSpPr>
          <p:cNvPr id="24" name="矩形 23"/>
          <p:cNvSpPr/>
          <p:nvPr/>
        </p:nvSpPr>
        <p:spPr>
          <a:xfrm>
            <a:off x="654341" y="1574243"/>
            <a:ext cx="81105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b="1" dirty="0" smtClean="0">
                <a:latin typeface="+mn-ea"/>
              </a:rPr>
              <a:t>STM32</a:t>
            </a:r>
            <a:r>
              <a:rPr lang="zh-CN" altLang="en-US" sz="1600" b="1" dirty="0" smtClean="0">
                <a:latin typeface="+mn-ea"/>
              </a:rPr>
              <a:t>的</a:t>
            </a:r>
            <a:r>
              <a:rPr lang="zh-CN" altLang="en-US" sz="1600" b="1" dirty="0">
                <a:latin typeface="+mn-ea"/>
              </a:rPr>
              <a:t>异常和中断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</a:t>
            </a:r>
            <a:r>
              <a:rPr lang="zh-CN" altLang="zh-CN" sz="1600" dirty="0" smtClean="0">
                <a:latin typeface="+mn-ea"/>
              </a:rPr>
              <a:t>由</a:t>
            </a:r>
            <a:r>
              <a:rPr lang="zh-CN" altLang="zh-CN" sz="1600" dirty="0">
                <a:latin typeface="+mn-ea"/>
              </a:rPr>
              <a:t>于芯片设计厂商（如</a:t>
            </a:r>
            <a:r>
              <a:rPr lang="en-US" altLang="zh-CN" sz="1600" dirty="0">
                <a:latin typeface="+mn-ea"/>
              </a:rPr>
              <a:t>ST</a:t>
            </a:r>
            <a:r>
              <a:rPr lang="zh-CN" altLang="zh-CN" sz="1600" dirty="0">
                <a:latin typeface="+mn-ea"/>
              </a:rPr>
              <a:t>公司）可以修改</a:t>
            </a:r>
            <a:r>
              <a:rPr lang="en-US" altLang="zh-CN" sz="1600" dirty="0">
                <a:latin typeface="+mn-ea"/>
              </a:rPr>
              <a:t>Cortex-M3</a:t>
            </a:r>
            <a:r>
              <a:rPr lang="zh-CN" altLang="zh-CN" sz="1600" dirty="0">
                <a:latin typeface="+mn-ea"/>
              </a:rPr>
              <a:t>的硬件描述源代码，不同的芯片设计厂商根据产品定位对表</a:t>
            </a:r>
            <a:r>
              <a:rPr lang="en-US" altLang="zh-CN" sz="1600" dirty="0">
                <a:latin typeface="+mn-ea"/>
              </a:rPr>
              <a:t>6‑25</a:t>
            </a:r>
            <a:r>
              <a:rPr lang="zh-CN" altLang="zh-CN" sz="1600" dirty="0">
                <a:latin typeface="+mn-ea"/>
              </a:rPr>
              <a:t>和表</a:t>
            </a:r>
            <a:r>
              <a:rPr lang="en-US" altLang="zh-CN" sz="1600" dirty="0">
                <a:latin typeface="+mn-ea"/>
              </a:rPr>
              <a:t>6‑26</a:t>
            </a:r>
            <a:r>
              <a:rPr lang="zh-CN" altLang="zh-CN" sz="1600" dirty="0">
                <a:latin typeface="+mn-ea"/>
              </a:rPr>
              <a:t>进行调整。比如，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zh-CN" sz="1600" dirty="0">
                <a:latin typeface="+mn-ea"/>
              </a:rPr>
              <a:t>大容量产品将中断号从</a:t>
            </a:r>
            <a:r>
              <a:rPr lang="en-US" altLang="zh-CN" sz="1600" dirty="0">
                <a:latin typeface="+mn-ea"/>
              </a:rPr>
              <a:t>-15</a:t>
            </a:r>
            <a:r>
              <a:rPr lang="zh-CN" altLang="zh-CN" sz="1600" dirty="0">
                <a:latin typeface="+mn-ea"/>
              </a:rPr>
              <a:t>～</a:t>
            </a:r>
            <a:r>
              <a:rPr lang="en-US" altLang="zh-CN" sz="1600" dirty="0">
                <a:latin typeface="+mn-ea"/>
              </a:rPr>
              <a:t>-1</a:t>
            </a:r>
            <a:r>
              <a:rPr lang="zh-CN" altLang="zh-CN" sz="1600" dirty="0">
                <a:latin typeface="+mn-ea"/>
              </a:rPr>
              <a:t>的向量定义为系统异常，将中断号从</a:t>
            </a:r>
            <a:r>
              <a:rPr lang="en-US" altLang="zh-CN" sz="1600" dirty="0">
                <a:latin typeface="+mn-ea"/>
              </a:rPr>
              <a:t>0</a:t>
            </a:r>
            <a:r>
              <a:rPr lang="zh-CN" altLang="zh-CN" sz="1600" dirty="0">
                <a:latin typeface="+mn-ea"/>
              </a:rPr>
              <a:t>到</a:t>
            </a:r>
            <a:r>
              <a:rPr lang="en-US" altLang="zh-CN" sz="1600" dirty="0">
                <a:latin typeface="+mn-ea"/>
              </a:rPr>
              <a:t>59</a:t>
            </a:r>
            <a:r>
              <a:rPr lang="zh-CN" altLang="zh-CN" sz="1600" dirty="0">
                <a:latin typeface="+mn-ea"/>
              </a:rPr>
              <a:t>的向量定义为外部中断，如表</a:t>
            </a:r>
            <a:r>
              <a:rPr lang="en-US" altLang="zh-CN" sz="1600" dirty="0">
                <a:latin typeface="+mn-ea"/>
              </a:rPr>
              <a:t>6‑27</a:t>
            </a:r>
            <a:r>
              <a:rPr lang="zh-CN" altLang="zh-CN" sz="1600" dirty="0">
                <a:latin typeface="+mn-ea"/>
              </a:rPr>
              <a:t>所示。其中，优先级为</a:t>
            </a:r>
            <a:r>
              <a:rPr lang="en-US" altLang="zh-CN" sz="1600" dirty="0">
                <a:latin typeface="+mn-ea"/>
              </a:rPr>
              <a:t>-15</a:t>
            </a:r>
            <a:r>
              <a:rPr lang="zh-CN" altLang="zh-CN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-14</a:t>
            </a:r>
            <a:r>
              <a:rPr lang="zh-CN" altLang="zh-CN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-13</a:t>
            </a:r>
            <a:r>
              <a:rPr lang="zh-CN" altLang="zh-CN" sz="1600" dirty="0">
                <a:latin typeface="+mn-ea"/>
              </a:rPr>
              <a:t>的系统异常，如复位（</a:t>
            </a:r>
            <a:r>
              <a:rPr lang="en-US" altLang="zh-CN" sz="1600" dirty="0">
                <a:latin typeface="+mn-ea"/>
              </a:rPr>
              <a:t>Reset</a:t>
            </a:r>
            <a:r>
              <a:rPr lang="zh-CN" altLang="zh-CN" sz="1600" dirty="0">
                <a:latin typeface="+mn-ea"/>
              </a:rPr>
              <a:t>）、不可屏蔽中断（</a:t>
            </a:r>
            <a:r>
              <a:rPr lang="en-US" altLang="zh-CN" sz="1600" dirty="0">
                <a:latin typeface="+mn-ea"/>
              </a:rPr>
              <a:t>NMI</a:t>
            </a:r>
            <a:r>
              <a:rPr lang="zh-CN" altLang="zh-CN" sz="1600" dirty="0">
                <a:latin typeface="+mn-ea"/>
              </a:rPr>
              <a:t>）、硬件失效（</a:t>
            </a:r>
            <a:r>
              <a:rPr lang="en-US" altLang="zh-CN" sz="1600" dirty="0" err="1">
                <a:latin typeface="+mn-ea"/>
              </a:rPr>
              <a:t>HardFault</a:t>
            </a:r>
            <a:r>
              <a:rPr lang="zh-CN" altLang="zh-CN" sz="1600" dirty="0">
                <a:latin typeface="+mn-ea"/>
              </a:rPr>
              <a:t>），优先级是固定的，其他异常和中断的优先级可以通过编程修改</a:t>
            </a:r>
            <a:r>
              <a:rPr lang="zh-CN" altLang="zh-CN" sz="1600" dirty="0" smtClean="0">
                <a:latin typeface="+mn-ea"/>
              </a:rPr>
              <a:t>。</a:t>
            </a:r>
            <a:r>
              <a:rPr lang="en-US" altLang="zh-CN" sz="1600" dirty="0" smtClean="0">
                <a:latin typeface="+mn-ea"/>
              </a:rPr>
              <a:t>STM32</a:t>
            </a:r>
            <a:r>
              <a:rPr lang="zh-CN" altLang="zh-CN" sz="1600" dirty="0" smtClean="0">
                <a:latin typeface="+mn-ea"/>
              </a:rPr>
              <a:t>向</a:t>
            </a:r>
            <a:r>
              <a:rPr lang="zh-CN" altLang="zh-CN" sz="1600" dirty="0">
                <a:latin typeface="+mn-ea"/>
              </a:rPr>
              <a:t>量表中的异常和中断的中断服务函数名定义可以在启动文件</a:t>
            </a:r>
            <a:r>
              <a:rPr lang="en-US" altLang="zh-CN" sz="1600" dirty="0">
                <a:latin typeface="+mn-ea"/>
              </a:rPr>
              <a:t>startup_stm32f10x_hd.s</a:t>
            </a:r>
            <a:r>
              <a:rPr lang="zh-CN" altLang="zh-CN" sz="1600" dirty="0">
                <a:latin typeface="+mn-ea"/>
              </a:rPr>
              <a:t>中查找到</a:t>
            </a:r>
            <a:r>
              <a:rPr lang="zh-CN" altLang="zh-CN" sz="1600" dirty="0" smtClean="0">
                <a:latin typeface="+mn-ea"/>
              </a:rPr>
              <a:t>。</a:t>
            </a:r>
            <a:endParaRPr lang="zh-CN" altLang="en-US" sz="1600" dirty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093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2.9 NVIC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中断控制器</a:t>
            </a:r>
          </a:p>
        </p:txBody>
      </p:sp>
      <p:sp>
        <p:nvSpPr>
          <p:cNvPr id="24" name="矩形 23"/>
          <p:cNvSpPr/>
          <p:nvPr/>
        </p:nvSpPr>
        <p:spPr>
          <a:xfrm>
            <a:off x="654341" y="1574243"/>
            <a:ext cx="7369996" cy="2264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</a:t>
            </a:r>
            <a:r>
              <a:rPr lang="en-US" altLang="zh-CN" sz="1600" dirty="0" smtClean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的系统异常多达</a:t>
            </a:r>
            <a:r>
              <a:rPr lang="en-US" altLang="zh-CN" sz="1600" dirty="0">
                <a:latin typeface="+mn-ea"/>
              </a:rPr>
              <a:t>10</a:t>
            </a:r>
            <a:r>
              <a:rPr lang="zh-CN" altLang="en-US" sz="1600" dirty="0">
                <a:latin typeface="+mn-ea"/>
              </a:rPr>
              <a:t>个，而外部中断多达</a:t>
            </a:r>
            <a:r>
              <a:rPr lang="en-US" altLang="zh-CN" sz="1600" dirty="0">
                <a:latin typeface="+mn-ea"/>
              </a:rPr>
              <a:t>60</a:t>
            </a:r>
            <a:r>
              <a:rPr lang="zh-CN" altLang="en-US" sz="1600" dirty="0">
                <a:latin typeface="+mn-ea"/>
              </a:rPr>
              <a:t>个，那如何管理这么多的异常和中断，</a:t>
            </a:r>
            <a:r>
              <a:rPr lang="en-US" altLang="zh-CN" sz="1600" dirty="0">
                <a:latin typeface="+mn-ea"/>
              </a:rPr>
              <a:t>ARM</a:t>
            </a:r>
            <a:r>
              <a:rPr lang="zh-CN" altLang="en-US" sz="1600" dirty="0">
                <a:latin typeface="+mn-ea"/>
              </a:rPr>
              <a:t>公司专门设计了一个功能强大的中断控制器</a:t>
            </a:r>
            <a:r>
              <a:rPr lang="en-US" altLang="zh-CN" sz="1600" dirty="0">
                <a:latin typeface="+mn-ea"/>
              </a:rPr>
              <a:t>NVIC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Nested Vectored Interrupt Controller</a:t>
            </a:r>
            <a:r>
              <a:rPr lang="zh-CN" altLang="en-US" sz="1600" dirty="0">
                <a:latin typeface="+mn-ea"/>
              </a:rPr>
              <a:t>）。</a:t>
            </a:r>
            <a:r>
              <a:rPr lang="en-US" altLang="zh-CN" sz="1600" dirty="0">
                <a:latin typeface="+mn-ea"/>
              </a:rPr>
              <a:t>NVIC</a:t>
            </a:r>
            <a:r>
              <a:rPr lang="zh-CN" altLang="en-US" sz="1600" dirty="0">
                <a:latin typeface="+mn-ea"/>
              </a:rPr>
              <a:t>与</a:t>
            </a:r>
            <a:r>
              <a:rPr lang="en-US" altLang="zh-CN" sz="1600" dirty="0">
                <a:latin typeface="+mn-ea"/>
              </a:rPr>
              <a:t>CPU</a:t>
            </a:r>
            <a:r>
              <a:rPr lang="zh-CN" altLang="en-US" sz="1600" dirty="0">
                <a:latin typeface="+mn-ea"/>
              </a:rPr>
              <a:t>紧密耦合，它还包含了若干个系统控制寄存器。</a:t>
            </a:r>
            <a:r>
              <a:rPr lang="en-US" altLang="zh-CN" sz="1600" dirty="0">
                <a:latin typeface="+mn-ea"/>
              </a:rPr>
              <a:t>NVIC</a:t>
            </a:r>
            <a:r>
              <a:rPr lang="zh-CN" altLang="en-US" sz="1600" dirty="0">
                <a:latin typeface="+mn-ea"/>
              </a:rPr>
              <a:t>采用了向量中断的机制，在中断发生时，会自动取出对应的服务例程入口地址，并且直接调用，无需软件判定中断源，这样就可以大大缩短中断延时。</a:t>
            </a: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512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2.10 NVIC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部分寄存器</a:t>
            </a:r>
          </a:p>
        </p:txBody>
      </p:sp>
      <p:sp>
        <p:nvSpPr>
          <p:cNvPr id="24" name="矩形 23"/>
          <p:cNvSpPr/>
          <p:nvPr/>
        </p:nvSpPr>
        <p:spPr>
          <a:xfrm>
            <a:off x="563618" y="1557525"/>
            <a:ext cx="7944375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</a:t>
            </a:r>
            <a:r>
              <a:rPr lang="en-US" altLang="zh-CN" sz="1600" dirty="0" smtClean="0">
                <a:latin typeface="+mn-ea"/>
              </a:rPr>
              <a:t>STM32</a:t>
            </a:r>
            <a:r>
              <a:rPr lang="zh-CN" altLang="en-US" sz="1600" dirty="0" smtClean="0">
                <a:latin typeface="+mn-ea"/>
              </a:rPr>
              <a:t>的</a:t>
            </a:r>
            <a:r>
              <a:rPr lang="en-US" altLang="zh-CN" sz="1600" dirty="0" smtClean="0">
                <a:latin typeface="+mn-ea"/>
              </a:rPr>
              <a:t>NVIC</a:t>
            </a:r>
            <a:r>
              <a:rPr lang="zh-CN" altLang="en-US" sz="1600" dirty="0" smtClean="0">
                <a:latin typeface="+mn-ea"/>
              </a:rPr>
              <a:t>最常用的寄存器，包括中断的使能寄存器（</a:t>
            </a:r>
            <a:r>
              <a:rPr lang="en-US" altLang="zh-CN" sz="1600" dirty="0" smtClean="0">
                <a:latin typeface="+mn-ea"/>
              </a:rPr>
              <a:t>ISER</a:t>
            </a:r>
            <a:r>
              <a:rPr lang="zh-CN" altLang="en-US" sz="1600" dirty="0" smtClean="0">
                <a:latin typeface="+mn-ea"/>
              </a:rPr>
              <a:t>）、中断的除能寄存器（</a:t>
            </a:r>
            <a:r>
              <a:rPr lang="en-US" altLang="zh-CN" sz="1600" dirty="0" smtClean="0">
                <a:latin typeface="+mn-ea"/>
              </a:rPr>
              <a:t>ICER</a:t>
            </a:r>
            <a:r>
              <a:rPr lang="zh-CN" altLang="en-US" sz="1600" dirty="0" smtClean="0">
                <a:latin typeface="+mn-ea"/>
              </a:rPr>
              <a:t>）、中断的挂起寄存器（</a:t>
            </a:r>
            <a:r>
              <a:rPr lang="en-US" altLang="zh-CN" sz="1600" dirty="0" smtClean="0">
                <a:latin typeface="+mn-ea"/>
              </a:rPr>
              <a:t>ISPR</a:t>
            </a:r>
            <a:r>
              <a:rPr lang="zh-CN" altLang="en-US" sz="1600" dirty="0" smtClean="0">
                <a:latin typeface="+mn-ea"/>
              </a:rPr>
              <a:t>）、中断的挂起清除寄存器（</a:t>
            </a:r>
            <a:r>
              <a:rPr lang="en-US" altLang="zh-CN" sz="1600" dirty="0" smtClean="0">
                <a:latin typeface="+mn-ea"/>
              </a:rPr>
              <a:t>ICPR</a:t>
            </a:r>
            <a:r>
              <a:rPr lang="zh-CN" altLang="en-US" sz="1600" dirty="0" smtClean="0">
                <a:latin typeface="+mn-ea"/>
              </a:rPr>
              <a:t>）、优先级寄存器（</a:t>
            </a:r>
            <a:r>
              <a:rPr lang="en-US" altLang="zh-CN" sz="1600" dirty="0" smtClean="0">
                <a:latin typeface="+mn-ea"/>
              </a:rPr>
              <a:t>IP</a:t>
            </a:r>
            <a:r>
              <a:rPr lang="zh-CN" altLang="en-US" sz="1600" dirty="0" smtClean="0">
                <a:latin typeface="+mn-ea"/>
              </a:rPr>
              <a:t>）、活动状态寄存器（</a:t>
            </a:r>
            <a:r>
              <a:rPr lang="en-US" altLang="zh-CN" sz="1600" dirty="0" smtClean="0">
                <a:latin typeface="+mn-ea"/>
              </a:rPr>
              <a:t>IABR</a:t>
            </a:r>
            <a:r>
              <a:rPr lang="zh-CN" altLang="en-US" sz="1600" dirty="0" smtClean="0">
                <a:latin typeface="+mn-ea"/>
              </a:rPr>
              <a:t>）。</a:t>
            </a:r>
            <a:endParaRPr lang="zh-CN" altLang="en-US" sz="1600" dirty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30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2.11 NVIC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部分固件库函数</a:t>
            </a:r>
          </a:p>
        </p:txBody>
      </p:sp>
      <p:sp>
        <p:nvSpPr>
          <p:cNvPr id="24" name="矩形 23"/>
          <p:cNvSpPr/>
          <p:nvPr/>
        </p:nvSpPr>
        <p:spPr>
          <a:xfrm>
            <a:off x="563618" y="1557526"/>
            <a:ext cx="7944375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本</a:t>
            </a:r>
            <a:r>
              <a:rPr lang="zh-CN" altLang="en-US" sz="1600" dirty="0">
                <a:latin typeface="+mn-ea"/>
              </a:rPr>
              <a:t>实验涉及的</a:t>
            </a:r>
            <a:r>
              <a:rPr lang="en-US" altLang="zh-CN" sz="1600" dirty="0">
                <a:latin typeface="+mn-ea"/>
              </a:rPr>
              <a:t>NVIC</a:t>
            </a:r>
            <a:r>
              <a:rPr lang="zh-CN" altLang="en-US" sz="1600" dirty="0">
                <a:latin typeface="+mn-ea"/>
              </a:rPr>
              <a:t>固件库函数包括</a:t>
            </a:r>
            <a:r>
              <a:rPr lang="en-US" altLang="zh-CN" sz="1600" dirty="0" err="1">
                <a:latin typeface="+mn-ea"/>
              </a:rPr>
              <a:t>NVIC_Init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NVIC_PriorityGroupConfig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NVIC_ClearPendingIRQ</a:t>
            </a:r>
            <a:r>
              <a:rPr lang="zh-CN" altLang="en-US" sz="1600" dirty="0">
                <a:latin typeface="+mn-ea"/>
              </a:rPr>
              <a:t>。</a:t>
            </a: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162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2.12 UART1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模块驱动设计</a:t>
            </a:r>
          </a:p>
        </p:txBody>
      </p:sp>
      <p:sp>
        <p:nvSpPr>
          <p:cNvPr id="24" name="矩形 23"/>
          <p:cNvSpPr/>
          <p:nvPr/>
        </p:nvSpPr>
        <p:spPr>
          <a:xfrm>
            <a:off x="563618" y="1557525"/>
            <a:ext cx="79443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b="1" dirty="0" smtClean="0">
                <a:latin typeface="+mn-ea"/>
              </a:rPr>
              <a:t>队列</a:t>
            </a:r>
            <a:r>
              <a:rPr lang="zh-CN" altLang="en-US" sz="1600" b="1" dirty="0">
                <a:latin typeface="+mn-ea"/>
              </a:rPr>
              <a:t>与循环</a:t>
            </a:r>
            <a:r>
              <a:rPr lang="zh-CN" altLang="en-US" sz="1600" b="1" dirty="0" smtClean="0">
                <a:latin typeface="+mn-ea"/>
              </a:rPr>
              <a:t>队列</a:t>
            </a:r>
            <a:endParaRPr lang="en-US" altLang="zh-CN" sz="1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   </a:t>
            </a:r>
            <a:r>
              <a:rPr lang="zh-CN" altLang="en-US" sz="1600" dirty="0" smtClean="0">
                <a:latin typeface="+mn-ea"/>
              </a:rPr>
              <a:t>队列</a:t>
            </a:r>
            <a:r>
              <a:rPr lang="zh-CN" altLang="en-US" sz="1600" dirty="0">
                <a:latin typeface="+mn-ea"/>
              </a:rPr>
              <a:t>是一种先入先出（</a:t>
            </a:r>
            <a:r>
              <a:rPr lang="en-US" altLang="zh-CN" sz="1600" dirty="0">
                <a:latin typeface="+mn-ea"/>
              </a:rPr>
              <a:t>first in first out</a:t>
            </a:r>
            <a:r>
              <a:rPr lang="zh-CN" altLang="en-US" sz="1600" dirty="0">
                <a:latin typeface="+mn-ea"/>
              </a:rPr>
              <a:t>，缩写为</a:t>
            </a:r>
            <a:r>
              <a:rPr lang="en-US" altLang="zh-CN" sz="1600" dirty="0">
                <a:latin typeface="+mn-ea"/>
              </a:rPr>
              <a:t>FIFO</a:t>
            </a:r>
            <a:r>
              <a:rPr lang="zh-CN" altLang="en-US" sz="1600" dirty="0">
                <a:latin typeface="+mn-ea"/>
              </a:rPr>
              <a:t>）的线性表，它只允许在表的一端插入元素，在另一端取出元素。这和我们日常生活中的排队是一致的，最早进入队列的元素最早离开。在队列中，允许插入的一端叫做队尾（</a:t>
            </a:r>
            <a:r>
              <a:rPr lang="en-US" altLang="zh-CN" sz="1600" dirty="0">
                <a:latin typeface="+mn-ea"/>
              </a:rPr>
              <a:t>rear</a:t>
            </a:r>
            <a:r>
              <a:rPr lang="zh-CN" altLang="en-US" sz="1600" dirty="0">
                <a:latin typeface="+mn-ea"/>
              </a:rPr>
              <a:t>），允许取出的一端叫做队头（</a:t>
            </a:r>
            <a:r>
              <a:rPr lang="en-US" altLang="zh-CN" sz="1600" dirty="0">
                <a:latin typeface="+mn-ea"/>
              </a:rPr>
              <a:t>front</a:t>
            </a:r>
            <a:r>
              <a:rPr lang="zh-CN" altLang="en-US" sz="1600" dirty="0">
                <a:latin typeface="+mn-ea"/>
              </a:rPr>
              <a:t>）。有时为了方便，将顺序队列臆造为一个环状的空间，称之为循环队列。</a:t>
            </a: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35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2.12 UART1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模块驱动设计</a:t>
            </a:r>
          </a:p>
        </p:txBody>
      </p:sp>
      <p:graphicFrame>
        <p:nvGraphicFramePr>
          <p:cNvPr id="23" name="对象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5367818"/>
              </p:ext>
            </p:extLst>
          </p:nvPr>
        </p:nvGraphicFramePr>
        <p:xfrm>
          <a:off x="2819401" y="1619962"/>
          <a:ext cx="3200400" cy="3356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Visio" r:id="rId3" imgW="4692191" imgH="5025318" progId="Visio.Drawing.11">
                  <p:embed/>
                </p:oleObj>
              </mc:Choice>
              <mc:Fallback>
                <p:oleObj name="Visio" r:id="rId3" imgW="4692191" imgH="5025318" progId="Visio.Drawing.11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1619962"/>
                        <a:ext cx="3200400" cy="33563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577850" y="1619962"/>
            <a:ext cx="19094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1600" b="1" dirty="0" smtClean="0"/>
              <a:t>循环队列操作：</a:t>
            </a:r>
            <a:endParaRPr lang="zh-CN" altLang="en-US" sz="1600" b="1" dirty="0"/>
          </a:p>
        </p:txBody>
      </p:sp>
      <p:sp>
        <p:nvSpPr>
          <p:cNvPr id="30" name="矩形 2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1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35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2.12 UART1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模块驱动设计</a:t>
            </a:r>
          </a:p>
        </p:txBody>
      </p:sp>
      <p:sp>
        <p:nvSpPr>
          <p:cNvPr id="24" name="矩形 23"/>
          <p:cNvSpPr/>
          <p:nvPr/>
        </p:nvSpPr>
        <p:spPr>
          <a:xfrm>
            <a:off x="563618" y="1557525"/>
            <a:ext cx="7944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b="1" dirty="0" smtClean="0">
                <a:latin typeface="+mn-ea"/>
              </a:rPr>
              <a:t>循环</a:t>
            </a:r>
            <a:r>
              <a:rPr lang="zh-CN" altLang="en-US" sz="1600" b="1" dirty="0">
                <a:latin typeface="+mn-ea"/>
              </a:rPr>
              <a:t>队列</a:t>
            </a:r>
            <a:r>
              <a:rPr lang="en-US" altLang="zh-CN" sz="1600" b="1" dirty="0">
                <a:latin typeface="+mn-ea"/>
              </a:rPr>
              <a:t>Queue</a:t>
            </a:r>
            <a:r>
              <a:rPr lang="zh-CN" altLang="en-US" sz="1600" b="1" dirty="0">
                <a:latin typeface="+mn-ea"/>
              </a:rPr>
              <a:t>模块</a:t>
            </a:r>
            <a:r>
              <a:rPr lang="zh-CN" altLang="en-US" sz="1600" b="1" dirty="0" smtClean="0">
                <a:latin typeface="+mn-ea"/>
              </a:rPr>
              <a:t>函数</a:t>
            </a:r>
            <a:endParaRPr lang="en-US" altLang="zh-CN" sz="1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串口</a:t>
            </a:r>
            <a:r>
              <a:rPr lang="zh-CN" altLang="en-US" sz="1600" dirty="0">
                <a:latin typeface="+mn-ea"/>
              </a:rPr>
              <a:t>通信实验会使用到</a:t>
            </a:r>
            <a:r>
              <a:rPr lang="en-US" altLang="zh-CN" sz="1600" dirty="0">
                <a:latin typeface="+mn-ea"/>
              </a:rPr>
              <a:t>Queue</a:t>
            </a:r>
            <a:r>
              <a:rPr lang="zh-CN" altLang="en-US" sz="1600" dirty="0">
                <a:latin typeface="+mn-ea"/>
              </a:rPr>
              <a:t>模块，该模块有</a:t>
            </a:r>
            <a:r>
              <a:rPr lang="en-US" altLang="zh-CN" sz="1600" dirty="0">
                <a:latin typeface="+mn-ea"/>
              </a:rPr>
              <a:t>6</a:t>
            </a:r>
            <a:r>
              <a:rPr lang="zh-CN" altLang="en-US" sz="1600" dirty="0">
                <a:latin typeface="+mn-ea"/>
              </a:rPr>
              <a:t>个</a:t>
            </a:r>
            <a:r>
              <a:rPr lang="en-US" altLang="zh-CN" sz="1600" dirty="0">
                <a:latin typeface="+mn-ea"/>
              </a:rPr>
              <a:t>API</a:t>
            </a:r>
            <a:r>
              <a:rPr lang="zh-CN" altLang="en-US" sz="1600" dirty="0">
                <a:latin typeface="+mn-ea"/>
              </a:rPr>
              <a:t>函数，分别是</a:t>
            </a:r>
            <a:r>
              <a:rPr lang="en-US" altLang="zh-CN" sz="1600" dirty="0" err="1">
                <a:latin typeface="+mn-ea"/>
              </a:rPr>
              <a:t>InitQueue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ClearQueue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QueueEmpty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QueueLength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EnQueue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 err="1" smtClean="0">
                <a:latin typeface="+mn-ea"/>
              </a:rPr>
              <a:t>DeQueue</a:t>
            </a:r>
            <a:r>
              <a:rPr lang="zh-CN" altLang="en-US" sz="1600" dirty="0" smtClean="0">
                <a:latin typeface="+mn-ea"/>
              </a:rPr>
              <a:t>。</a:t>
            </a:r>
            <a:endParaRPr lang="zh-CN" altLang="en-US" sz="1600" dirty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69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2.12 UART1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模块驱动设计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3618" y="1557525"/>
            <a:ext cx="7944375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b="1" dirty="0" smtClean="0">
                <a:latin typeface="+mn-ea"/>
              </a:rPr>
              <a:t>UART1</a:t>
            </a:r>
            <a:r>
              <a:rPr lang="zh-CN" altLang="en-US" sz="1600" b="1" dirty="0">
                <a:latin typeface="+mn-ea"/>
              </a:rPr>
              <a:t>数据接收和数据发送</a:t>
            </a:r>
            <a:r>
              <a:rPr lang="zh-CN" altLang="en-US" sz="1600" b="1" dirty="0" smtClean="0">
                <a:latin typeface="+mn-ea"/>
              </a:rPr>
              <a:t>路径</a:t>
            </a:r>
            <a:endParaRPr lang="en-US" altLang="zh-CN" sz="1600" b="1" dirty="0" smtClean="0">
              <a:latin typeface="+mn-ea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207694"/>
              </p:ext>
            </p:extLst>
          </p:nvPr>
        </p:nvGraphicFramePr>
        <p:xfrm>
          <a:off x="1142525" y="2251116"/>
          <a:ext cx="7020879" cy="1616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Visio" r:id="rId3" imgW="5884694" imgH="1564616" progId="Visio.Drawing.11">
                  <p:embed/>
                </p:oleObj>
              </mc:Choice>
              <mc:Fallback>
                <p:oleObj name="Visio" r:id="rId3" imgW="5884694" imgH="156461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525" y="2251116"/>
                        <a:ext cx="7020879" cy="16169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1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535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实  验  内  容</a:t>
            </a: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1"/>
          <p:cNvSpPr txBox="1"/>
          <p:nvPr/>
        </p:nvSpPr>
        <p:spPr>
          <a:xfrm>
            <a:off x="577850" y="1128713"/>
            <a:ext cx="7915910" cy="226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基于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核心板设计一个串口通信实验，每秒通过</a:t>
            </a:r>
            <a:r>
              <a:rPr lang="en-US" altLang="zh-CN" sz="1600" dirty="0" err="1">
                <a:latin typeface="+mn-ea"/>
              </a:rPr>
              <a:t>printf</a:t>
            </a:r>
            <a:r>
              <a:rPr lang="zh-CN" altLang="en-US" sz="1600" dirty="0">
                <a:latin typeface="+mn-ea"/>
              </a:rPr>
              <a:t>向计算机发送一句话（</a:t>
            </a:r>
            <a:r>
              <a:rPr lang="en-US" altLang="zh-CN" sz="1600" dirty="0">
                <a:latin typeface="+mn-ea"/>
              </a:rPr>
              <a:t>ASCII</a:t>
            </a:r>
            <a:r>
              <a:rPr lang="zh-CN" altLang="en-US" sz="1600" dirty="0">
                <a:latin typeface="+mn-ea"/>
              </a:rPr>
              <a:t>格式），如</a:t>
            </a:r>
            <a:r>
              <a:rPr lang="en-US" altLang="zh-CN" sz="1600" dirty="0">
                <a:latin typeface="+mn-ea"/>
              </a:rPr>
              <a:t>This is the first STM32F103 Project, by </a:t>
            </a:r>
            <a:r>
              <a:rPr lang="en-US" altLang="zh-CN" sz="1600" dirty="0" err="1">
                <a:latin typeface="+mn-ea"/>
              </a:rPr>
              <a:t>Zhangsan</a:t>
            </a:r>
            <a:r>
              <a:rPr lang="zh-CN" altLang="en-US" sz="1600" dirty="0">
                <a:latin typeface="+mn-ea"/>
              </a:rPr>
              <a:t>，在计算机上通过串口助手显示，另外，计算机上的串口助手向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核心板发送一个字节数据（</a:t>
            </a:r>
            <a:r>
              <a:rPr lang="en-US" altLang="zh-CN" sz="1600" dirty="0">
                <a:latin typeface="+mn-ea"/>
              </a:rPr>
              <a:t>HEX</a:t>
            </a:r>
            <a:r>
              <a:rPr lang="zh-CN" altLang="en-US" sz="1600" dirty="0">
                <a:latin typeface="+mn-ea"/>
              </a:rPr>
              <a:t>格式），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核心板收到之后，进行加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处理再回发到计算机，通过串口助手显示出来，比如，计算机通过串口助手向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核心板发送</a:t>
            </a:r>
            <a:r>
              <a:rPr lang="en-US" altLang="zh-CN" sz="1600" dirty="0">
                <a:latin typeface="+mn-ea"/>
              </a:rPr>
              <a:t>0x13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核心板收到之后，进行加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处理，向计算机发送</a:t>
            </a:r>
            <a:r>
              <a:rPr lang="en-US" altLang="zh-CN" sz="1600" dirty="0">
                <a:latin typeface="+mn-ea"/>
              </a:rPr>
              <a:t>0x14</a:t>
            </a:r>
            <a:r>
              <a:rPr lang="zh-CN" altLang="en-US" sz="1600" dirty="0">
                <a:latin typeface="+mn-ea"/>
              </a:rPr>
              <a:t>。</a:t>
            </a:r>
            <a:endParaRPr lang="zh-CN" altLang="zh-CN" sz="1600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150144"/>
            <a:ext cx="7915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en-US" sz="1600" dirty="0">
                <a:latin typeface="+mj-ea"/>
                <a:ea typeface="+mj-ea"/>
              </a:rPr>
              <a:t>：复制并编译原始工程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2</a:t>
            </a:r>
            <a:r>
              <a:rPr lang="zh-CN" altLang="en-US" sz="1600" dirty="0">
                <a:latin typeface="+mj-ea"/>
                <a:ea typeface="+mj-ea"/>
              </a:rPr>
              <a:t>：添加</a:t>
            </a:r>
            <a:r>
              <a:rPr lang="en-US" altLang="zh-CN" sz="1600" dirty="0">
                <a:latin typeface="+mj-ea"/>
                <a:ea typeface="+mj-ea"/>
              </a:rPr>
              <a:t>UART1</a:t>
            </a:r>
            <a:r>
              <a:rPr lang="zh-CN" altLang="en-US" sz="1600" dirty="0">
                <a:latin typeface="+mj-ea"/>
                <a:ea typeface="+mj-ea"/>
              </a:rPr>
              <a:t>和</a:t>
            </a:r>
            <a:r>
              <a:rPr lang="en-US" altLang="zh-CN" sz="1600" dirty="0">
                <a:latin typeface="+mj-ea"/>
                <a:ea typeface="+mj-ea"/>
              </a:rPr>
              <a:t>Queue</a:t>
            </a:r>
            <a:r>
              <a:rPr lang="zh-CN" altLang="en-US" sz="1600" dirty="0">
                <a:latin typeface="+mj-ea"/>
                <a:ea typeface="+mj-ea"/>
              </a:rPr>
              <a:t>文件对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3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>
                <a:latin typeface="+mj-ea"/>
                <a:ea typeface="+mj-ea"/>
              </a:rPr>
              <a:t>UART1.h</a:t>
            </a:r>
            <a:r>
              <a:rPr lang="zh-CN" altLang="en-US" sz="1600" dirty="0">
                <a:latin typeface="+mj-ea"/>
                <a:ea typeface="+mj-ea"/>
              </a:rPr>
              <a:t>文件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4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>
                <a:latin typeface="+mj-ea"/>
                <a:ea typeface="+mj-ea"/>
              </a:rPr>
              <a:t>UART1.c</a:t>
            </a:r>
            <a:r>
              <a:rPr lang="zh-CN" altLang="en-US" sz="1600" dirty="0">
                <a:latin typeface="+mj-ea"/>
                <a:ea typeface="+mj-ea"/>
              </a:rPr>
              <a:t>文件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5</a:t>
            </a:r>
            <a:r>
              <a:rPr lang="zh-CN" altLang="en-US" sz="1600" dirty="0">
                <a:latin typeface="+mj-ea"/>
                <a:ea typeface="+mj-ea"/>
              </a:rPr>
              <a:t>：完善串口通信实验应用层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6</a:t>
            </a:r>
            <a:r>
              <a:rPr lang="zh-CN" altLang="en-US" sz="1600" dirty="0">
                <a:latin typeface="+mj-ea"/>
                <a:ea typeface="+mj-ea"/>
              </a:rPr>
              <a:t>：编译及下载验证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步  骤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14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004123"/>
            <a:ext cx="8492046" cy="2316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1400" dirty="0" smtClean="0">
                <a:latin typeface="+mj-ea"/>
                <a:ea typeface="+mj-ea"/>
              </a:rPr>
              <a:t>       在</a:t>
            </a:r>
            <a:r>
              <a:rPr lang="zh-CN" altLang="en-US" sz="1400" dirty="0">
                <a:latin typeface="+mj-ea"/>
                <a:ea typeface="+mj-ea"/>
              </a:rPr>
              <a:t>“</a:t>
            </a:r>
            <a:r>
              <a:rPr lang="en-US" altLang="zh-CN" sz="1400" dirty="0">
                <a:latin typeface="+mj-ea"/>
                <a:ea typeface="+mj-ea"/>
              </a:rPr>
              <a:t>05.</a:t>
            </a:r>
            <a:r>
              <a:rPr lang="zh-CN" altLang="en-US" sz="1400" dirty="0">
                <a:latin typeface="+mj-ea"/>
                <a:ea typeface="+mj-ea"/>
              </a:rPr>
              <a:t>串口通信实验”工程基础上增加以下功能：（</a:t>
            </a:r>
            <a:r>
              <a:rPr lang="en-US" altLang="zh-CN" sz="1400" dirty="0">
                <a:latin typeface="+mj-ea"/>
                <a:ea typeface="+mj-ea"/>
              </a:rPr>
              <a:t>1</a:t>
            </a:r>
            <a:r>
              <a:rPr lang="zh-CN" altLang="en-US" sz="1400" dirty="0">
                <a:latin typeface="+mj-ea"/>
                <a:ea typeface="+mj-ea"/>
              </a:rPr>
              <a:t>）添加</a:t>
            </a:r>
            <a:r>
              <a:rPr lang="en-US" altLang="zh-CN" sz="1400" dirty="0">
                <a:latin typeface="+mj-ea"/>
                <a:ea typeface="+mj-ea"/>
              </a:rPr>
              <a:t>UART2</a:t>
            </a:r>
            <a:r>
              <a:rPr lang="zh-CN" altLang="en-US" sz="1400" dirty="0">
                <a:latin typeface="+mj-ea"/>
                <a:ea typeface="+mj-ea"/>
              </a:rPr>
              <a:t>模块，</a:t>
            </a:r>
            <a:r>
              <a:rPr lang="en-US" altLang="zh-CN" sz="1400" dirty="0">
                <a:latin typeface="+mj-ea"/>
                <a:ea typeface="+mj-ea"/>
              </a:rPr>
              <a:t>UART2</a:t>
            </a:r>
            <a:r>
              <a:rPr lang="zh-CN" altLang="en-US" sz="1400" dirty="0">
                <a:latin typeface="+mj-ea"/>
                <a:ea typeface="+mj-ea"/>
              </a:rPr>
              <a:t>模块的波特率配置为</a:t>
            </a:r>
            <a:r>
              <a:rPr lang="en-US" altLang="zh-CN" sz="1400" dirty="0">
                <a:latin typeface="+mj-ea"/>
                <a:ea typeface="+mj-ea"/>
              </a:rPr>
              <a:t>9600</a:t>
            </a:r>
            <a:r>
              <a:rPr lang="zh-CN" altLang="en-US" sz="1400" dirty="0">
                <a:latin typeface="+mj-ea"/>
                <a:ea typeface="+mj-ea"/>
              </a:rPr>
              <a:t>，数据长度、停止位、奇偶校验位等均与</a:t>
            </a:r>
            <a:r>
              <a:rPr lang="en-US" altLang="zh-CN" sz="1400" dirty="0">
                <a:latin typeface="+mj-ea"/>
                <a:ea typeface="+mj-ea"/>
              </a:rPr>
              <a:t>UART1</a:t>
            </a:r>
            <a:r>
              <a:rPr lang="zh-CN" altLang="en-US" sz="1400" dirty="0">
                <a:latin typeface="+mj-ea"/>
                <a:ea typeface="+mj-ea"/>
              </a:rPr>
              <a:t>相同，且</a:t>
            </a:r>
            <a:r>
              <a:rPr lang="en-US" altLang="zh-CN" sz="1400" dirty="0">
                <a:latin typeface="+mj-ea"/>
                <a:ea typeface="+mj-ea"/>
              </a:rPr>
              <a:t>API</a:t>
            </a:r>
            <a:r>
              <a:rPr lang="zh-CN" altLang="en-US" sz="1400" dirty="0">
                <a:latin typeface="+mj-ea"/>
                <a:ea typeface="+mj-ea"/>
              </a:rPr>
              <a:t>函数分别为</a:t>
            </a:r>
            <a:r>
              <a:rPr lang="en-US" altLang="zh-CN" sz="1400" dirty="0">
                <a:latin typeface="+mj-ea"/>
                <a:ea typeface="+mj-ea"/>
              </a:rPr>
              <a:t>InitUART2</a:t>
            </a:r>
            <a:r>
              <a:rPr lang="zh-CN" altLang="en-US" sz="1400" dirty="0">
                <a:latin typeface="+mj-ea"/>
                <a:ea typeface="+mj-ea"/>
              </a:rPr>
              <a:t>、</a:t>
            </a:r>
            <a:r>
              <a:rPr lang="en-US" altLang="zh-CN" sz="1400" dirty="0">
                <a:latin typeface="+mj-ea"/>
                <a:ea typeface="+mj-ea"/>
              </a:rPr>
              <a:t>WriteUART2</a:t>
            </a:r>
            <a:r>
              <a:rPr lang="zh-CN" altLang="en-US" sz="1400" dirty="0">
                <a:latin typeface="+mj-ea"/>
                <a:ea typeface="+mj-ea"/>
              </a:rPr>
              <a:t>和</a:t>
            </a:r>
            <a:r>
              <a:rPr lang="en-US" altLang="zh-CN" sz="1400" dirty="0">
                <a:latin typeface="+mj-ea"/>
                <a:ea typeface="+mj-ea"/>
              </a:rPr>
              <a:t>ReadUART2</a:t>
            </a:r>
            <a:r>
              <a:rPr lang="zh-CN" altLang="en-US" sz="1400" dirty="0">
                <a:latin typeface="+mj-ea"/>
                <a:ea typeface="+mj-ea"/>
              </a:rPr>
              <a:t>，</a:t>
            </a:r>
            <a:r>
              <a:rPr lang="en-US" altLang="zh-CN" sz="1400" dirty="0">
                <a:latin typeface="+mj-ea"/>
                <a:ea typeface="+mj-ea"/>
              </a:rPr>
              <a:t>UART2</a:t>
            </a:r>
            <a:r>
              <a:rPr lang="zh-CN" altLang="en-US" sz="1400" dirty="0">
                <a:latin typeface="+mj-ea"/>
                <a:ea typeface="+mj-ea"/>
              </a:rPr>
              <a:t>模块中不需要实现</a:t>
            </a:r>
            <a:r>
              <a:rPr lang="en-US" altLang="zh-CN" sz="1400" dirty="0" err="1">
                <a:latin typeface="+mj-ea"/>
                <a:ea typeface="+mj-ea"/>
              </a:rPr>
              <a:t>SendCharUsedByFputc</a:t>
            </a:r>
            <a:r>
              <a:rPr lang="zh-CN" altLang="en-US" sz="1400" dirty="0">
                <a:latin typeface="+mj-ea"/>
                <a:ea typeface="+mj-ea"/>
              </a:rPr>
              <a:t>和</a:t>
            </a:r>
            <a:r>
              <a:rPr lang="en-US" altLang="zh-CN" sz="1400" dirty="0" err="1">
                <a:latin typeface="+mj-ea"/>
                <a:ea typeface="+mj-ea"/>
              </a:rPr>
              <a:t>fputc</a:t>
            </a:r>
            <a:r>
              <a:rPr lang="zh-CN" altLang="en-US" sz="1400" dirty="0">
                <a:latin typeface="+mj-ea"/>
                <a:ea typeface="+mj-ea"/>
              </a:rPr>
              <a:t>函数；（</a:t>
            </a:r>
            <a:r>
              <a:rPr lang="en-US" altLang="zh-CN" sz="1400" dirty="0">
                <a:latin typeface="+mj-ea"/>
                <a:ea typeface="+mj-ea"/>
              </a:rPr>
              <a:t>2</a:t>
            </a:r>
            <a:r>
              <a:rPr lang="zh-CN" altLang="en-US" sz="1400" dirty="0">
                <a:latin typeface="+mj-ea"/>
                <a:ea typeface="+mj-ea"/>
              </a:rPr>
              <a:t>）在</a:t>
            </a:r>
            <a:r>
              <a:rPr lang="en-US" altLang="zh-CN" sz="1400" dirty="0">
                <a:latin typeface="+mj-ea"/>
                <a:ea typeface="+mj-ea"/>
              </a:rPr>
              <a:t>Main</a:t>
            </a:r>
            <a:r>
              <a:rPr lang="zh-CN" altLang="en-US" sz="1400" dirty="0">
                <a:latin typeface="+mj-ea"/>
                <a:ea typeface="+mj-ea"/>
              </a:rPr>
              <a:t>模块中的</a:t>
            </a:r>
            <a:r>
              <a:rPr lang="en-US" altLang="zh-CN" sz="1400" dirty="0">
                <a:latin typeface="+mj-ea"/>
                <a:ea typeface="+mj-ea"/>
              </a:rPr>
              <a:t>Proc2msTask</a:t>
            </a:r>
            <a:r>
              <a:rPr lang="zh-CN" altLang="en-US" sz="1400" dirty="0">
                <a:latin typeface="+mj-ea"/>
                <a:ea typeface="+mj-ea"/>
              </a:rPr>
              <a:t>函数中，将</a:t>
            </a:r>
            <a:r>
              <a:rPr lang="en-US" altLang="zh-CN" sz="1400" dirty="0">
                <a:latin typeface="+mj-ea"/>
                <a:ea typeface="+mj-ea"/>
              </a:rPr>
              <a:t>UART2</a:t>
            </a:r>
            <a:r>
              <a:rPr lang="zh-CN" altLang="en-US" sz="1400" dirty="0">
                <a:latin typeface="+mj-ea"/>
                <a:ea typeface="+mj-ea"/>
              </a:rPr>
              <a:t>读取到的内</a:t>
            </a:r>
            <a:r>
              <a:rPr lang="zh-CN" altLang="en-US" sz="1400" dirty="0" smtClean="0">
                <a:latin typeface="+mj-ea"/>
                <a:ea typeface="+mj-ea"/>
              </a:rPr>
              <a:t>容发</a:t>
            </a:r>
            <a:r>
              <a:rPr lang="zh-CN" altLang="en-US" sz="1400" dirty="0">
                <a:latin typeface="+mj-ea"/>
                <a:ea typeface="+mj-ea"/>
              </a:rPr>
              <a:t>送到</a:t>
            </a:r>
            <a:r>
              <a:rPr lang="en-US" altLang="zh-CN" sz="1400" dirty="0" smtClean="0">
                <a:latin typeface="+mj-ea"/>
                <a:ea typeface="+mj-ea"/>
              </a:rPr>
              <a:t>UART1</a:t>
            </a:r>
            <a:r>
              <a:rPr lang="zh-CN" altLang="en-US" sz="1400" dirty="0" smtClean="0">
                <a:latin typeface="+mj-ea"/>
                <a:ea typeface="+mj-ea"/>
              </a:rPr>
              <a:t>，</a:t>
            </a:r>
            <a:r>
              <a:rPr lang="zh-CN" altLang="en-US" sz="1400" dirty="0">
                <a:latin typeface="+mj-ea"/>
                <a:ea typeface="+mj-ea"/>
              </a:rPr>
              <a:t>将</a:t>
            </a:r>
            <a:r>
              <a:rPr lang="en-US" altLang="zh-CN" sz="1400" dirty="0">
                <a:latin typeface="+mj-ea"/>
                <a:ea typeface="+mj-ea"/>
              </a:rPr>
              <a:t>UART1</a:t>
            </a:r>
            <a:r>
              <a:rPr lang="zh-CN" altLang="en-US" sz="1400" dirty="0">
                <a:latin typeface="+mj-ea"/>
                <a:ea typeface="+mj-ea"/>
              </a:rPr>
              <a:t>读取到的内</a:t>
            </a:r>
            <a:r>
              <a:rPr lang="zh-CN" altLang="en-US" sz="1400" dirty="0" smtClean="0">
                <a:latin typeface="+mj-ea"/>
                <a:ea typeface="+mj-ea"/>
              </a:rPr>
              <a:t>容发</a:t>
            </a:r>
            <a:r>
              <a:rPr lang="zh-CN" altLang="en-US" sz="1400" dirty="0">
                <a:latin typeface="+mj-ea"/>
                <a:ea typeface="+mj-ea"/>
              </a:rPr>
              <a:t>送到</a:t>
            </a:r>
            <a:r>
              <a:rPr lang="en-US" altLang="zh-CN" sz="1400" dirty="0" smtClean="0">
                <a:latin typeface="+mj-ea"/>
                <a:ea typeface="+mj-ea"/>
              </a:rPr>
              <a:t>UART2</a:t>
            </a:r>
            <a:r>
              <a:rPr lang="zh-CN" altLang="en-US" sz="1400" dirty="0" smtClean="0">
                <a:latin typeface="+mj-ea"/>
                <a:ea typeface="+mj-ea"/>
              </a:rPr>
              <a:t>；（</a:t>
            </a:r>
            <a:r>
              <a:rPr lang="en-US" altLang="zh-CN" sz="1400" dirty="0">
                <a:latin typeface="+mj-ea"/>
                <a:ea typeface="+mj-ea"/>
              </a:rPr>
              <a:t>3</a:t>
            </a:r>
            <a:r>
              <a:rPr lang="zh-CN" altLang="en-US" sz="1400" dirty="0">
                <a:latin typeface="+mj-ea"/>
                <a:ea typeface="+mj-ea"/>
              </a:rPr>
              <a:t>）</a:t>
            </a:r>
            <a:r>
              <a:rPr lang="en-US" altLang="zh-CN" sz="1400" dirty="0">
                <a:latin typeface="+mj-ea"/>
                <a:ea typeface="+mj-ea"/>
              </a:rPr>
              <a:t>STM32</a:t>
            </a:r>
            <a:r>
              <a:rPr lang="zh-CN" altLang="en-US" sz="1400" dirty="0">
                <a:latin typeface="+mj-ea"/>
                <a:ea typeface="+mj-ea"/>
              </a:rPr>
              <a:t>核心板的</a:t>
            </a:r>
            <a:r>
              <a:rPr lang="en-US" altLang="zh-CN" sz="1400" dirty="0">
                <a:latin typeface="+mj-ea"/>
                <a:ea typeface="+mj-ea"/>
              </a:rPr>
              <a:t>USART2_TX</a:t>
            </a:r>
            <a:r>
              <a:rPr lang="zh-CN" altLang="en-US" sz="1400" dirty="0">
                <a:latin typeface="+mj-ea"/>
                <a:ea typeface="+mj-ea"/>
              </a:rPr>
              <a:t>（</a:t>
            </a:r>
            <a:r>
              <a:rPr lang="en-US" altLang="zh-CN" sz="1400" dirty="0">
                <a:latin typeface="+mj-ea"/>
                <a:ea typeface="+mj-ea"/>
              </a:rPr>
              <a:t>PA2</a:t>
            </a:r>
            <a:r>
              <a:rPr lang="zh-CN" altLang="en-US" sz="1400" dirty="0">
                <a:latin typeface="+mj-ea"/>
                <a:ea typeface="+mj-ea"/>
              </a:rPr>
              <a:t>）通过杜邦线连接到</a:t>
            </a:r>
            <a:r>
              <a:rPr lang="en-US" altLang="zh-CN" sz="1400" dirty="0">
                <a:latin typeface="+mj-ea"/>
                <a:ea typeface="+mj-ea"/>
              </a:rPr>
              <a:t>USART2_RX</a:t>
            </a:r>
            <a:r>
              <a:rPr lang="zh-CN" altLang="en-US" sz="1400" dirty="0">
                <a:latin typeface="+mj-ea"/>
                <a:ea typeface="+mj-ea"/>
              </a:rPr>
              <a:t>（</a:t>
            </a:r>
            <a:r>
              <a:rPr lang="en-US" altLang="zh-CN" sz="1400" dirty="0">
                <a:latin typeface="+mj-ea"/>
                <a:ea typeface="+mj-ea"/>
              </a:rPr>
              <a:t>PA3</a:t>
            </a:r>
            <a:r>
              <a:rPr lang="zh-CN" altLang="en-US" sz="1400" dirty="0">
                <a:latin typeface="+mj-ea"/>
                <a:ea typeface="+mj-ea"/>
              </a:rPr>
              <a:t>）；（</a:t>
            </a:r>
            <a:r>
              <a:rPr lang="en-US" altLang="zh-CN" sz="1400" dirty="0">
                <a:latin typeface="+mj-ea"/>
                <a:ea typeface="+mj-ea"/>
              </a:rPr>
              <a:t>4</a:t>
            </a:r>
            <a:r>
              <a:rPr lang="zh-CN" altLang="en-US" sz="1400" dirty="0">
                <a:latin typeface="+mj-ea"/>
                <a:ea typeface="+mj-ea"/>
              </a:rPr>
              <a:t>）将</a:t>
            </a:r>
            <a:r>
              <a:rPr lang="en-US" altLang="zh-CN" sz="1400" dirty="0">
                <a:latin typeface="+mj-ea"/>
                <a:ea typeface="+mj-ea"/>
              </a:rPr>
              <a:t>STM32</a:t>
            </a:r>
            <a:r>
              <a:rPr lang="zh-CN" altLang="en-US" sz="1400" dirty="0">
                <a:latin typeface="+mj-ea"/>
                <a:ea typeface="+mj-ea"/>
              </a:rPr>
              <a:t>核心板的</a:t>
            </a:r>
            <a:r>
              <a:rPr lang="en-US" altLang="zh-CN" sz="1400" dirty="0">
                <a:latin typeface="+mj-ea"/>
                <a:ea typeface="+mj-ea"/>
              </a:rPr>
              <a:t>UART1</a:t>
            </a:r>
            <a:r>
              <a:rPr lang="zh-CN" altLang="en-US" sz="1400" dirty="0">
                <a:latin typeface="+mj-ea"/>
                <a:ea typeface="+mj-ea"/>
              </a:rPr>
              <a:t>通过通信</a:t>
            </a:r>
            <a:r>
              <a:rPr lang="en-US" altLang="zh-CN" sz="1400" dirty="0">
                <a:latin typeface="+mj-ea"/>
                <a:ea typeface="+mj-ea"/>
              </a:rPr>
              <a:t>-</a:t>
            </a:r>
            <a:r>
              <a:rPr lang="zh-CN" altLang="en-US" sz="1400" dirty="0">
                <a:latin typeface="+mj-ea"/>
                <a:ea typeface="+mj-ea"/>
              </a:rPr>
              <a:t>下载模块以及</a:t>
            </a:r>
            <a:r>
              <a:rPr lang="en-US" altLang="zh-CN" sz="1400" dirty="0">
                <a:latin typeface="+mj-ea"/>
                <a:ea typeface="+mj-ea"/>
              </a:rPr>
              <a:t>Mini-USB</a:t>
            </a:r>
            <a:r>
              <a:rPr lang="zh-CN" altLang="en-US" sz="1400" dirty="0">
                <a:latin typeface="+mj-ea"/>
                <a:ea typeface="+mj-ea"/>
              </a:rPr>
              <a:t>线与计算机相连接；（</a:t>
            </a:r>
            <a:r>
              <a:rPr lang="en-US" altLang="zh-CN" sz="1400" dirty="0">
                <a:latin typeface="+mj-ea"/>
                <a:ea typeface="+mj-ea"/>
              </a:rPr>
              <a:t>5</a:t>
            </a:r>
            <a:r>
              <a:rPr lang="zh-CN" altLang="en-US" sz="1400" dirty="0">
                <a:latin typeface="+mj-ea"/>
                <a:ea typeface="+mj-ea"/>
              </a:rPr>
              <a:t>）通过计算机上的串口助手工具发送数据，查看是否能够正常接收到发送的数据。</a:t>
            </a:r>
            <a:endParaRPr sz="1400" dirty="0">
              <a:latin typeface="+mj-ea"/>
              <a:ea typeface="+mj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任  务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84440"/>
              </p:ext>
            </p:extLst>
          </p:nvPr>
        </p:nvGraphicFramePr>
        <p:xfrm>
          <a:off x="2941320" y="3417148"/>
          <a:ext cx="3414593" cy="1189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Visio" r:id="rId3" imgW="3130571" imgH="1150740" progId="Visio.Drawing.11">
                  <p:embed/>
                </p:oleObj>
              </mc:Choice>
              <mc:Fallback>
                <p:oleObj name="Visio" r:id="rId3" imgW="3130571" imgH="11507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320" y="3417148"/>
                        <a:ext cx="3414593" cy="11891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98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114425"/>
            <a:ext cx="791591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1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如何</a:t>
            </a:r>
            <a:r>
              <a:rPr lang="zh-CN" altLang="en-US" sz="1600" dirty="0">
                <a:latin typeface="+mn-ea"/>
              </a:rPr>
              <a:t>通过</a:t>
            </a:r>
            <a:r>
              <a:rPr lang="en-US" altLang="zh-CN" sz="1600" dirty="0">
                <a:latin typeface="+mn-ea"/>
              </a:rPr>
              <a:t>USART_CR1</a:t>
            </a:r>
            <a:r>
              <a:rPr lang="zh-CN" altLang="en-US" sz="1600" dirty="0">
                <a:latin typeface="+mn-ea"/>
              </a:rPr>
              <a:t>设置串口的奇偶校验位？如何通过</a:t>
            </a:r>
            <a:r>
              <a:rPr lang="en-US" altLang="zh-CN" sz="1600" dirty="0">
                <a:latin typeface="+mn-ea"/>
              </a:rPr>
              <a:t>USART_CR1</a:t>
            </a:r>
            <a:r>
              <a:rPr lang="zh-CN" altLang="en-US" sz="1600" dirty="0">
                <a:latin typeface="+mn-ea"/>
              </a:rPr>
              <a:t>使能串口？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2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如何</a:t>
            </a:r>
            <a:r>
              <a:rPr lang="zh-CN" altLang="en-US" sz="1600" dirty="0">
                <a:latin typeface="+mn-ea"/>
              </a:rPr>
              <a:t>通过</a:t>
            </a:r>
            <a:r>
              <a:rPr lang="en-US" altLang="zh-CN" sz="1600" dirty="0">
                <a:latin typeface="+mn-ea"/>
              </a:rPr>
              <a:t>USART_CR2</a:t>
            </a:r>
            <a:r>
              <a:rPr lang="zh-CN" altLang="en-US" sz="1600" dirty="0">
                <a:latin typeface="+mn-ea"/>
              </a:rPr>
              <a:t>设置串口的停止位？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3</a:t>
            </a:r>
            <a:r>
              <a:rPr lang="en-US" altLang="zh-CN" sz="1600" dirty="0" smtClean="0">
                <a:latin typeface="+mn-ea"/>
              </a:rPr>
              <a:t>. USART_DR</a:t>
            </a:r>
            <a:r>
              <a:rPr lang="zh-CN" altLang="en-US" sz="1600" dirty="0">
                <a:latin typeface="+mn-ea"/>
              </a:rPr>
              <a:t>包含两个寄存器，分别是</a:t>
            </a:r>
            <a:r>
              <a:rPr lang="en-US" altLang="zh-CN" sz="1600" dirty="0">
                <a:latin typeface="+mn-ea"/>
              </a:rPr>
              <a:t>TDR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RDR</a:t>
            </a:r>
            <a:r>
              <a:rPr lang="zh-CN" altLang="en-US" sz="1600" dirty="0">
                <a:latin typeface="+mn-ea"/>
              </a:rPr>
              <a:t>，这两个寄存器的作用分别是什么？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4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如果</a:t>
            </a:r>
            <a:r>
              <a:rPr lang="zh-CN" altLang="en-US" sz="1600" dirty="0">
                <a:latin typeface="+mn-ea"/>
              </a:rPr>
              <a:t>某一串口的波特率为</a:t>
            </a:r>
            <a:r>
              <a:rPr lang="en-US" altLang="zh-CN" sz="1600" dirty="0">
                <a:latin typeface="+mn-ea"/>
              </a:rPr>
              <a:t>9600</a:t>
            </a:r>
            <a:r>
              <a:rPr lang="zh-CN" altLang="en-US" sz="1600" dirty="0">
                <a:latin typeface="+mn-ea"/>
              </a:rPr>
              <a:t>，应该向</a:t>
            </a:r>
            <a:r>
              <a:rPr lang="en-US" altLang="zh-CN" sz="1600" dirty="0">
                <a:latin typeface="+mn-ea"/>
              </a:rPr>
              <a:t>USART_BRR</a:t>
            </a:r>
            <a:r>
              <a:rPr lang="zh-CN" altLang="en-US" sz="1600" dirty="0">
                <a:latin typeface="+mn-ea"/>
              </a:rPr>
              <a:t>写什么？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5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串口</a:t>
            </a:r>
            <a:r>
              <a:rPr lang="zh-CN" altLang="en-US" sz="1600" dirty="0">
                <a:latin typeface="+mn-ea"/>
              </a:rPr>
              <a:t>的一帧数据发送完成后，</a:t>
            </a:r>
            <a:r>
              <a:rPr lang="en-US" altLang="zh-CN" sz="1600" dirty="0">
                <a:latin typeface="+mn-ea"/>
              </a:rPr>
              <a:t>USART_SR</a:t>
            </a:r>
            <a:r>
              <a:rPr lang="zh-CN" altLang="en-US" sz="1600" dirty="0">
                <a:latin typeface="+mn-ea"/>
              </a:rPr>
              <a:t>哪个位会发生变化？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6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为什么</a:t>
            </a:r>
            <a:r>
              <a:rPr lang="zh-CN" altLang="en-US" sz="1600" dirty="0">
                <a:latin typeface="+mn-ea"/>
              </a:rPr>
              <a:t>可以通过</a:t>
            </a:r>
            <a:r>
              <a:rPr lang="en-US" altLang="zh-CN" sz="1600" dirty="0" err="1">
                <a:latin typeface="+mn-ea"/>
              </a:rPr>
              <a:t>printf</a:t>
            </a:r>
            <a:r>
              <a:rPr lang="zh-CN" altLang="en-US" sz="1600" dirty="0">
                <a:latin typeface="+mn-ea"/>
              </a:rPr>
              <a:t>输出调试信息？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7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能否</a:t>
            </a:r>
            <a:r>
              <a:rPr lang="zh-CN" altLang="en-US" sz="1600" dirty="0">
                <a:latin typeface="+mn-ea"/>
              </a:rPr>
              <a:t>使用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UART2</a:t>
            </a:r>
            <a:r>
              <a:rPr lang="zh-CN" altLang="en-US" sz="1600" dirty="0">
                <a:latin typeface="+mn-ea"/>
              </a:rPr>
              <a:t>输出调试信息？如果可以，怎样实现？</a:t>
            </a:r>
            <a:endParaRPr lang="zh-CN" altLang="zh-CN" sz="1600" dirty="0">
              <a:latin typeface="+mn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习  题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04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1130935" y="1753979"/>
            <a:ext cx="6882130" cy="71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感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观  看 ！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电路设计与制作实用教程-50cm_50cm"/>
          <p:cNvPicPr>
            <a:picLocks noChangeAspect="1"/>
          </p:cNvPicPr>
          <p:nvPr/>
        </p:nvPicPr>
        <p:blipFill>
          <a:blip r:embed="rId3" cstate="print"/>
          <a:srcRect l="3636" t="4239" r="5223" b="4158"/>
          <a:stretch>
            <a:fillRect/>
          </a:stretch>
        </p:blipFill>
        <p:spPr>
          <a:xfrm>
            <a:off x="3300414" y="2588896"/>
            <a:ext cx="2132649" cy="20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9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2.1 UART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电路原理图</a:t>
            </a:r>
          </a:p>
        </p:txBody>
      </p:sp>
      <p:sp>
        <p:nvSpPr>
          <p:cNvPr id="23" name="文本框 1"/>
          <p:cNvSpPr txBox="1"/>
          <p:nvPr/>
        </p:nvSpPr>
        <p:spPr>
          <a:xfrm>
            <a:off x="577850" y="1476004"/>
            <a:ext cx="7915910" cy="193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en-US" sz="1600" dirty="0" smtClean="0">
                <a:latin typeface="+mn-ea"/>
              </a:rPr>
              <a:t>串口</a:t>
            </a:r>
            <a:r>
              <a:rPr lang="zh-CN" altLang="en-US" sz="1600" dirty="0">
                <a:latin typeface="+mn-ea"/>
              </a:rPr>
              <a:t>通信实验涉及的硬件包括一个</a:t>
            </a:r>
            <a:r>
              <a:rPr lang="en-US" altLang="zh-CN" sz="1600" dirty="0">
                <a:latin typeface="+mn-ea"/>
              </a:rPr>
              <a:t>XH-6P</a:t>
            </a:r>
            <a:r>
              <a:rPr lang="zh-CN" altLang="en-US" sz="1600" dirty="0">
                <a:latin typeface="+mn-ea"/>
              </a:rPr>
              <a:t>座子（编号为</a:t>
            </a:r>
            <a:r>
              <a:rPr lang="en-US" altLang="zh-CN" sz="1600" dirty="0">
                <a:latin typeface="+mn-ea"/>
              </a:rPr>
              <a:t>J4</a:t>
            </a:r>
            <a:r>
              <a:rPr lang="zh-CN" altLang="en-US" sz="1600" dirty="0">
                <a:latin typeface="+mn-ea"/>
              </a:rPr>
              <a:t>）、两个</a:t>
            </a:r>
            <a:r>
              <a:rPr lang="en-US" altLang="zh-CN" sz="1600" dirty="0">
                <a:latin typeface="+mn-ea"/>
              </a:rPr>
              <a:t>100Ω</a:t>
            </a:r>
            <a:r>
              <a:rPr lang="zh-CN" altLang="en-US" sz="1600" dirty="0">
                <a:latin typeface="+mn-ea"/>
              </a:rPr>
              <a:t>限流电阻以及一个</a:t>
            </a:r>
            <a:r>
              <a:rPr lang="en-US" altLang="zh-CN" sz="1600" dirty="0">
                <a:latin typeface="+mn-ea"/>
              </a:rPr>
              <a:t>10kΩ</a:t>
            </a:r>
            <a:r>
              <a:rPr lang="zh-CN" altLang="en-US" sz="1600" dirty="0">
                <a:latin typeface="+mn-ea"/>
              </a:rPr>
              <a:t>上拉电阻，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核心板上的</a:t>
            </a:r>
            <a:r>
              <a:rPr lang="en-US" altLang="zh-CN" sz="1600" dirty="0">
                <a:latin typeface="+mn-ea"/>
              </a:rPr>
              <a:t>USART1_TX</a:t>
            </a:r>
            <a:r>
              <a:rPr lang="zh-CN" altLang="en-US" sz="1600" dirty="0">
                <a:latin typeface="+mn-ea"/>
              </a:rPr>
              <a:t>通过一个</a:t>
            </a:r>
            <a:r>
              <a:rPr lang="en-US" altLang="zh-CN" sz="1600" dirty="0">
                <a:latin typeface="+mn-ea"/>
              </a:rPr>
              <a:t>100Ω</a:t>
            </a:r>
            <a:r>
              <a:rPr lang="zh-CN" altLang="en-US" sz="1600" dirty="0">
                <a:latin typeface="+mn-ea"/>
              </a:rPr>
              <a:t>电阻连接到</a:t>
            </a:r>
            <a:r>
              <a:rPr lang="en-US" altLang="zh-CN" sz="1600" dirty="0">
                <a:latin typeface="+mn-ea"/>
              </a:rPr>
              <a:t>STM32F103RCT6</a:t>
            </a:r>
            <a:r>
              <a:rPr lang="zh-CN" altLang="en-US" sz="1600" dirty="0">
                <a:latin typeface="+mn-ea"/>
              </a:rPr>
              <a:t>芯片的</a:t>
            </a:r>
            <a:r>
              <a:rPr lang="en-US" altLang="zh-CN" sz="1600" dirty="0">
                <a:latin typeface="+mn-ea"/>
              </a:rPr>
              <a:t>PA9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USART1_RX</a:t>
            </a:r>
            <a:r>
              <a:rPr lang="zh-CN" altLang="en-US" sz="1600" dirty="0">
                <a:latin typeface="+mn-ea"/>
              </a:rPr>
              <a:t>通过一个</a:t>
            </a:r>
            <a:r>
              <a:rPr lang="en-US" altLang="zh-CN" sz="1600" dirty="0">
                <a:latin typeface="+mn-ea"/>
              </a:rPr>
              <a:t>100Ω</a:t>
            </a:r>
            <a:r>
              <a:rPr lang="zh-CN" altLang="en-US" sz="1600" dirty="0">
                <a:latin typeface="+mn-ea"/>
              </a:rPr>
              <a:t>电阻连接到芯片的</a:t>
            </a:r>
            <a:r>
              <a:rPr lang="en-US" altLang="zh-CN" sz="1600" dirty="0" smtClean="0">
                <a:latin typeface="+mn-ea"/>
              </a:rPr>
              <a:t>PA10</a:t>
            </a:r>
            <a:r>
              <a:rPr lang="zh-CN" altLang="en-US" sz="1600" dirty="0" smtClean="0">
                <a:latin typeface="+mn-ea"/>
              </a:rPr>
              <a:t>，如下图所</a:t>
            </a:r>
            <a:r>
              <a:rPr lang="zh-CN" altLang="en-US" sz="1600" dirty="0">
                <a:latin typeface="+mn-ea"/>
              </a:rPr>
              <a:t>示。</a:t>
            </a:r>
            <a:endParaRPr lang="zh-CN" altLang="zh-CN" sz="1600" dirty="0">
              <a:latin typeface="+mn-ea"/>
            </a:endParaRPr>
          </a:p>
          <a:p>
            <a:pPr marL="0" lvl="1">
              <a:lnSpc>
                <a:spcPct val="150000"/>
              </a:lnSpc>
            </a:pPr>
            <a:endParaRPr sz="1600" dirty="0">
              <a:latin typeface="+mn-ea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972360"/>
              </p:ext>
            </p:extLst>
          </p:nvPr>
        </p:nvGraphicFramePr>
        <p:xfrm>
          <a:off x="2509519" y="2702560"/>
          <a:ext cx="3595069" cy="2254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Visio" r:id="rId3" imgW="1456557" imgH="1007100" progId="Visio.Drawing.11">
                  <p:embed/>
                </p:oleObj>
              </mc:Choice>
              <mc:Fallback>
                <p:oleObj name="Visio" r:id="rId3" imgW="1456557" imgH="100710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519" y="2702560"/>
                        <a:ext cx="3595069" cy="22540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2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40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2.2 UART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物理层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文本框 1"/>
          <p:cNvSpPr txBox="1"/>
          <p:nvPr/>
        </p:nvSpPr>
        <p:spPr>
          <a:xfrm>
            <a:off x="577850" y="1476004"/>
            <a:ext cx="7915910" cy="193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zh-CN" sz="1600" dirty="0" smtClean="0">
                <a:latin typeface="+mn-ea"/>
              </a:rPr>
              <a:t>两</a:t>
            </a:r>
            <a:r>
              <a:rPr lang="zh-CN" altLang="zh-CN" sz="1600" dirty="0">
                <a:latin typeface="+mn-ea"/>
              </a:rPr>
              <a:t>个</a:t>
            </a:r>
            <a:r>
              <a:rPr lang="en-US" altLang="zh-CN" sz="1600" dirty="0">
                <a:latin typeface="+mn-ea"/>
              </a:rPr>
              <a:t>UART</a:t>
            </a:r>
            <a:r>
              <a:rPr lang="zh-CN" altLang="zh-CN" sz="1600" dirty="0">
                <a:latin typeface="+mn-ea"/>
              </a:rPr>
              <a:t>设备的连接非常简单，比如</a:t>
            </a:r>
            <a:r>
              <a:rPr lang="en-US" altLang="zh-CN" sz="1600" dirty="0">
                <a:latin typeface="+mn-ea"/>
              </a:rPr>
              <a:t>UART</a:t>
            </a:r>
            <a:r>
              <a:rPr lang="zh-CN" altLang="zh-CN" sz="1600" dirty="0">
                <a:latin typeface="+mn-ea"/>
              </a:rPr>
              <a:t>设备</a:t>
            </a:r>
            <a:r>
              <a:rPr lang="en-US" altLang="zh-CN" sz="1600" dirty="0">
                <a:latin typeface="+mn-ea"/>
              </a:rPr>
              <a:t>A</a:t>
            </a:r>
            <a:r>
              <a:rPr lang="zh-CN" altLang="zh-CN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UART</a:t>
            </a:r>
            <a:r>
              <a:rPr lang="zh-CN" altLang="zh-CN" sz="1600" dirty="0">
                <a:latin typeface="+mn-ea"/>
              </a:rPr>
              <a:t>设备</a:t>
            </a:r>
            <a:r>
              <a:rPr lang="en-US" altLang="zh-CN" sz="1600" dirty="0">
                <a:latin typeface="+mn-ea"/>
              </a:rPr>
              <a:t>B</a:t>
            </a:r>
            <a:r>
              <a:rPr lang="zh-CN" altLang="zh-CN" sz="1600" dirty="0">
                <a:latin typeface="+mn-ea"/>
              </a:rPr>
              <a:t>，只需要将</a:t>
            </a:r>
            <a:r>
              <a:rPr lang="en-US" altLang="zh-CN" sz="1600" dirty="0">
                <a:latin typeface="+mn-ea"/>
              </a:rPr>
              <a:t>UART</a:t>
            </a:r>
            <a:r>
              <a:rPr lang="zh-CN" altLang="zh-CN" sz="1600" dirty="0">
                <a:latin typeface="+mn-ea"/>
              </a:rPr>
              <a:t>设备</a:t>
            </a:r>
            <a:r>
              <a:rPr lang="en-US" altLang="zh-CN" sz="1600" dirty="0">
                <a:latin typeface="+mn-ea"/>
              </a:rPr>
              <a:t>A</a:t>
            </a:r>
            <a:r>
              <a:rPr lang="zh-CN" altLang="zh-CN" sz="1600" dirty="0">
                <a:latin typeface="+mn-ea"/>
              </a:rPr>
              <a:t>的发送数据线</a:t>
            </a:r>
            <a:r>
              <a:rPr lang="en-US" altLang="zh-CN" sz="1600" dirty="0">
                <a:latin typeface="+mn-ea"/>
              </a:rPr>
              <a:t>TXD</a:t>
            </a:r>
            <a:r>
              <a:rPr lang="zh-CN" altLang="zh-CN" sz="1600" dirty="0">
                <a:latin typeface="+mn-ea"/>
              </a:rPr>
              <a:t>与</a:t>
            </a:r>
            <a:r>
              <a:rPr lang="en-US" altLang="zh-CN" sz="1600" dirty="0">
                <a:latin typeface="+mn-ea"/>
              </a:rPr>
              <a:t>UART</a:t>
            </a:r>
            <a:r>
              <a:rPr lang="zh-CN" altLang="zh-CN" sz="1600" dirty="0">
                <a:latin typeface="+mn-ea"/>
              </a:rPr>
              <a:t>设备</a:t>
            </a:r>
            <a:r>
              <a:rPr lang="en-US" altLang="zh-CN" sz="1600" dirty="0">
                <a:latin typeface="+mn-ea"/>
              </a:rPr>
              <a:t>B</a:t>
            </a:r>
            <a:r>
              <a:rPr lang="zh-CN" altLang="zh-CN" sz="1600" dirty="0">
                <a:latin typeface="+mn-ea"/>
              </a:rPr>
              <a:t>的接收数据线</a:t>
            </a:r>
            <a:r>
              <a:rPr lang="en-US" altLang="zh-CN" sz="1600" dirty="0">
                <a:latin typeface="+mn-ea"/>
              </a:rPr>
              <a:t>RXD</a:t>
            </a:r>
            <a:r>
              <a:rPr lang="zh-CN" altLang="zh-CN" sz="1600" dirty="0">
                <a:latin typeface="+mn-ea"/>
              </a:rPr>
              <a:t>相连接，将</a:t>
            </a:r>
            <a:r>
              <a:rPr lang="en-US" altLang="zh-CN" sz="1600" dirty="0">
                <a:latin typeface="+mn-ea"/>
              </a:rPr>
              <a:t>UART</a:t>
            </a:r>
            <a:r>
              <a:rPr lang="zh-CN" altLang="zh-CN" sz="1600" dirty="0">
                <a:latin typeface="+mn-ea"/>
              </a:rPr>
              <a:t>设备</a:t>
            </a:r>
            <a:r>
              <a:rPr lang="en-US" altLang="zh-CN" sz="1600" dirty="0">
                <a:latin typeface="+mn-ea"/>
              </a:rPr>
              <a:t>A</a:t>
            </a:r>
            <a:r>
              <a:rPr lang="zh-CN" altLang="zh-CN" sz="1600" dirty="0">
                <a:latin typeface="+mn-ea"/>
              </a:rPr>
              <a:t>的接收数据线</a:t>
            </a:r>
            <a:r>
              <a:rPr lang="en-US" altLang="zh-CN" sz="1600" dirty="0">
                <a:latin typeface="+mn-ea"/>
              </a:rPr>
              <a:t>RXD</a:t>
            </a:r>
            <a:r>
              <a:rPr lang="zh-CN" altLang="zh-CN" sz="1600" dirty="0">
                <a:latin typeface="+mn-ea"/>
              </a:rPr>
              <a:t>与</a:t>
            </a:r>
            <a:r>
              <a:rPr lang="en-US" altLang="zh-CN" sz="1600" dirty="0">
                <a:latin typeface="+mn-ea"/>
              </a:rPr>
              <a:t>UART</a:t>
            </a:r>
            <a:r>
              <a:rPr lang="zh-CN" altLang="zh-CN" sz="1600" dirty="0">
                <a:latin typeface="+mn-ea"/>
              </a:rPr>
              <a:t>设备</a:t>
            </a:r>
            <a:r>
              <a:rPr lang="en-US" altLang="zh-CN" sz="1600" dirty="0">
                <a:latin typeface="+mn-ea"/>
              </a:rPr>
              <a:t>B</a:t>
            </a:r>
            <a:r>
              <a:rPr lang="zh-CN" altLang="zh-CN" sz="1600" dirty="0">
                <a:latin typeface="+mn-ea"/>
              </a:rPr>
              <a:t>的发送数据线</a:t>
            </a:r>
            <a:r>
              <a:rPr lang="en-US" altLang="zh-CN" sz="1600" dirty="0">
                <a:latin typeface="+mn-ea"/>
              </a:rPr>
              <a:t>TXD</a:t>
            </a:r>
            <a:r>
              <a:rPr lang="zh-CN" altLang="zh-CN" sz="1600" dirty="0">
                <a:latin typeface="+mn-ea"/>
              </a:rPr>
              <a:t>相连接，当然，两个</a:t>
            </a:r>
            <a:r>
              <a:rPr lang="en-US" altLang="zh-CN" sz="1600" dirty="0">
                <a:latin typeface="+mn-ea"/>
              </a:rPr>
              <a:t>UART</a:t>
            </a:r>
            <a:r>
              <a:rPr lang="zh-CN" altLang="zh-CN" sz="1600" dirty="0">
                <a:latin typeface="+mn-ea"/>
              </a:rPr>
              <a:t>设备必须共地，因此，还需要将两个设备的</a:t>
            </a:r>
            <a:r>
              <a:rPr lang="en-US" altLang="zh-CN" sz="1600" dirty="0">
                <a:latin typeface="+mn-ea"/>
              </a:rPr>
              <a:t>GND</a:t>
            </a:r>
            <a:r>
              <a:rPr lang="zh-CN" altLang="zh-CN" sz="1600" dirty="0">
                <a:latin typeface="+mn-ea"/>
              </a:rPr>
              <a:t>相连接，</a:t>
            </a:r>
            <a:r>
              <a:rPr lang="zh-CN" altLang="zh-CN" sz="1600" dirty="0" smtClean="0">
                <a:latin typeface="+mn-ea"/>
              </a:rPr>
              <a:t>如</a:t>
            </a:r>
            <a:r>
              <a:rPr lang="zh-CN" altLang="en-US" sz="1600" dirty="0">
                <a:latin typeface="+mn-ea"/>
              </a:rPr>
              <a:t>下</a:t>
            </a:r>
            <a:r>
              <a:rPr lang="zh-CN" altLang="zh-CN" sz="1600" dirty="0" smtClean="0">
                <a:latin typeface="+mn-ea"/>
              </a:rPr>
              <a:t>图所</a:t>
            </a:r>
            <a:r>
              <a:rPr lang="zh-CN" altLang="zh-CN" sz="1600" dirty="0">
                <a:latin typeface="+mn-ea"/>
              </a:rPr>
              <a:t>示</a:t>
            </a:r>
            <a:r>
              <a:rPr lang="zh-CN" altLang="en-US" sz="1600" dirty="0">
                <a:latin typeface="+mn-ea"/>
              </a:rPr>
              <a:t>。</a:t>
            </a:r>
            <a:endParaRPr lang="zh-CN" altLang="zh-CN" sz="1600" dirty="0">
              <a:latin typeface="+mn-ea"/>
            </a:endParaRPr>
          </a:p>
          <a:p>
            <a:pPr marL="0" lvl="1">
              <a:lnSpc>
                <a:spcPct val="150000"/>
              </a:lnSpc>
            </a:pPr>
            <a:endParaRPr sz="1600" dirty="0">
              <a:latin typeface="+mn-ea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711808"/>
              </p:ext>
            </p:extLst>
          </p:nvPr>
        </p:nvGraphicFramePr>
        <p:xfrm>
          <a:off x="3159760" y="3125913"/>
          <a:ext cx="2396920" cy="89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Visio" r:id="rId3" imgW="1852579" imgH="682565" progId="Visio.Drawing.11">
                  <p:embed/>
                </p:oleObj>
              </mc:Choice>
              <mc:Fallback>
                <p:oleObj name="Visio" r:id="rId3" imgW="1852579" imgH="68256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760" y="3125913"/>
                        <a:ext cx="2396920" cy="899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3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23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2.3 UART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数据格式</a:t>
            </a:r>
          </a:p>
        </p:txBody>
      </p:sp>
      <p:sp>
        <p:nvSpPr>
          <p:cNvPr id="23" name="矩形 22"/>
          <p:cNvSpPr/>
          <p:nvPr/>
        </p:nvSpPr>
        <p:spPr>
          <a:xfrm>
            <a:off x="577851" y="1501709"/>
            <a:ext cx="7792551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UART</a:t>
            </a:r>
            <a:r>
              <a:rPr lang="zh-CN" altLang="en-US" sz="1600" dirty="0">
                <a:latin typeface="+mn-ea"/>
              </a:rPr>
              <a:t>数据按照一定的格式打包成帧，微控制器或计算机在物理层上是以帧为单位进行传输。</a:t>
            </a:r>
            <a:r>
              <a:rPr lang="en-US" altLang="zh-CN" sz="1600" dirty="0">
                <a:latin typeface="+mn-ea"/>
              </a:rPr>
              <a:t>UART</a:t>
            </a:r>
            <a:r>
              <a:rPr lang="zh-CN" altLang="en-US" sz="1600" dirty="0">
                <a:latin typeface="+mn-ea"/>
              </a:rPr>
              <a:t>的一帧数据由起始位、数据位、校验位、停止位和空闲位组成，</a:t>
            </a:r>
            <a:r>
              <a:rPr lang="zh-CN" altLang="en-US" sz="1600" dirty="0" smtClean="0">
                <a:latin typeface="+mn-ea"/>
              </a:rPr>
              <a:t>如下图所</a:t>
            </a:r>
            <a:r>
              <a:rPr lang="zh-CN" altLang="en-US" sz="1600" dirty="0">
                <a:latin typeface="+mn-ea"/>
              </a:rPr>
              <a:t>示。需要说明的是，一个完整的</a:t>
            </a:r>
            <a:r>
              <a:rPr lang="en-US" altLang="zh-CN" sz="1600" dirty="0">
                <a:latin typeface="+mn-ea"/>
              </a:rPr>
              <a:t>UART</a:t>
            </a:r>
            <a:r>
              <a:rPr lang="zh-CN" altLang="en-US" sz="1600" dirty="0">
                <a:latin typeface="+mn-ea"/>
              </a:rPr>
              <a:t>数据帧必须有起始位、数据位和停止位，但是不一定有校验位和空闲位。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069060"/>
              </p:ext>
            </p:extLst>
          </p:nvPr>
        </p:nvGraphicFramePr>
        <p:xfrm>
          <a:off x="2135038" y="3121172"/>
          <a:ext cx="5046496" cy="1586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Visio" r:id="rId3" imgW="2878577" imgH="902000" progId="Visio.Drawing.11">
                  <p:embed/>
                </p:oleObj>
              </mc:Choice>
              <mc:Fallback>
                <p:oleObj name="Visio" r:id="rId3" imgW="2878577" imgH="90200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038" y="3121172"/>
                        <a:ext cx="5046496" cy="15867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3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37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2.4 UART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通信实例</a:t>
            </a: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645898"/>
              </p:ext>
            </p:extLst>
          </p:nvPr>
        </p:nvGraphicFramePr>
        <p:xfrm>
          <a:off x="2750820" y="1535185"/>
          <a:ext cx="3208020" cy="3473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Visio" r:id="rId3" imgW="1852572" imgH="2032560" progId="Visio.Drawing.11">
                  <p:embed/>
                </p:oleObj>
              </mc:Choice>
              <mc:Fallback>
                <p:oleObj name="Visio" r:id="rId3" imgW="1852572" imgH="2032560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0820" y="1535185"/>
                        <a:ext cx="3208020" cy="34730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36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2.5 UART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功能框图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400470"/>
              </p:ext>
            </p:extLst>
          </p:nvPr>
        </p:nvGraphicFramePr>
        <p:xfrm>
          <a:off x="2705101" y="1419540"/>
          <a:ext cx="3924300" cy="3562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Visio" r:id="rId3" imgW="6298690" imgH="5894640" progId="Visio.Drawing.11">
                  <p:embed/>
                </p:oleObj>
              </mc:Choice>
              <mc:Fallback>
                <p:oleObj name="Visio" r:id="rId3" imgW="6298690" imgH="589464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1" y="1419540"/>
                        <a:ext cx="3924300" cy="35623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1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21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2.6 UART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部分寄存器</a:t>
            </a:r>
          </a:p>
        </p:txBody>
      </p:sp>
      <p:sp>
        <p:nvSpPr>
          <p:cNvPr id="24" name="矩形 23"/>
          <p:cNvSpPr/>
          <p:nvPr/>
        </p:nvSpPr>
        <p:spPr>
          <a:xfrm>
            <a:off x="654340" y="1574243"/>
            <a:ext cx="75090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en-US" sz="1600" dirty="0" smtClean="0">
                <a:latin typeface="+mn-ea"/>
              </a:rPr>
              <a:t>本</a:t>
            </a:r>
            <a:r>
              <a:rPr lang="zh-CN" altLang="en-US" sz="1600" dirty="0">
                <a:latin typeface="+mn-ea"/>
              </a:rPr>
              <a:t>实验涉及的</a:t>
            </a:r>
            <a:r>
              <a:rPr lang="en-US" altLang="zh-CN" sz="1600" dirty="0">
                <a:latin typeface="+mn-ea"/>
              </a:rPr>
              <a:t>UART</a:t>
            </a:r>
            <a:r>
              <a:rPr lang="zh-CN" altLang="en-US" sz="1600" dirty="0">
                <a:latin typeface="+mn-ea"/>
              </a:rPr>
              <a:t>寄存器包括状态寄存器（</a:t>
            </a:r>
            <a:r>
              <a:rPr lang="en-US" altLang="zh-CN" sz="1600" dirty="0">
                <a:latin typeface="+mn-ea"/>
              </a:rPr>
              <a:t>USART_SR</a:t>
            </a:r>
            <a:r>
              <a:rPr lang="zh-CN" altLang="en-US" sz="1600" dirty="0">
                <a:latin typeface="+mn-ea"/>
              </a:rPr>
              <a:t>）、数据寄存器（</a:t>
            </a:r>
            <a:r>
              <a:rPr lang="en-US" altLang="zh-CN" sz="1600" dirty="0">
                <a:latin typeface="+mn-ea"/>
              </a:rPr>
              <a:t>USART_DR</a:t>
            </a:r>
            <a:r>
              <a:rPr lang="zh-CN" altLang="en-US" sz="1600" dirty="0">
                <a:latin typeface="+mn-ea"/>
              </a:rPr>
              <a:t>）、波特率寄存器（</a:t>
            </a:r>
            <a:r>
              <a:rPr lang="en-US" altLang="zh-CN" sz="1600" dirty="0">
                <a:latin typeface="+mn-ea"/>
              </a:rPr>
              <a:t>USART_BRR</a:t>
            </a:r>
            <a:r>
              <a:rPr lang="zh-CN" altLang="en-US" sz="1600" dirty="0">
                <a:latin typeface="+mn-ea"/>
              </a:rPr>
              <a:t>）、控制寄存器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USART_CR1</a:t>
            </a:r>
            <a:r>
              <a:rPr lang="zh-CN" altLang="en-US" sz="1600" dirty="0">
                <a:latin typeface="+mn-ea"/>
              </a:rPr>
              <a:t>）、控制寄存器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USART_CR2</a:t>
            </a:r>
            <a:r>
              <a:rPr lang="zh-CN" altLang="en-US" sz="1600" dirty="0">
                <a:latin typeface="+mn-ea"/>
              </a:rPr>
              <a:t>）、控制寄存器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USART_CR3</a:t>
            </a:r>
            <a:r>
              <a:rPr lang="zh-CN" altLang="en-US" sz="1600" dirty="0">
                <a:latin typeface="+mn-ea"/>
              </a:rPr>
              <a:t>）和保护时间和预分频器寄存器（</a:t>
            </a:r>
            <a:r>
              <a:rPr lang="en-US" altLang="zh-CN" sz="1600" dirty="0">
                <a:latin typeface="+mn-ea"/>
              </a:rPr>
              <a:t>USART_GTPR</a:t>
            </a:r>
            <a:r>
              <a:rPr lang="zh-CN" altLang="en-US" sz="1600" dirty="0">
                <a:latin typeface="+mn-ea"/>
              </a:rPr>
              <a:t>）。</a:t>
            </a: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47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2.7 UART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部分固件库函数</a:t>
            </a:r>
          </a:p>
        </p:txBody>
      </p:sp>
      <p:sp>
        <p:nvSpPr>
          <p:cNvPr id="24" name="矩形 23"/>
          <p:cNvSpPr/>
          <p:nvPr/>
        </p:nvSpPr>
        <p:spPr>
          <a:xfrm>
            <a:off x="654340" y="1574243"/>
            <a:ext cx="7278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en-US" sz="1600" dirty="0" smtClean="0">
                <a:latin typeface="+mn-ea"/>
              </a:rPr>
              <a:t>本</a:t>
            </a:r>
            <a:r>
              <a:rPr lang="zh-CN" altLang="en-US" sz="1600" dirty="0">
                <a:latin typeface="+mn-ea"/>
              </a:rPr>
              <a:t>实验涉及的</a:t>
            </a:r>
            <a:r>
              <a:rPr lang="en-US" altLang="zh-CN" sz="1600" dirty="0">
                <a:latin typeface="+mn-ea"/>
              </a:rPr>
              <a:t>UART</a:t>
            </a:r>
            <a:r>
              <a:rPr lang="zh-CN" altLang="en-US" sz="1600" dirty="0">
                <a:latin typeface="+mn-ea"/>
              </a:rPr>
              <a:t>固件库函数包括</a:t>
            </a:r>
            <a:r>
              <a:rPr lang="en-US" altLang="zh-CN" sz="1600" dirty="0" err="1">
                <a:latin typeface="+mn-ea"/>
              </a:rPr>
              <a:t>USART_Init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USART_Cmd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USART_ITConfig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USART_SendData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USART_ReceiveData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USART_GetFlagStatus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USART_ClearFlag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USART_GetITStatus</a:t>
            </a:r>
            <a:r>
              <a:rPr lang="zh-CN" altLang="en-US" sz="1600" dirty="0">
                <a:latin typeface="+mn-ea"/>
              </a:rPr>
              <a:t>。</a:t>
            </a: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05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b556b8fa-63ec-4537-9ac6-5cf7278549c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</TotalTime>
  <Words>1854</Words>
  <Application>Microsoft Office PowerPoint</Application>
  <PresentationFormat>全屏显示(16:9)</PresentationFormat>
  <Paragraphs>125</Paragraphs>
  <Slides>23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</dc:creator>
  <cp:lastModifiedBy>郭文波</cp:lastModifiedBy>
  <cp:revision>196</cp:revision>
  <dcterms:created xsi:type="dcterms:W3CDTF">2017-08-03T09:01:00Z</dcterms:created>
  <dcterms:modified xsi:type="dcterms:W3CDTF">2022-01-13T12:57:41Z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