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35" r:id="rId9"/>
    <p:sldId id="336" r:id="rId10"/>
    <p:sldId id="342" r:id="rId11"/>
    <p:sldId id="369" r:id="rId12"/>
  </p:sldIdLst>
  <p:sldSz cx="9144000" cy="5143500" type="screen16x9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7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6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定时器实验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TIMx_CR1</a:t>
            </a:r>
            <a:r>
              <a:rPr lang="zh-CN" altLang="en-US" sz="1600" dirty="0">
                <a:latin typeface="+mn-ea"/>
              </a:rPr>
              <a:t>设置时钟分频因子、计数器计数方向？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TIMx_CR1</a:t>
            </a:r>
            <a:r>
              <a:rPr lang="zh-CN" altLang="en-US" sz="1600" dirty="0">
                <a:latin typeface="+mn-ea"/>
              </a:rPr>
              <a:t>使能定时器？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 err="1">
                <a:latin typeface="+mn-ea"/>
              </a:rPr>
              <a:t>TIMx_DIER</a:t>
            </a:r>
            <a:r>
              <a:rPr lang="zh-CN" altLang="en-US" sz="1600" dirty="0">
                <a:latin typeface="+mn-ea"/>
              </a:rPr>
              <a:t>使能或禁止更新中断使能？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某通用计数器设置为向上计数，当产生溢出时，</a:t>
            </a:r>
            <a:r>
              <a:rPr lang="en-US" altLang="zh-CN" sz="1600" dirty="0" err="1">
                <a:latin typeface="+mn-ea"/>
              </a:rPr>
              <a:t>TIMx_SR</a:t>
            </a:r>
            <a:r>
              <a:rPr lang="zh-CN" altLang="en-US" sz="1600" dirty="0">
                <a:latin typeface="+mn-ea"/>
              </a:rPr>
              <a:t>哪个位会发生变化？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5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 err="1">
                <a:latin typeface="+mn-ea"/>
              </a:rPr>
              <a:t>TIMx_SR</a:t>
            </a:r>
            <a:r>
              <a:rPr lang="zh-CN" altLang="en-US" sz="1600" dirty="0">
                <a:latin typeface="+mn-ea"/>
              </a:rPr>
              <a:t>读取更新中断标志？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6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en-US" altLang="zh-CN" sz="1600" dirty="0" err="1" smtClean="0">
                <a:latin typeface="+mn-ea"/>
              </a:rPr>
              <a:t>TIMx_CNT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TIMx_PSC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TIMx_ARR</a:t>
            </a:r>
            <a:r>
              <a:rPr lang="zh-CN" altLang="en-US" sz="1600" dirty="0">
                <a:latin typeface="+mn-ea"/>
              </a:rPr>
              <a:t>的作用分别是什么？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634555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核心板设计一个定时器实验，功能包括：（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）将</a:t>
            </a:r>
            <a:r>
              <a:rPr lang="en-US" altLang="zh-CN" sz="1600" dirty="0">
                <a:latin typeface="+mn-ea"/>
              </a:rPr>
              <a:t>TIM2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TIM5</a:t>
            </a:r>
            <a:r>
              <a:rPr lang="zh-CN" altLang="en-US" sz="1600" dirty="0">
                <a:latin typeface="+mn-ea"/>
              </a:rPr>
              <a:t>均配置为每</a:t>
            </a:r>
            <a:r>
              <a:rPr lang="en-US" altLang="zh-CN" sz="1600" dirty="0">
                <a:latin typeface="+mn-ea"/>
              </a:rPr>
              <a:t>1ms</a:t>
            </a:r>
            <a:r>
              <a:rPr lang="zh-CN" altLang="en-US" sz="1600" dirty="0">
                <a:latin typeface="+mn-ea"/>
              </a:rPr>
              <a:t>进入一次中断服务函数；（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>
                <a:latin typeface="+mn-ea"/>
              </a:rPr>
              <a:t>TIM2</a:t>
            </a:r>
            <a:r>
              <a:rPr lang="zh-CN" altLang="en-US" sz="1600" dirty="0">
                <a:latin typeface="+mn-ea"/>
              </a:rPr>
              <a:t>的中断服务函数中，</a:t>
            </a:r>
            <a:r>
              <a:rPr lang="en-US" altLang="zh-CN" sz="1600" dirty="0">
                <a:latin typeface="+mn-ea"/>
              </a:rPr>
              <a:t>2ms</a:t>
            </a:r>
            <a:r>
              <a:rPr lang="zh-CN" altLang="en-US" sz="1600" dirty="0">
                <a:latin typeface="+mn-ea"/>
              </a:rPr>
              <a:t>标志位置为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>
                <a:latin typeface="+mn-ea"/>
              </a:rPr>
              <a:t>TIM5</a:t>
            </a:r>
            <a:r>
              <a:rPr lang="zh-CN" altLang="en-US" sz="1600" dirty="0">
                <a:latin typeface="+mn-ea"/>
              </a:rPr>
              <a:t>的中断服务函数中，</a:t>
            </a:r>
            <a:r>
              <a:rPr lang="en-US" altLang="zh-CN" sz="1600" dirty="0">
                <a:latin typeface="+mn-ea"/>
              </a:rPr>
              <a:t>1s</a:t>
            </a:r>
            <a:r>
              <a:rPr lang="zh-CN" altLang="en-US" sz="1600" dirty="0">
                <a:latin typeface="+mn-ea"/>
              </a:rPr>
              <a:t>标志位置为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>
                <a:latin typeface="+mn-ea"/>
              </a:rPr>
              <a:t>Main</a:t>
            </a:r>
            <a:r>
              <a:rPr lang="zh-CN" altLang="en-US" sz="1600" dirty="0">
                <a:latin typeface="+mn-ea"/>
              </a:rPr>
              <a:t>模块中基于</a:t>
            </a:r>
            <a:r>
              <a:rPr lang="en-US" altLang="zh-CN" sz="1600" dirty="0">
                <a:latin typeface="+mn-ea"/>
              </a:rPr>
              <a:t>2ms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1s</a:t>
            </a:r>
            <a:r>
              <a:rPr lang="zh-CN" altLang="en-US" sz="1600" dirty="0">
                <a:latin typeface="+mn-ea"/>
              </a:rPr>
              <a:t>标志，分别创建</a:t>
            </a:r>
            <a:r>
              <a:rPr lang="en-US" altLang="zh-CN" sz="1600" dirty="0">
                <a:latin typeface="+mn-ea"/>
              </a:rPr>
              <a:t>2ms</a:t>
            </a:r>
            <a:r>
              <a:rPr lang="zh-CN" altLang="en-US" sz="1600" dirty="0">
                <a:latin typeface="+mn-ea"/>
              </a:rPr>
              <a:t>任务和</a:t>
            </a:r>
            <a:r>
              <a:rPr lang="en-US" altLang="zh-CN" sz="1600" dirty="0">
                <a:latin typeface="+mn-ea"/>
              </a:rPr>
              <a:t>1s</a:t>
            </a:r>
            <a:r>
              <a:rPr lang="zh-CN" altLang="en-US" sz="1600" dirty="0">
                <a:latin typeface="+mn-ea"/>
              </a:rPr>
              <a:t>任务；（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>
                <a:latin typeface="+mn-ea"/>
              </a:rPr>
              <a:t>2ms</a:t>
            </a:r>
            <a:r>
              <a:rPr lang="zh-CN" altLang="en-US" sz="1600" dirty="0">
                <a:latin typeface="+mn-ea"/>
              </a:rPr>
              <a:t>任务中调用</a:t>
            </a:r>
            <a:r>
              <a:rPr lang="en-US" altLang="zh-CN" sz="1600" dirty="0">
                <a:latin typeface="+mn-ea"/>
              </a:rPr>
              <a:t>LED</a:t>
            </a:r>
            <a:r>
              <a:rPr lang="zh-CN" altLang="en-US" sz="1600" dirty="0">
                <a:latin typeface="+mn-ea"/>
              </a:rPr>
              <a:t>模块的</a:t>
            </a:r>
            <a:r>
              <a:rPr lang="en-US" altLang="zh-CN" sz="1600" dirty="0" err="1">
                <a:latin typeface="+mn-ea"/>
              </a:rPr>
              <a:t>LEDFlicker</a:t>
            </a:r>
            <a:r>
              <a:rPr lang="zh-CN" altLang="en-US" sz="1600" dirty="0">
                <a:latin typeface="+mn-ea"/>
              </a:rPr>
              <a:t>函数实现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核心板上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en-US" sz="1600" dirty="0">
                <a:latin typeface="+mn-ea"/>
              </a:rPr>
              <a:t>交替闪烁；（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>
                <a:latin typeface="+mn-ea"/>
              </a:rPr>
              <a:t>1s</a:t>
            </a:r>
            <a:r>
              <a:rPr lang="zh-CN" altLang="en-US" sz="1600" dirty="0">
                <a:latin typeface="+mn-ea"/>
              </a:rPr>
              <a:t>任务中调用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en-US" sz="1600" dirty="0">
                <a:latin typeface="+mn-ea"/>
              </a:rPr>
              <a:t>模块的</a:t>
            </a:r>
            <a:r>
              <a:rPr lang="en-US" altLang="zh-CN" sz="1600" dirty="0" err="1">
                <a:latin typeface="+mn-ea"/>
              </a:rPr>
              <a:t>printf</a:t>
            </a:r>
            <a:r>
              <a:rPr lang="zh-CN" altLang="en-US" sz="1600" dirty="0">
                <a:latin typeface="+mn-ea"/>
              </a:rPr>
              <a:t>，每秒输出一次</a:t>
            </a:r>
            <a:r>
              <a:rPr lang="en-US" altLang="zh-CN" sz="1600" dirty="0">
                <a:latin typeface="+mn-ea"/>
              </a:rPr>
              <a:t>This is the first STM32F103 Project, by </a:t>
            </a:r>
            <a:r>
              <a:rPr lang="en-US" altLang="zh-CN" sz="1600" dirty="0" err="1">
                <a:latin typeface="+mn-ea"/>
              </a:rPr>
              <a:t>Zhangsan</a:t>
            </a:r>
            <a:r>
              <a:rPr lang="zh-CN" altLang="en-US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1906" y="114017"/>
            <a:ext cx="6345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《STM32F1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开发标准教程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500496" y="-13811"/>
            <a:ext cx="2431415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定时器功能框图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071880"/>
              </p:ext>
            </p:extLst>
          </p:nvPr>
        </p:nvGraphicFramePr>
        <p:xfrm>
          <a:off x="2087355" y="1503727"/>
          <a:ext cx="4992152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7282784" imgH="5527980" progId="Visio.Drawing.11">
                  <p:embed/>
                </p:oleObj>
              </mc:Choice>
              <mc:Fallback>
                <p:oleObj name="Visio" r:id="rId3" imgW="7282784" imgH="552798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355" y="1503727"/>
                        <a:ext cx="4992152" cy="3514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定时器部分寄存器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1568900"/>
            <a:ext cx="791591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实验涉及的通用定时器寄存器包括控制寄存器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TIMx_CR1</a:t>
            </a:r>
            <a:r>
              <a:rPr lang="zh-CN" altLang="en-US" sz="1600" dirty="0">
                <a:latin typeface="+mn-ea"/>
              </a:rPr>
              <a:t>）、控制寄存器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TIMx_CR2</a:t>
            </a:r>
            <a:r>
              <a:rPr lang="zh-CN" altLang="en-US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DMA/</a:t>
            </a:r>
            <a:r>
              <a:rPr lang="zh-CN" altLang="en-US" sz="1600" dirty="0">
                <a:latin typeface="+mn-ea"/>
              </a:rPr>
              <a:t>中断使能寄存器（</a:t>
            </a:r>
            <a:r>
              <a:rPr lang="en-US" altLang="zh-CN" sz="1600" dirty="0" err="1">
                <a:latin typeface="+mn-ea"/>
              </a:rPr>
              <a:t>TIMx_DIER</a:t>
            </a:r>
            <a:r>
              <a:rPr lang="zh-CN" altLang="en-US" sz="1600" dirty="0">
                <a:latin typeface="+mn-ea"/>
              </a:rPr>
              <a:t>）、状态寄存器（</a:t>
            </a:r>
            <a:r>
              <a:rPr lang="en-US" altLang="zh-CN" sz="1600" dirty="0" err="1">
                <a:latin typeface="+mn-ea"/>
              </a:rPr>
              <a:t>TIMx_SR</a:t>
            </a:r>
            <a:r>
              <a:rPr lang="zh-CN" altLang="en-US" sz="1600" dirty="0">
                <a:latin typeface="+mn-ea"/>
              </a:rPr>
              <a:t>）、事件产生寄存器（</a:t>
            </a:r>
            <a:r>
              <a:rPr lang="en-US" altLang="zh-CN" sz="1600" dirty="0" err="1">
                <a:latin typeface="+mn-ea"/>
              </a:rPr>
              <a:t>TIMx_EGR</a:t>
            </a:r>
            <a:r>
              <a:rPr lang="zh-CN" altLang="en-US" sz="1600" dirty="0">
                <a:latin typeface="+mn-ea"/>
              </a:rPr>
              <a:t>）、计数器（</a:t>
            </a:r>
            <a:r>
              <a:rPr lang="en-US" altLang="zh-CN" sz="1600" dirty="0" err="1">
                <a:latin typeface="+mn-ea"/>
              </a:rPr>
              <a:t>TIMx_CNT</a:t>
            </a:r>
            <a:r>
              <a:rPr lang="zh-CN" altLang="en-US" sz="1600" dirty="0">
                <a:latin typeface="+mn-ea"/>
              </a:rPr>
              <a:t>）、预分频器（</a:t>
            </a:r>
            <a:r>
              <a:rPr lang="en-US" altLang="zh-CN" sz="1600" dirty="0" err="1">
                <a:latin typeface="+mn-ea"/>
              </a:rPr>
              <a:t>TIMx_PSC</a:t>
            </a:r>
            <a:r>
              <a:rPr lang="zh-CN" altLang="en-US" sz="1600" dirty="0">
                <a:latin typeface="+mn-ea"/>
              </a:rPr>
              <a:t>）和自动重载寄存器（</a:t>
            </a:r>
            <a:r>
              <a:rPr lang="en-US" altLang="zh-CN" sz="1600" dirty="0" err="1">
                <a:latin typeface="+mn-ea"/>
              </a:rPr>
              <a:t>TIMx_ARR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定时器部分固件库函数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577850" y="1546978"/>
            <a:ext cx="7806690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实验涉及的通用定时器固件库函数包括</a:t>
            </a:r>
            <a:r>
              <a:rPr lang="en-US" altLang="zh-CN" sz="1600" dirty="0" err="1">
                <a:latin typeface="+mn-ea"/>
              </a:rPr>
              <a:t>TIM_TimeBaseInit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TIM_Cmd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TIM_ITConfig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TIM_ClearITPendingBit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TIM_GetITStatus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TIM_SelectOutputTrigger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577850" y="1593243"/>
            <a:ext cx="744648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</a:t>
            </a:r>
            <a:r>
              <a:rPr lang="zh-CN" altLang="zh-CN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zh-CN" sz="1600" dirty="0">
                <a:latin typeface="+mn-ea"/>
              </a:rPr>
              <a:t>寄存器只有</a:t>
            </a:r>
            <a:r>
              <a:rPr lang="en-US" altLang="zh-CN" sz="1600" dirty="0">
                <a:latin typeface="+mn-ea"/>
              </a:rPr>
              <a:t>APB1</a:t>
            </a:r>
            <a:r>
              <a:rPr lang="zh-CN" altLang="zh-CN" sz="1600" dirty="0">
                <a:latin typeface="+mn-ea"/>
              </a:rPr>
              <a:t>外设时钟使能寄存器（</a:t>
            </a:r>
            <a:r>
              <a:rPr lang="en-US" altLang="zh-CN" sz="1600" dirty="0">
                <a:latin typeface="+mn-ea"/>
              </a:rPr>
              <a:t>RCC_APB1ENR</a:t>
            </a:r>
            <a:r>
              <a:rPr lang="zh-CN" altLang="zh-CN" sz="1600" dirty="0" smtClean="0">
                <a:latin typeface="+mn-ea"/>
              </a:rPr>
              <a:t>）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0" y="1574243"/>
            <a:ext cx="791082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固件库函数只有</a:t>
            </a:r>
            <a:r>
              <a:rPr lang="en-US" altLang="zh-CN" sz="1600" dirty="0">
                <a:latin typeface="+mn-ea"/>
              </a:rPr>
              <a:t>RCC_APB1PeriphClockCmd</a:t>
            </a:r>
            <a:r>
              <a:rPr lang="zh-CN" altLang="en-US" sz="1600" dirty="0">
                <a:latin typeface="+mn-ea"/>
              </a:rPr>
              <a:t>，该函数的功能是打开或关闭</a:t>
            </a:r>
            <a:r>
              <a:rPr lang="en-US" altLang="zh-CN" sz="1600" dirty="0">
                <a:latin typeface="+mn-ea"/>
              </a:rPr>
              <a:t>APB1</a:t>
            </a:r>
            <a:r>
              <a:rPr lang="zh-CN" altLang="en-US" sz="1600" dirty="0">
                <a:latin typeface="+mn-ea"/>
              </a:rPr>
              <a:t>上相应外设的时钟，通过向</a:t>
            </a:r>
            <a:r>
              <a:rPr lang="en-US" altLang="zh-CN" sz="1600" dirty="0">
                <a:latin typeface="+mn-ea"/>
              </a:rPr>
              <a:t>RCC-&gt;APB1ENR</a:t>
            </a:r>
            <a:r>
              <a:rPr lang="zh-CN" altLang="en-US" sz="1600" dirty="0">
                <a:latin typeface="+mn-ea"/>
              </a:rPr>
              <a:t>写入参数来实现。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Timer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Timer.h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Timer.c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：完善定时器实验应用层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zh-CN" altLang="en-US" sz="1600" dirty="0">
                <a:latin typeface="+mj-ea"/>
                <a:ea typeface="+mj-ea"/>
              </a:rPr>
              <a:t>“</a:t>
            </a:r>
            <a:r>
              <a:rPr lang="en-US" altLang="zh-CN" sz="1600" dirty="0">
                <a:latin typeface="+mj-ea"/>
                <a:ea typeface="+mj-ea"/>
              </a:rPr>
              <a:t>04.GPIO</a:t>
            </a:r>
            <a:r>
              <a:rPr lang="zh-CN" altLang="en-US" sz="1600" dirty="0">
                <a:latin typeface="+mj-ea"/>
                <a:ea typeface="+mj-ea"/>
              </a:rPr>
              <a:t>与独立按键输入实验”工程，将</a:t>
            </a:r>
            <a:r>
              <a:rPr lang="en-US" altLang="zh-CN" sz="1600" dirty="0">
                <a:latin typeface="+mj-ea"/>
                <a:ea typeface="+mj-ea"/>
              </a:rPr>
              <a:t>TIM4</a:t>
            </a:r>
            <a:r>
              <a:rPr lang="zh-CN" altLang="en-US" sz="1600" dirty="0">
                <a:latin typeface="+mj-ea"/>
                <a:ea typeface="+mj-ea"/>
              </a:rPr>
              <a:t>配置成每</a:t>
            </a:r>
            <a:r>
              <a:rPr lang="en-US" altLang="zh-CN" sz="1600" dirty="0">
                <a:latin typeface="+mj-ea"/>
                <a:ea typeface="+mj-ea"/>
              </a:rPr>
              <a:t>10ms</a:t>
            </a:r>
            <a:r>
              <a:rPr lang="zh-CN" altLang="en-US" sz="1600" dirty="0">
                <a:latin typeface="+mj-ea"/>
                <a:ea typeface="+mj-ea"/>
              </a:rPr>
              <a:t>进入一次中断服务函数，并在</a:t>
            </a:r>
            <a:r>
              <a:rPr lang="en-US" altLang="zh-CN" sz="1600" dirty="0">
                <a:latin typeface="+mj-ea"/>
                <a:ea typeface="+mj-ea"/>
              </a:rPr>
              <a:t>TIM4</a:t>
            </a:r>
            <a:r>
              <a:rPr lang="zh-CN" altLang="en-US" sz="1600" dirty="0">
                <a:latin typeface="+mj-ea"/>
                <a:ea typeface="+mj-ea"/>
              </a:rPr>
              <a:t>中断服务函数中产生</a:t>
            </a:r>
            <a:r>
              <a:rPr lang="en-US" altLang="zh-CN" sz="1600" dirty="0">
                <a:latin typeface="+mj-ea"/>
                <a:ea typeface="+mj-ea"/>
              </a:rPr>
              <a:t>10ms</a:t>
            </a:r>
            <a:r>
              <a:rPr lang="zh-CN" altLang="en-US" sz="1600" dirty="0">
                <a:latin typeface="+mj-ea"/>
                <a:ea typeface="+mj-ea"/>
              </a:rPr>
              <a:t>标志位，在</a:t>
            </a:r>
            <a:r>
              <a:rPr lang="en-US" altLang="zh-CN" sz="1600" dirty="0">
                <a:latin typeface="+mj-ea"/>
                <a:ea typeface="+mj-ea"/>
              </a:rPr>
              <a:t>Main</a:t>
            </a:r>
            <a:r>
              <a:rPr lang="zh-CN" altLang="en-US" sz="1600" dirty="0">
                <a:latin typeface="+mj-ea"/>
                <a:ea typeface="+mj-ea"/>
              </a:rPr>
              <a:t>模块中基于</a:t>
            </a:r>
            <a:r>
              <a:rPr lang="en-US" altLang="zh-CN" sz="1600" dirty="0">
                <a:latin typeface="+mj-ea"/>
                <a:ea typeface="+mj-ea"/>
              </a:rPr>
              <a:t>10ms</a:t>
            </a:r>
            <a:r>
              <a:rPr lang="zh-CN" altLang="en-US" sz="1600" dirty="0">
                <a:latin typeface="+mj-ea"/>
                <a:ea typeface="+mj-ea"/>
              </a:rPr>
              <a:t>标志，创建</a:t>
            </a:r>
            <a:r>
              <a:rPr lang="en-US" altLang="zh-CN" sz="1600" dirty="0">
                <a:latin typeface="+mj-ea"/>
                <a:ea typeface="+mj-ea"/>
              </a:rPr>
              <a:t>10ms</a:t>
            </a:r>
            <a:r>
              <a:rPr lang="zh-CN" altLang="en-US" sz="1600" dirty="0">
                <a:latin typeface="+mj-ea"/>
                <a:ea typeface="+mj-ea"/>
              </a:rPr>
              <a:t>任务函数</a:t>
            </a:r>
            <a:r>
              <a:rPr lang="en-US" altLang="zh-CN" sz="1600" dirty="0">
                <a:latin typeface="+mj-ea"/>
                <a:ea typeface="+mj-ea"/>
              </a:rPr>
              <a:t>Proc10msTask</a:t>
            </a:r>
            <a:r>
              <a:rPr lang="zh-CN" altLang="en-US" sz="1600" dirty="0">
                <a:latin typeface="+mj-ea"/>
                <a:ea typeface="+mj-ea"/>
              </a:rPr>
              <a:t>，将</a:t>
            </a:r>
            <a:r>
              <a:rPr lang="en-US" altLang="zh-CN" sz="1600" dirty="0" err="1">
                <a:latin typeface="+mj-ea"/>
                <a:ea typeface="+mj-ea"/>
              </a:rPr>
              <a:t>ScanKeyOne</a:t>
            </a:r>
            <a:r>
              <a:rPr lang="zh-CN" altLang="en-US" sz="1600" dirty="0">
                <a:latin typeface="+mj-ea"/>
                <a:ea typeface="+mj-ea"/>
              </a:rPr>
              <a:t>函数放在</a:t>
            </a:r>
            <a:r>
              <a:rPr lang="en-US" altLang="zh-CN" sz="1600" dirty="0">
                <a:latin typeface="+mj-ea"/>
                <a:ea typeface="+mj-ea"/>
              </a:rPr>
              <a:t>Proc10msTask</a:t>
            </a:r>
            <a:r>
              <a:rPr lang="zh-CN" altLang="en-US" sz="1600" dirty="0">
                <a:latin typeface="+mj-ea"/>
                <a:ea typeface="+mj-ea"/>
              </a:rPr>
              <a:t>函数中调用，验证独立按键是否能够正常工作。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691</Words>
  <Application>Microsoft Office PowerPoint</Application>
  <PresentationFormat>全屏显示(16:9)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186</cp:revision>
  <dcterms:created xsi:type="dcterms:W3CDTF">2017-08-03T09:01:00Z</dcterms:created>
  <dcterms:modified xsi:type="dcterms:W3CDTF">2022-01-13T12:57:50Z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