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2"/>
    <p:sldId id="318" r:id="rId3"/>
    <p:sldId id="361" r:id="rId4"/>
    <p:sldId id="367" r:id="rId5"/>
    <p:sldId id="370" r:id="rId6"/>
    <p:sldId id="368" r:id="rId7"/>
    <p:sldId id="363" r:id="rId8"/>
    <p:sldId id="364" r:id="rId9"/>
    <p:sldId id="335" r:id="rId10"/>
    <p:sldId id="336" r:id="rId11"/>
    <p:sldId id="342" r:id="rId12"/>
    <p:sldId id="369" r:id="rId13"/>
  </p:sldIdLst>
  <p:sldSz cx="9144000" cy="5143500" type="screen16x9"/>
  <p:notesSz cx="7104063" cy="10234613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1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8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7 </a:t>
            </a:r>
            <a:r>
              <a:rPr lang="en-US" altLang="zh-CN" sz="2800" cap="small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SysTick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263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基于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核心板，通过修改</a:t>
            </a:r>
            <a:r>
              <a:rPr lang="en-US" altLang="zh-CN" sz="1600" dirty="0" err="1">
                <a:latin typeface="+mj-ea"/>
                <a:ea typeface="+mj-ea"/>
              </a:rPr>
              <a:t>SysTick</a:t>
            </a:r>
            <a:r>
              <a:rPr lang="zh-CN" altLang="en-US" sz="1600" dirty="0">
                <a:latin typeface="+mj-ea"/>
                <a:ea typeface="+mj-ea"/>
              </a:rPr>
              <a:t>模块的</a:t>
            </a:r>
            <a:r>
              <a:rPr lang="en-US" altLang="zh-CN" sz="1600" dirty="0" err="1">
                <a:latin typeface="+mj-ea"/>
                <a:ea typeface="+mj-ea"/>
              </a:rPr>
              <a:t>InitSysTick</a:t>
            </a:r>
            <a:r>
              <a:rPr lang="zh-CN" altLang="en-US" sz="1600" dirty="0">
                <a:latin typeface="+mj-ea"/>
                <a:ea typeface="+mj-ea"/>
              </a:rPr>
              <a:t>函数，将系统节拍时钟</a:t>
            </a:r>
            <a:r>
              <a:rPr lang="en-US" altLang="zh-CN" sz="1600" dirty="0" err="1">
                <a:latin typeface="+mj-ea"/>
                <a:ea typeface="+mj-ea"/>
              </a:rPr>
              <a:t>SysTick</a:t>
            </a:r>
            <a:r>
              <a:rPr lang="zh-CN" altLang="en-US" sz="1600" dirty="0">
                <a:latin typeface="+mj-ea"/>
                <a:ea typeface="+mj-ea"/>
              </a:rPr>
              <a:t>配置为</a:t>
            </a:r>
            <a:r>
              <a:rPr lang="en-US" altLang="zh-CN" sz="1600" dirty="0">
                <a:latin typeface="+mj-ea"/>
                <a:ea typeface="+mj-ea"/>
              </a:rPr>
              <a:t>0.25ms</a:t>
            </a:r>
            <a:r>
              <a:rPr lang="zh-CN" altLang="en-US" sz="1600" dirty="0">
                <a:latin typeface="+mj-ea"/>
                <a:ea typeface="+mj-ea"/>
              </a:rPr>
              <a:t>中断一次，此时，</a:t>
            </a:r>
            <a:r>
              <a:rPr lang="en-US" altLang="zh-CN" sz="1600" dirty="0" err="1">
                <a:latin typeface="+mj-ea"/>
                <a:ea typeface="+mj-ea"/>
              </a:rPr>
              <a:t>SysTick</a:t>
            </a:r>
            <a:r>
              <a:rPr lang="zh-CN" altLang="en-US" sz="1600" dirty="0">
                <a:latin typeface="+mj-ea"/>
                <a:ea typeface="+mj-ea"/>
              </a:rPr>
              <a:t>模块中的</a:t>
            </a:r>
            <a:r>
              <a:rPr lang="en-US" altLang="zh-CN" sz="1600" dirty="0" err="1">
                <a:latin typeface="+mj-ea"/>
                <a:ea typeface="+mj-ea"/>
              </a:rPr>
              <a:t>DelayNms</a:t>
            </a:r>
            <a:r>
              <a:rPr lang="zh-CN" altLang="en-US" sz="1600" dirty="0">
                <a:latin typeface="+mj-ea"/>
                <a:ea typeface="+mj-ea"/>
              </a:rPr>
              <a:t>函数将不再以</a:t>
            </a:r>
            <a:r>
              <a:rPr lang="en-US" altLang="zh-CN" sz="1600" dirty="0">
                <a:latin typeface="+mj-ea"/>
                <a:ea typeface="+mj-ea"/>
              </a:rPr>
              <a:t>1ms</a:t>
            </a:r>
            <a:r>
              <a:rPr lang="zh-CN" altLang="en-US" sz="1600" dirty="0">
                <a:latin typeface="+mj-ea"/>
                <a:ea typeface="+mj-ea"/>
              </a:rPr>
              <a:t>为最小延时单位，而是以</a:t>
            </a:r>
            <a:r>
              <a:rPr lang="en-US" altLang="zh-CN" sz="1600" dirty="0">
                <a:latin typeface="+mj-ea"/>
                <a:ea typeface="+mj-ea"/>
              </a:rPr>
              <a:t>0.25ms</a:t>
            </a:r>
            <a:r>
              <a:rPr lang="zh-CN" altLang="en-US" sz="1600" dirty="0">
                <a:latin typeface="+mj-ea"/>
                <a:ea typeface="+mj-ea"/>
              </a:rPr>
              <a:t>为最小延时单位。尝试修改</a:t>
            </a:r>
            <a:r>
              <a:rPr lang="en-US" altLang="zh-CN" sz="1600" dirty="0" err="1">
                <a:latin typeface="+mj-ea"/>
                <a:ea typeface="+mj-ea"/>
              </a:rPr>
              <a:t>DelayNms</a:t>
            </a:r>
            <a:r>
              <a:rPr lang="zh-CN" altLang="en-US" sz="1600" dirty="0">
                <a:latin typeface="+mj-ea"/>
                <a:ea typeface="+mj-ea"/>
              </a:rPr>
              <a:t>函数，使得该函数在系统节拍时钟</a:t>
            </a:r>
            <a:r>
              <a:rPr lang="en-US" altLang="zh-CN" sz="1600" dirty="0" err="1">
                <a:latin typeface="+mj-ea"/>
                <a:ea typeface="+mj-ea"/>
              </a:rPr>
              <a:t>SysTick</a:t>
            </a:r>
            <a:r>
              <a:rPr lang="zh-CN" altLang="en-US" sz="1600" dirty="0">
                <a:latin typeface="+mj-ea"/>
                <a:ea typeface="+mj-ea"/>
              </a:rPr>
              <a:t>配置为</a:t>
            </a:r>
            <a:r>
              <a:rPr lang="en-US" altLang="zh-CN" sz="1600" dirty="0">
                <a:latin typeface="+mj-ea"/>
                <a:ea typeface="+mj-ea"/>
              </a:rPr>
              <a:t>0.25ms</a:t>
            </a:r>
            <a:r>
              <a:rPr lang="zh-CN" altLang="en-US" sz="1600" dirty="0">
                <a:latin typeface="+mj-ea"/>
                <a:ea typeface="+mj-ea"/>
              </a:rPr>
              <a:t>中断一次的情况下，依然是以</a:t>
            </a:r>
            <a:r>
              <a:rPr lang="en-US" altLang="zh-CN" sz="1600" dirty="0">
                <a:latin typeface="+mj-ea"/>
                <a:ea typeface="+mj-ea"/>
              </a:rPr>
              <a:t>1ms</a:t>
            </a:r>
            <a:r>
              <a:rPr lang="zh-CN" altLang="en-US" sz="1600" dirty="0">
                <a:latin typeface="+mj-ea"/>
                <a:ea typeface="+mj-ea"/>
              </a:rPr>
              <a:t>为最小延时单位进行延时，即</a:t>
            </a:r>
            <a:r>
              <a:rPr lang="en-US" altLang="zh-CN" sz="1600" dirty="0" err="1">
                <a:latin typeface="+mj-ea"/>
                <a:ea typeface="+mj-ea"/>
              </a:rPr>
              <a:t>DelayNms</a:t>
            </a:r>
            <a:r>
              <a:rPr lang="en-US" altLang="zh-CN" sz="1600" dirty="0">
                <a:latin typeface="+mj-ea"/>
                <a:ea typeface="+mj-ea"/>
              </a:rPr>
              <a:t>(1)</a:t>
            </a:r>
            <a:r>
              <a:rPr lang="zh-CN" altLang="en-US" sz="1600" dirty="0">
                <a:latin typeface="+mj-ea"/>
                <a:ea typeface="+mj-ea"/>
              </a:rPr>
              <a:t>代表</a:t>
            </a:r>
            <a:r>
              <a:rPr lang="en-US" altLang="zh-CN" sz="1600" dirty="0">
                <a:latin typeface="+mj-ea"/>
                <a:ea typeface="+mj-ea"/>
              </a:rPr>
              <a:t>1ms</a:t>
            </a:r>
            <a:r>
              <a:rPr lang="zh-CN" altLang="en-US" sz="1600" dirty="0">
                <a:latin typeface="+mj-ea"/>
                <a:ea typeface="+mj-ea"/>
              </a:rPr>
              <a:t>延时，</a:t>
            </a:r>
            <a:r>
              <a:rPr lang="en-US" altLang="zh-CN" sz="1600" dirty="0" err="1">
                <a:latin typeface="+mj-ea"/>
                <a:ea typeface="+mj-ea"/>
              </a:rPr>
              <a:t>DelayNms</a:t>
            </a:r>
            <a:r>
              <a:rPr lang="en-US" altLang="zh-CN" sz="1600" dirty="0">
                <a:latin typeface="+mj-ea"/>
                <a:ea typeface="+mj-ea"/>
              </a:rPr>
              <a:t>(5)</a:t>
            </a:r>
            <a:r>
              <a:rPr lang="zh-CN" altLang="en-US" sz="1600" dirty="0">
                <a:latin typeface="+mj-ea"/>
                <a:ea typeface="+mj-ea"/>
              </a:rPr>
              <a:t>代表</a:t>
            </a:r>
            <a:r>
              <a:rPr lang="en-US" altLang="zh-CN" sz="1600" dirty="0">
                <a:latin typeface="+mj-ea"/>
                <a:ea typeface="+mj-ea"/>
              </a:rPr>
              <a:t>5ms</a:t>
            </a:r>
            <a:r>
              <a:rPr lang="zh-CN" altLang="en-US" sz="1600" dirty="0">
                <a:latin typeface="+mj-ea"/>
                <a:ea typeface="+mj-ea"/>
              </a:rPr>
              <a:t>延时，并在</a:t>
            </a:r>
            <a:r>
              <a:rPr lang="en-US" altLang="zh-CN" sz="1600" dirty="0">
                <a:latin typeface="+mj-ea"/>
                <a:ea typeface="+mj-ea"/>
              </a:rPr>
              <a:t>Main</a:t>
            </a:r>
            <a:r>
              <a:rPr lang="zh-CN" altLang="en-US" sz="1600" dirty="0">
                <a:latin typeface="+mj-ea"/>
                <a:ea typeface="+mj-ea"/>
              </a:rPr>
              <a:t>模块中调用</a:t>
            </a:r>
            <a:r>
              <a:rPr lang="en-US" altLang="zh-CN" sz="1600" dirty="0" err="1">
                <a:latin typeface="+mj-ea"/>
                <a:ea typeface="+mj-ea"/>
              </a:rPr>
              <a:t>DelayNms</a:t>
            </a:r>
            <a:r>
              <a:rPr lang="zh-CN" altLang="en-US" sz="1600" dirty="0">
                <a:latin typeface="+mj-ea"/>
                <a:ea typeface="+mj-ea"/>
              </a:rPr>
              <a:t>函数控制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每</a:t>
            </a:r>
            <a:r>
              <a:rPr lang="en-US" altLang="zh-CN" sz="1600" dirty="0">
                <a:latin typeface="+mj-ea"/>
                <a:ea typeface="+mj-ea"/>
              </a:rPr>
              <a:t>500ms</a:t>
            </a:r>
            <a:r>
              <a:rPr lang="zh-CN" altLang="en-US" sz="1600" dirty="0">
                <a:latin typeface="+mj-ea"/>
                <a:ea typeface="+mj-ea"/>
              </a:rPr>
              <a:t>交替闪烁，验证</a:t>
            </a:r>
            <a:r>
              <a:rPr lang="en-US" altLang="zh-CN" sz="1600" dirty="0" err="1">
                <a:latin typeface="+mj-ea"/>
                <a:ea typeface="+mj-ea"/>
              </a:rPr>
              <a:t>DelayNms</a:t>
            </a:r>
            <a:r>
              <a:rPr lang="zh-CN" altLang="en-US" sz="1600" dirty="0">
                <a:latin typeface="+mj-ea"/>
                <a:ea typeface="+mj-ea"/>
              </a:rPr>
              <a:t>函数是否修改正确。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en-US" altLang="zh-CN" sz="1600" dirty="0" err="1">
                <a:latin typeface="+mn-ea"/>
              </a:rPr>
              <a:t>DelayNus</a:t>
            </a:r>
            <a:r>
              <a:rPr lang="zh-CN" altLang="en-US" sz="1600" dirty="0">
                <a:latin typeface="+mn-ea"/>
              </a:rPr>
              <a:t>函数产生延时的原理。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en-US" altLang="zh-CN" sz="1600" dirty="0" err="1" smtClean="0">
                <a:latin typeface="+mn-ea"/>
              </a:rPr>
              <a:t>DelayNus</a:t>
            </a:r>
            <a:r>
              <a:rPr lang="zh-CN" altLang="en-US" sz="1600" dirty="0">
                <a:latin typeface="+mn-ea"/>
              </a:rPr>
              <a:t>函数的时间计算精度会受什么因素影响。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STM32</a:t>
            </a:r>
            <a:r>
              <a:rPr lang="zh-CN" altLang="en-US" sz="1600" dirty="0">
                <a:latin typeface="+mn-ea"/>
              </a:rPr>
              <a:t>芯片中的通用定时器与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定时器有什么区别？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通过寄存器，将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时钟频率由</a:t>
            </a:r>
            <a:r>
              <a:rPr lang="en-US" altLang="zh-CN" sz="1600" dirty="0">
                <a:latin typeface="+mn-ea"/>
              </a:rPr>
              <a:t>72MHz</a:t>
            </a:r>
            <a:r>
              <a:rPr lang="zh-CN" altLang="en-US" sz="1600" dirty="0">
                <a:latin typeface="+mn-ea"/>
              </a:rPr>
              <a:t>更改为</a:t>
            </a:r>
            <a:r>
              <a:rPr lang="en-US" altLang="zh-CN" sz="1600" dirty="0">
                <a:latin typeface="+mn-ea"/>
              </a:rPr>
              <a:t>9MHz</a:t>
            </a:r>
            <a:r>
              <a:rPr lang="zh-CN" altLang="en-US" sz="1600" dirty="0">
                <a:latin typeface="+mn-ea"/>
              </a:rPr>
              <a:t>？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学习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功能框图、以及相关寄存器和固件库函数。基于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核心板设计一个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实验，内容包括：（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）新增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模块，该模块应包括三个</a:t>
            </a:r>
            <a:r>
              <a:rPr lang="en-US" altLang="zh-CN" sz="1600" dirty="0">
                <a:latin typeface="+mn-ea"/>
              </a:rPr>
              <a:t>API</a:t>
            </a:r>
            <a:r>
              <a:rPr lang="zh-CN" altLang="en-US" sz="1600" dirty="0">
                <a:latin typeface="+mn-ea"/>
              </a:rPr>
              <a:t>函数，分别是初始化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模块函数</a:t>
            </a:r>
            <a:r>
              <a:rPr lang="en-US" altLang="zh-CN" sz="1600" dirty="0" err="1">
                <a:latin typeface="+mn-ea"/>
              </a:rPr>
              <a:t>InitSysTick</a:t>
            </a:r>
            <a:r>
              <a:rPr lang="zh-CN" altLang="en-US" sz="1600" dirty="0">
                <a:latin typeface="+mn-ea"/>
              </a:rPr>
              <a:t>、微秒延时函数</a:t>
            </a:r>
            <a:r>
              <a:rPr lang="en-US" altLang="zh-CN" sz="1600" dirty="0" err="1">
                <a:latin typeface="+mn-ea"/>
              </a:rPr>
              <a:t>DelayNus</a:t>
            </a:r>
            <a:r>
              <a:rPr lang="zh-CN" altLang="en-US" sz="1600" dirty="0">
                <a:latin typeface="+mn-ea"/>
              </a:rPr>
              <a:t>和毫秒延时函数</a:t>
            </a:r>
            <a:r>
              <a:rPr lang="en-US" altLang="zh-CN" sz="1600" dirty="0" err="1">
                <a:latin typeface="+mn-ea"/>
              </a:rPr>
              <a:t>DelayNms</a:t>
            </a:r>
            <a:r>
              <a:rPr lang="zh-CN" altLang="en-US" sz="1600" dirty="0">
                <a:latin typeface="+mn-ea"/>
              </a:rPr>
              <a:t>；（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）在</a:t>
            </a:r>
            <a:r>
              <a:rPr lang="en-US" altLang="zh-CN" sz="1600" dirty="0" err="1">
                <a:latin typeface="+mn-ea"/>
              </a:rPr>
              <a:t>InitSysTick</a:t>
            </a:r>
            <a:r>
              <a:rPr lang="zh-CN" altLang="en-US" sz="1600" dirty="0">
                <a:latin typeface="+mn-ea"/>
              </a:rPr>
              <a:t>函数中可以调用</a:t>
            </a:r>
            <a:r>
              <a:rPr lang="en-US" altLang="zh-CN" sz="1600" dirty="0" err="1">
                <a:latin typeface="+mn-ea"/>
              </a:rPr>
              <a:t>SysTick_Config</a:t>
            </a:r>
            <a:r>
              <a:rPr lang="zh-CN" altLang="en-US" sz="1600" dirty="0">
                <a:latin typeface="+mn-ea"/>
              </a:rPr>
              <a:t>函数对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的中断间隔进行调整；（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）微秒延时函数</a:t>
            </a:r>
            <a:r>
              <a:rPr lang="en-US" altLang="zh-CN" sz="1600" dirty="0" err="1">
                <a:latin typeface="+mn-ea"/>
              </a:rPr>
              <a:t>DelayNus</a:t>
            </a:r>
            <a:r>
              <a:rPr lang="zh-CN" altLang="en-US" sz="1600" dirty="0">
                <a:latin typeface="+mn-ea"/>
              </a:rPr>
              <a:t>和毫秒延时函数</a:t>
            </a:r>
            <a:r>
              <a:rPr lang="en-US" altLang="zh-CN" sz="1600" dirty="0" err="1">
                <a:latin typeface="+mn-ea"/>
              </a:rPr>
              <a:t>DelayNms</a:t>
            </a:r>
            <a:r>
              <a:rPr lang="zh-CN" altLang="en-US" sz="1600" dirty="0">
                <a:latin typeface="+mn-ea"/>
              </a:rPr>
              <a:t>，至少有一个需要通过</a:t>
            </a:r>
            <a:r>
              <a:rPr lang="en-US" altLang="zh-CN" sz="1600" dirty="0" err="1">
                <a:latin typeface="+mn-ea"/>
              </a:rPr>
              <a:t>SysTick_Handler</a:t>
            </a:r>
            <a:r>
              <a:rPr lang="zh-CN" altLang="en-US" sz="1600" dirty="0">
                <a:latin typeface="+mn-ea"/>
              </a:rPr>
              <a:t>中断服务函数实现；（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）在</a:t>
            </a:r>
            <a:r>
              <a:rPr lang="en-US" altLang="zh-CN" sz="1600" dirty="0">
                <a:latin typeface="+mn-ea"/>
              </a:rPr>
              <a:t>Main</a:t>
            </a:r>
            <a:r>
              <a:rPr lang="zh-CN" altLang="en-US" sz="1600" dirty="0">
                <a:latin typeface="+mn-ea"/>
              </a:rPr>
              <a:t>模块中调用</a:t>
            </a:r>
            <a:r>
              <a:rPr lang="en-US" altLang="zh-CN" sz="1600" dirty="0" err="1">
                <a:latin typeface="+mn-ea"/>
              </a:rPr>
              <a:t>InitSysTick</a:t>
            </a:r>
            <a:r>
              <a:rPr lang="zh-CN" altLang="en-US" sz="1600" dirty="0">
                <a:latin typeface="+mn-ea"/>
              </a:rPr>
              <a:t>函数对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模块进行初始化，调用</a:t>
            </a:r>
            <a:r>
              <a:rPr lang="en-US" altLang="zh-CN" sz="1600" dirty="0" err="1">
                <a:latin typeface="+mn-ea"/>
              </a:rPr>
              <a:t>DelayNms</a:t>
            </a:r>
            <a:r>
              <a:rPr lang="zh-CN" altLang="en-US" sz="1600" dirty="0">
                <a:latin typeface="+mn-ea"/>
              </a:rPr>
              <a:t>函数和</a:t>
            </a:r>
            <a:r>
              <a:rPr lang="en-US" altLang="zh-CN" sz="1600" dirty="0" err="1">
                <a:latin typeface="+mn-ea"/>
              </a:rPr>
              <a:t>DelayNus</a:t>
            </a:r>
            <a:r>
              <a:rPr lang="zh-CN" altLang="en-US" sz="1600" dirty="0">
                <a:latin typeface="+mn-ea"/>
              </a:rPr>
              <a:t>函数控制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en-US" sz="1600" dirty="0">
                <a:latin typeface="+mn-ea"/>
              </a:rPr>
              <a:t>交替闪烁，验证两个函数是否正确。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SysTick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功能框图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下图为</a:t>
            </a:r>
            <a:r>
              <a:rPr lang="en-US" altLang="zh-CN" sz="1600" dirty="0" err="1" smtClean="0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功能框</a:t>
            </a:r>
            <a:r>
              <a:rPr lang="zh-CN" altLang="en-US" sz="1600" dirty="0" smtClean="0">
                <a:latin typeface="+mn-ea"/>
              </a:rPr>
              <a:t>图，包括</a:t>
            </a:r>
            <a:r>
              <a:rPr lang="en-US" altLang="zh-CN" sz="1600" dirty="0" err="1" smtClean="0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时钟、当前计数值寄存器和重装载数值寄存器。</a:t>
            </a:r>
            <a:endParaRPr sz="1600" dirty="0">
              <a:latin typeface="+mn-ea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691674"/>
              </p:ext>
            </p:extLst>
          </p:nvPr>
        </p:nvGraphicFramePr>
        <p:xfrm>
          <a:off x="3093719" y="2411695"/>
          <a:ext cx="2884171" cy="176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2368796" imgH="1496610" progId="Visio.Drawing.11">
                  <p:embed/>
                </p:oleObj>
              </mc:Choice>
              <mc:Fallback>
                <p:oleObj name="Visio" r:id="rId3" imgW="2368796" imgH="149661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719" y="2411695"/>
                        <a:ext cx="2884171" cy="17616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SysTick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实验流程图分析</a:t>
            </a:r>
          </a:p>
        </p:txBody>
      </p:sp>
      <p:sp>
        <p:nvSpPr>
          <p:cNvPr id="23" name="矩形 22"/>
          <p:cNvSpPr/>
          <p:nvPr/>
        </p:nvSpPr>
        <p:spPr>
          <a:xfrm>
            <a:off x="577850" y="1605826"/>
            <a:ext cx="744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       下图为</a:t>
            </a:r>
            <a:r>
              <a:rPr lang="en-US" altLang="zh-CN" sz="1600" dirty="0" err="1" smtClean="0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模块初始化与中断服务函数流程图。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87931"/>
              </p:ext>
            </p:extLst>
          </p:nvPr>
        </p:nvGraphicFramePr>
        <p:xfrm>
          <a:off x="3693340" y="1960721"/>
          <a:ext cx="1684929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2557889" imgH="3886650" progId="Visio.Drawing.11">
                  <p:embed/>
                </p:oleObj>
              </mc:Choice>
              <mc:Fallback>
                <p:oleObj name="Visio" r:id="rId3" imgW="2557889" imgH="38866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340" y="1960721"/>
                        <a:ext cx="1684929" cy="2914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DelayNms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函数流程图。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77849" y="1605826"/>
            <a:ext cx="8012478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下图为</a:t>
            </a:r>
            <a:r>
              <a:rPr lang="en-US" altLang="zh-CN" sz="1600" dirty="0" err="1" smtClean="0">
                <a:latin typeface="+mn-ea"/>
              </a:rPr>
              <a:t>DelayNms</a:t>
            </a:r>
            <a:r>
              <a:rPr lang="zh-CN" altLang="en-US" sz="1600" dirty="0">
                <a:latin typeface="+mn-ea"/>
              </a:rPr>
              <a:t>函数流程图。</a:t>
            </a:r>
            <a:r>
              <a:rPr lang="en-US" altLang="zh-CN" sz="1600" dirty="0" err="1" smtClean="0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实验中，</a:t>
            </a:r>
            <a:r>
              <a:rPr lang="en-US" altLang="zh-CN" sz="1600" dirty="0" err="1">
                <a:latin typeface="+mn-ea"/>
              </a:rPr>
              <a:t>s_iTimDelayCnt</a:t>
            </a:r>
            <a:r>
              <a:rPr lang="zh-CN" altLang="en-US" sz="1600" dirty="0">
                <a:latin typeface="+mn-ea"/>
              </a:rPr>
              <a:t>每</a:t>
            </a:r>
            <a:r>
              <a:rPr lang="en-US" altLang="zh-CN" sz="1600" dirty="0">
                <a:latin typeface="+mn-ea"/>
              </a:rPr>
              <a:t>1ms</a:t>
            </a:r>
            <a:r>
              <a:rPr lang="zh-CN" altLang="en-US" sz="1600" dirty="0">
                <a:latin typeface="+mn-ea"/>
              </a:rPr>
              <a:t>执行一次减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操作，如果</a:t>
            </a:r>
            <a:r>
              <a:rPr lang="en-US" altLang="zh-CN" sz="1600" dirty="0" err="1">
                <a:latin typeface="+mn-ea"/>
              </a:rPr>
              <a:t>nms</a:t>
            </a:r>
            <a:r>
              <a:rPr lang="zh-CN" altLang="en-US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en-US" sz="1600" dirty="0">
                <a:latin typeface="+mn-ea"/>
              </a:rPr>
              <a:t>，就可以实现</a:t>
            </a:r>
            <a:r>
              <a:rPr lang="en-US" altLang="zh-CN" sz="1600" dirty="0">
                <a:latin typeface="+mn-ea"/>
              </a:rPr>
              <a:t>5ms</a:t>
            </a:r>
            <a:r>
              <a:rPr lang="zh-CN" altLang="en-US" sz="1600" dirty="0">
                <a:latin typeface="+mn-ea"/>
              </a:rPr>
              <a:t>延时。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916921"/>
              </p:ext>
            </p:extLst>
          </p:nvPr>
        </p:nvGraphicFramePr>
        <p:xfrm>
          <a:off x="3319352" y="2498555"/>
          <a:ext cx="2432905" cy="2107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2557889" imgH="1870560" progId="Visio.Drawing.11">
                  <p:embed/>
                </p:oleObj>
              </mc:Choice>
              <mc:Fallback>
                <p:oleObj name="Visio" r:id="rId3" imgW="2557889" imgH="1870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352" y="2498555"/>
                        <a:ext cx="2432905" cy="2107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0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DelayNus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函数流程图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985252"/>
              </p:ext>
            </p:extLst>
          </p:nvPr>
        </p:nvGraphicFramePr>
        <p:xfrm>
          <a:off x="5722620" y="1139091"/>
          <a:ext cx="1752530" cy="373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1873912" imgH="4426650" progId="Visio.Drawing.11">
                  <p:embed/>
                </p:oleObj>
              </mc:Choice>
              <mc:Fallback>
                <p:oleObj name="Visio" r:id="rId3" imgW="1873912" imgH="442665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620" y="1139091"/>
                        <a:ext cx="1752530" cy="3736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577850" y="1593000"/>
            <a:ext cx="4572000" cy="18955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右图为</a:t>
            </a:r>
            <a:r>
              <a:rPr lang="en-US" altLang="zh-CN" sz="1600" dirty="0" err="1" smtClean="0">
                <a:latin typeface="+mn-ea"/>
              </a:rPr>
              <a:t>DelayNus</a:t>
            </a:r>
            <a:r>
              <a:rPr lang="zh-CN" altLang="zh-CN" sz="1600" dirty="0">
                <a:latin typeface="+mn-ea"/>
              </a:rPr>
              <a:t>函数流程图。微秒级的延时与毫秒级的延时实现不同，微秒级的延时是通过一个</a:t>
            </a:r>
            <a:r>
              <a:rPr lang="en-US" altLang="zh-CN" sz="1600" dirty="0">
                <a:latin typeface="+mn-ea"/>
              </a:rPr>
              <a:t>while</a:t>
            </a:r>
            <a:r>
              <a:rPr lang="zh-CN" altLang="zh-CN" sz="1600" dirty="0">
                <a:latin typeface="+mn-ea"/>
              </a:rPr>
              <a:t>循环语句内嵌一个</a:t>
            </a:r>
            <a:r>
              <a:rPr lang="en-US" altLang="zh-CN" sz="1600" dirty="0">
                <a:latin typeface="+mn-ea"/>
              </a:rPr>
              <a:t>for</a:t>
            </a:r>
            <a:r>
              <a:rPr lang="zh-CN" altLang="zh-CN" sz="1600" dirty="0">
                <a:latin typeface="+mn-ea"/>
              </a:rPr>
              <a:t>循环语句和一个</a:t>
            </a:r>
            <a:r>
              <a:rPr lang="en-US" altLang="zh-CN" sz="1600" dirty="0" err="1">
                <a:latin typeface="+mn-ea"/>
              </a:rPr>
              <a:t>s_iTimCnt</a:t>
            </a:r>
            <a:r>
              <a:rPr lang="zh-CN" altLang="zh-CN" sz="1600" dirty="0">
                <a:latin typeface="+mn-ea"/>
              </a:rPr>
              <a:t>变量递减语句实现，</a:t>
            </a:r>
            <a:r>
              <a:rPr lang="en-US" altLang="zh-CN" sz="1600" dirty="0">
                <a:latin typeface="+mn-ea"/>
              </a:rPr>
              <a:t>for</a:t>
            </a:r>
            <a:r>
              <a:rPr lang="zh-CN" altLang="zh-CN" sz="1600" dirty="0">
                <a:latin typeface="+mn-ea"/>
              </a:rPr>
              <a:t>循环语句和</a:t>
            </a:r>
            <a:r>
              <a:rPr lang="en-US" altLang="zh-CN" sz="1600" dirty="0" err="1">
                <a:latin typeface="+mn-ea"/>
              </a:rPr>
              <a:t>s_iTimCnt</a:t>
            </a:r>
            <a:r>
              <a:rPr lang="zh-CN" altLang="zh-CN" sz="1600" dirty="0">
                <a:latin typeface="+mn-ea"/>
              </a:rPr>
              <a:t>变量递减语句执行时间大约是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μ</a:t>
            </a:r>
            <a:r>
              <a:rPr lang="en-US" altLang="zh-CN" sz="1600" dirty="0">
                <a:latin typeface="+mn-ea"/>
              </a:rPr>
              <a:t>s</a:t>
            </a:r>
            <a:r>
              <a:rPr lang="zh-CN" altLang="zh-CN" sz="1600" dirty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SysTick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个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寄存器，分别是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控制及状态寄存器（</a:t>
            </a:r>
            <a:r>
              <a:rPr lang="en-US" altLang="zh-CN" sz="1600" dirty="0">
                <a:latin typeface="+mn-ea"/>
              </a:rPr>
              <a:t>STK_CTRL</a:t>
            </a:r>
            <a:r>
              <a:rPr lang="zh-CN" altLang="en-US" sz="1600" dirty="0">
                <a:latin typeface="+mn-ea"/>
              </a:rPr>
              <a:t>）、重装载数值寄存器（</a:t>
            </a:r>
            <a:r>
              <a:rPr lang="en-US" altLang="zh-CN" sz="1600" dirty="0">
                <a:latin typeface="+mn-ea"/>
              </a:rPr>
              <a:t>STK_LOAD</a:t>
            </a:r>
            <a:r>
              <a:rPr lang="zh-CN" altLang="en-US" sz="1600" dirty="0">
                <a:latin typeface="+mn-ea"/>
              </a:rPr>
              <a:t>）、当前数值寄存器（</a:t>
            </a:r>
            <a:r>
              <a:rPr lang="en-US" altLang="zh-CN" sz="1600" dirty="0">
                <a:latin typeface="+mn-ea"/>
              </a:rPr>
              <a:t>STK_VAL</a:t>
            </a:r>
            <a:r>
              <a:rPr lang="zh-CN" altLang="en-US" sz="1600" dirty="0">
                <a:latin typeface="+mn-ea"/>
              </a:rPr>
              <a:t>）和校准数值寄存器（</a:t>
            </a:r>
            <a:r>
              <a:rPr lang="en-US" altLang="zh-CN" sz="1600" dirty="0">
                <a:latin typeface="+mn-ea"/>
              </a:rPr>
              <a:t>STK_CALIB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2.6 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SysTick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固件库函数只有</a:t>
            </a:r>
            <a:r>
              <a:rPr lang="en-US" altLang="zh-CN" sz="1600" dirty="0" err="1">
                <a:latin typeface="+mn-ea"/>
              </a:rPr>
              <a:t>SysTick_Config</a:t>
            </a:r>
            <a:r>
              <a:rPr lang="zh-CN" altLang="en-US" sz="1600" dirty="0">
                <a:latin typeface="+mn-ea"/>
              </a:rPr>
              <a:t>，用于设置</a:t>
            </a:r>
            <a:r>
              <a:rPr lang="en-US" altLang="zh-CN" sz="1600" dirty="0" err="1">
                <a:latin typeface="+mn-ea"/>
              </a:rPr>
              <a:t>SysTick</a:t>
            </a:r>
            <a:r>
              <a:rPr lang="zh-CN" altLang="en-US" sz="1600" dirty="0">
                <a:latin typeface="+mn-ea"/>
              </a:rPr>
              <a:t>并使能中断。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5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	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 err="1">
                <a:latin typeface="+mj-ea"/>
                <a:ea typeface="+mj-ea"/>
              </a:rPr>
              <a:t>SysTick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SysTick.h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SysTick.c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SysTick</a:t>
            </a:r>
            <a:r>
              <a:rPr lang="zh-CN" altLang="en-US" sz="1600" dirty="0">
                <a:latin typeface="+mj-ea"/>
                <a:ea typeface="+mj-ea"/>
              </a:rPr>
              <a:t>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：编译及下载</a:t>
            </a:r>
            <a:r>
              <a:rPr lang="zh-CN" altLang="en-US" sz="1600" dirty="0" smtClean="0">
                <a:latin typeface="+mj-ea"/>
                <a:ea typeface="+mj-ea"/>
              </a:rPr>
              <a:t>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758</Words>
  <Application>Microsoft Office PowerPoint</Application>
  <PresentationFormat>全屏显示(16:9)</PresentationFormat>
  <Paragraphs>62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189</cp:revision>
  <dcterms:created xsi:type="dcterms:W3CDTF">2017-08-03T09:01:00Z</dcterms:created>
  <dcterms:modified xsi:type="dcterms:W3CDTF">2022-01-13T12:57:59Z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