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318" r:id="rId3"/>
    <p:sldId id="361" r:id="rId4"/>
    <p:sldId id="367" r:id="rId5"/>
    <p:sldId id="368" r:id="rId6"/>
    <p:sldId id="362" r:id="rId7"/>
    <p:sldId id="363" r:id="rId8"/>
    <p:sldId id="335" r:id="rId9"/>
    <p:sldId id="336" r:id="rId10"/>
    <p:sldId id="342" r:id="rId11"/>
    <p:sldId id="369" r:id="rId12"/>
  </p:sldIdLst>
  <p:sldSz cx="9144000" cy="5143500" type="screen16x9"/>
  <p:notesSz cx="7104063" cy="10234613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651" y="-7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9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8 RCC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</a:p>
        </p:txBody>
      </p:sp>
      <p:sp>
        <p:nvSpPr>
          <p:cNvPr id="12" name="矩形 1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14425"/>
            <a:ext cx="7915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什么</a:t>
            </a:r>
            <a:r>
              <a:rPr lang="zh-CN" altLang="en-US" sz="1600" dirty="0">
                <a:latin typeface="+mn-ea"/>
              </a:rPr>
              <a:t>是有源晶振，什么是无源晶振？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简述</a:t>
            </a:r>
            <a:r>
              <a:rPr lang="en-US" altLang="zh-CN" sz="1600" dirty="0">
                <a:latin typeface="+mn-ea"/>
              </a:rPr>
              <a:t>RCC</a:t>
            </a:r>
            <a:r>
              <a:rPr lang="zh-CN" altLang="en-US" sz="1600" dirty="0">
                <a:latin typeface="+mn-ea"/>
              </a:rPr>
              <a:t>模块中的各个时钟源及其配置方法。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简述</a:t>
            </a:r>
            <a:r>
              <a:rPr lang="en-US" altLang="zh-CN" sz="1600" dirty="0" err="1">
                <a:latin typeface="+mn-ea"/>
              </a:rPr>
              <a:t>RCC_DeInit</a:t>
            </a:r>
            <a:r>
              <a:rPr lang="zh-CN" altLang="en-US" sz="1600" dirty="0">
                <a:latin typeface="+mn-ea"/>
              </a:rPr>
              <a:t>函数功能。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4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在</a:t>
            </a:r>
            <a:r>
              <a:rPr lang="en-US" altLang="zh-CN" sz="1600" dirty="0" err="1">
                <a:latin typeface="+mn-ea"/>
              </a:rPr>
              <a:t>RCC_GetSYSCLKSource</a:t>
            </a:r>
            <a:r>
              <a:rPr lang="zh-CN" altLang="en-US" sz="1600" dirty="0">
                <a:latin typeface="+mn-ea"/>
              </a:rPr>
              <a:t>函数中通过直接操作寄存器完成相同的功能。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5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本</a:t>
            </a:r>
            <a:r>
              <a:rPr lang="zh-CN" altLang="en-US" sz="1600" dirty="0">
                <a:latin typeface="+mn-ea"/>
              </a:rPr>
              <a:t>实验为什么要通过</a:t>
            </a:r>
            <a:r>
              <a:rPr lang="en-US" altLang="zh-CN" sz="1600" dirty="0" err="1">
                <a:latin typeface="+mn-ea"/>
              </a:rPr>
              <a:t>FLASH_SetLatency</a:t>
            </a:r>
            <a:r>
              <a:rPr lang="zh-CN" altLang="en-US" sz="1600" dirty="0">
                <a:latin typeface="+mn-ea"/>
              </a:rPr>
              <a:t>函数将时延设置为两个等待状态。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128713"/>
            <a:ext cx="7915910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通过</a:t>
            </a:r>
            <a:r>
              <a:rPr lang="zh-CN" altLang="en-US" sz="1600" dirty="0">
                <a:latin typeface="+mn-ea"/>
              </a:rPr>
              <a:t>学习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的时钟源和时钟树，以及</a:t>
            </a:r>
            <a:r>
              <a:rPr lang="en-US" altLang="zh-CN" sz="1600" dirty="0">
                <a:latin typeface="+mn-ea"/>
              </a:rPr>
              <a:t>RCC</a:t>
            </a:r>
            <a:r>
              <a:rPr lang="zh-CN" altLang="en-US" sz="1600" dirty="0">
                <a:latin typeface="+mn-ea"/>
              </a:rPr>
              <a:t>的相关寄存器和固件库函数，编写</a:t>
            </a:r>
            <a:r>
              <a:rPr lang="en-US" altLang="zh-CN" sz="1600" dirty="0">
                <a:latin typeface="+mn-ea"/>
              </a:rPr>
              <a:t>RCC</a:t>
            </a:r>
            <a:r>
              <a:rPr lang="zh-CN" altLang="en-US" sz="1600" dirty="0">
                <a:latin typeface="+mn-ea"/>
              </a:rPr>
              <a:t>驱动，该驱动包括一个用于初始化</a:t>
            </a:r>
            <a:r>
              <a:rPr lang="en-US" altLang="zh-CN" sz="1600" dirty="0">
                <a:latin typeface="+mn-ea"/>
              </a:rPr>
              <a:t>RCC</a:t>
            </a:r>
            <a:r>
              <a:rPr lang="zh-CN" altLang="en-US" sz="1600" dirty="0">
                <a:latin typeface="+mn-ea"/>
              </a:rPr>
              <a:t>模块的</a:t>
            </a:r>
            <a:r>
              <a:rPr lang="en-US" altLang="zh-CN" sz="1600" dirty="0">
                <a:latin typeface="+mn-ea"/>
              </a:rPr>
              <a:t>API</a:t>
            </a:r>
            <a:r>
              <a:rPr lang="zh-CN" altLang="en-US" sz="1600" dirty="0">
                <a:latin typeface="+mn-ea"/>
              </a:rPr>
              <a:t>函数</a:t>
            </a:r>
            <a:r>
              <a:rPr lang="en-US" altLang="zh-CN" sz="1600" dirty="0" err="1">
                <a:latin typeface="+mn-ea"/>
              </a:rPr>
              <a:t>InitRCC</a:t>
            </a:r>
            <a:r>
              <a:rPr lang="zh-CN" altLang="en-US" sz="1600" dirty="0">
                <a:latin typeface="+mn-ea"/>
              </a:rPr>
              <a:t>，以及一个用于配置</a:t>
            </a:r>
            <a:r>
              <a:rPr lang="en-US" altLang="zh-CN" sz="1600" dirty="0">
                <a:latin typeface="+mn-ea"/>
              </a:rPr>
              <a:t>RCC</a:t>
            </a:r>
            <a:r>
              <a:rPr lang="zh-CN" altLang="en-US" sz="1600" dirty="0">
                <a:latin typeface="+mn-ea"/>
              </a:rPr>
              <a:t>的内部静态函数</a:t>
            </a:r>
            <a:r>
              <a:rPr lang="en-US" altLang="zh-CN" sz="1600" dirty="0" err="1">
                <a:latin typeface="+mn-ea"/>
              </a:rPr>
              <a:t>ConfigRCC</a:t>
            </a:r>
            <a:r>
              <a:rPr lang="zh-CN" altLang="en-US" sz="1600" dirty="0">
                <a:latin typeface="+mn-ea"/>
              </a:rPr>
              <a:t>，通过</a:t>
            </a:r>
            <a:r>
              <a:rPr lang="en-US" altLang="zh-CN" sz="1600" dirty="0" err="1">
                <a:latin typeface="+mn-ea"/>
              </a:rPr>
              <a:t>ConfigRCC</a:t>
            </a:r>
            <a:r>
              <a:rPr lang="zh-CN" altLang="en-US" sz="1600" dirty="0">
                <a:latin typeface="+mn-ea"/>
              </a:rPr>
              <a:t>函数，将</a:t>
            </a:r>
            <a:r>
              <a:rPr lang="en-US" altLang="zh-CN" sz="1600" dirty="0">
                <a:latin typeface="+mn-ea"/>
              </a:rPr>
              <a:t>HSE</a:t>
            </a:r>
            <a:r>
              <a:rPr lang="zh-CN" altLang="en-US" sz="1600" dirty="0">
                <a:latin typeface="+mn-ea"/>
              </a:rPr>
              <a:t>时钟（频率为</a:t>
            </a:r>
            <a:r>
              <a:rPr lang="en-US" altLang="zh-CN" sz="1600" dirty="0">
                <a:latin typeface="+mn-ea"/>
              </a:rPr>
              <a:t>8MHz</a:t>
            </a:r>
            <a:r>
              <a:rPr lang="zh-CN" altLang="en-US" sz="1600" dirty="0">
                <a:latin typeface="+mn-ea"/>
              </a:rPr>
              <a:t>）的</a:t>
            </a:r>
            <a:r>
              <a:rPr lang="en-US" altLang="zh-CN" sz="1600" dirty="0">
                <a:latin typeface="+mn-ea"/>
              </a:rPr>
              <a:t>9</a:t>
            </a:r>
            <a:r>
              <a:rPr lang="zh-CN" altLang="en-US" sz="1600" dirty="0">
                <a:latin typeface="+mn-ea"/>
              </a:rPr>
              <a:t>倍频作为</a:t>
            </a:r>
            <a:r>
              <a:rPr lang="en-US" altLang="zh-CN" sz="1600" dirty="0">
                <a:latin typeface="+mn-ea"/>
              </a:rPr>
              <a:t>SYSCLK</a:t>
            </a:r>
            <a:r>
              <a:rPr lang="zh-CN" altLang="en-US" sz="1600" dirty="0">
                <a:latin typeface="+mn-ea"/>
              </a:rPr>
              <a:t>时钟源，同时，将</a:t>
            </a:r>
            <a:r>
              <a:rPr lang="en-US" altLang="zh-CN" sz="1600" dirty="0">
                <a:latin typeface="+mn-ea"/>
              </a:rPr>
              <a:t>AHB</a:t>
            </a:r>
            <a:r>
              <a:rPr lang="zh-CN" altLang="en-US" sz="1600" dirty="0">
                <a:latin typeface="+mn-ea"/>
              </a:rPr>
              <a:t>总线时钟</a:t>
            </a:r>
            <a:r>
              <a:rPr lang="en-US" altLang="zh-CN" sz="1600" dirty="0">
                <a:latin typeface="+mn-ea"/>
              </a:rPr>
              <a:t>HCLK</a:t>
            </a:r>
            <a:r>
              <a:rPr lang="zh-CN" altLang="en-US" sz="1600" dirty="0">
                <a:latin typeface="+mn-ea"/>
              </a:rPr>
              <a:t>频率配置为</a:t>
            </a:r>
            <a:r>
              <a:rPr lang="en-US" altLang="zh-CN" sz="1600" dirty="0">
                <a:latin typeface="+mn-ea"/>
              </a:rPr>
              <a:t>72MHz</a:t>
            </a:r>
            <a:r>
              <a:rPr lang="zh-CN" altLang="en-US" sz="1600" dirty="0">
                <a:latin typeface="+mn-ea"/>
              </a:rPr>
              <a:t>，将</a:t>
            </a:r>
            <a:r>
              <a:rPr lang="en-US" altLang="zh-CN" sz="1600" dirty="0">
                <a:latin typeface="+mn-ea"/>
              </a:rPr>
              <a:t>APB1</a:t>
            </a:r>
            <a:r>
              <a:rPr lang="zh-CN" altLang="en-US" sz="1600" dirty="0">
                <a:latin typeface="+mn-ea"/>
              </a:rPr>
              <a:t>总线时钟</a:t>
            </a:r>
            <a:r>
              <a:rPr lang="en-US" altLang="zh-CN" sz="1600" dirty="0">
                <a:latin typeface="+mn-ea"/>
              </a:rPr>
              <a:t>PCLK1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APB2</a:t>
            </a:r>
            <a:r>
              <a:rPr lang="zh-CN" altLang="en-US" sz="1600" dirty="0">
                <a:latin typeface="+mn-ea"/>
              </a:rPr>
              <a:t>总线时钟</a:t>
            </a:r>
            <a:r>
              <a:rPr lang="en-US" altLang="zh-CN" sz="1600" dirty="0">
                <a:latin typeface="+mn-ea"/>
              </a:rPr>
              <a:t>PCLK2</a:t>
            </a:r>
            <a:r>
              <a:rPr lang="zh-CN" altLang="en-US" sz="1600" dirty="0">
                <a:latin typeface="+mn-ea"/>
              </a:rPr>
              <a:t>频率分别配置为</a:t>
            </a:r>
            <a:r>
              <a:rPr lang="en-US" altLang="zh-CN" sz="1600" dirty="0">
                <a:latin typeface="+mn-ea"/>
              </a:rPr>
              <a:t>36MHz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72MHz</a:t>
            </a:r>
            <a:r>
              <a:rPr lang="zh-CN" altLang="en-US" sz="1600" dirty="0">
                <a:latin typeface="+mn-ea"/>
              </a:rPr>
              <a:t>。最后在</a:t>
            </a:r>
            <a:r>
              <a:rPr lang="en-US" altLang="zh-CN" sz="1600" dirty="0" err="1">
                <a:latin typeface="+mn-ea"/>
              </a:rPr>
              <a:t>Main.c</a:t>
            </a:r>
            <a:r>
              <a:rPr lang="zh-CN" altLang="en-US" sz="1600" dirty="0">
                <a:latin typeface="+mn-ea"/>
              </a:rPr>
              <a:t>文件调用</a:t>
            </a:r>
            <a:r>
              <a:rPr lang="en-US" altLang="zh-CN" sz="1600" dirty="0" err="1">
                <a:latin typeface="+mn-ea"/>
              </a:rPr>
              <a:t>InitRCC</a:t>
            </a:r>
            <a:r>
              <a:rPr lang="zh-CN" altLang="en-US" sz="1600" dirty="0">
                <a:latin typeface="+mn-ea"/>
              </a:rPr>
              <a:t>函数，验证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整个系统是否能够正常工作。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9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RCC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功能框图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625136"/>
              </p:ext>
            </p:extLst>
          </p:nvPr>
        </p:nvGraphicFramePr>
        <p:xfrm>
          <a:off x="1280840" y="1636587"/>
          <a:ext cx="6509929" cy="2969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7072621" imgH="3475980" progId="Visio.Drawing.11">
                  <p:embed/>
                </p:oleObj>
              </mc:Choice>
              <mc:Fallback>
                <p:oleObj name="Visio" r:id="rId3" imgW="7072621" imgH="347598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840" y="1636587"/>
                        <a:ext cx="6509929" cy="29697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2.2 RCC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部分寄存器</a:t>
            </a:r>
          </a:p>
        </p:txBody>
      </p:sp>
      <p:sp>
        <p:nvSpPr>
          <p:cNvPr id="23" name="矩形 22"/>
          <p:cNvSpPr/>
          <p:nvPr/>
        </p:nvSpPr>
        <p:spPr>
          <a:xfrm>
            <a:off x="591989" y="1542787"/>
            <a:ext cx="7432348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RCC</a:t>
            </a:r>
            <a:r>
              <a:rPr lang="zh-CN" altLang="en-US" sz="1600" dirty="0">
                <a:latin typeface="+mn-ea"/>
              </a:rPr>
              <a:t>寄存器包括时钟控制寄存器（</a:t>
            </a:r>
            <a:r>
              <a:rPr lang="en-US" altLang="zh-CN" sz="1600" dirty="0">
                <a:latin typeface="+mn-ea"/>
              </a:rPr>
              <a:t>RCC_CR</a:t>
            </a:r>
            <a:r>
              <a:rPr lang="zh-CN" altLang="en-US" sz="1600" dirty="0">
                <a:latin typeface="+mn-ea"/>
              </a:rPr>
              <a:t>）、时钟配置寄存器（</a:t>
            </a:r>
            <a:r>
              <a:rPr lang="en-US" altLang="zh-CN" sz="1600" dirty="0">
                <a:latin typeface="+mn-ea"/>
              </a:rPr>
              <a:t>RCC_CFGR</a:t>
            </a:r>
            <a:r>
              <a:rPr lang="zh-CN" altLang="en-US" sz="1600" dirty="0">
                <a:latin typeface="+mn-ea"/>
              </a:rPr>
              <a:t>）和时钟中断寄存器（</a:t>
            </a:r>
            <a:r>
              <a:rPr lang="en-US" altLang="zh-CN" sz="1600" dirty="0">
                <a:latin typeface="+mn-ea"/>
              </a:rPr>
              <a:t>RCC_CIR</a:t>
            </a:r>
            <a:r>
              <a:rPr lang="zh-CN" altLang="en-US" sz="1600" dirty="0">
                <a:latin typeface="+mn-ea"/>
              </a:rPr>
              <a:t>）。</a:t>
            </a:r>
          </a:p>
        </p:txBody>
      </p:sp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2.3 RCC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</a:p>
        </p:txBody>
      </p:sp>
      <p:sp>
        <p:nvSpPr>
          <p:cNvPr id="25" name="矩形 24"/>
          <p:cNvSpPr/>
          <p:nvPr/>
        </p:nvSpPr>
        <p:spPr>
          <a:xfrm>
            <a:off x="478473" y="1533167"/>
            <a:ext cx="8187055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RCC</a:t>
            </a:r>
            <a:r>
              <a:rPr lang="zh-CN" altLang="en-US" sz="1600" dirty="0">
                <a:latin typeface="+mn-ea"/>
              </a:rPr>
              <a:t>固件库函数包括</a:t>
            </a:r>
            <a:r>
              <a:rPr lang="en-US" altLang="zh-CN" sz="1600" dirty="0" err="1">
                <a:latin typeface="+mn-ea"/>
              </a:rPr>
              <a:t>RCC_DeInit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RCC_HSEConfig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RCC_WaitForHSEStartUp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RCC_HCLKConfig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RCC_PCLK1Config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RCC_PCLK2Config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RCC_PLLCmd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RCC_GetFlagStatus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RCC_SYSCLKConfig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RCC_GetSYSCLKSource</a:t>
            </a:r>
            <a:r>
              <a:rPr lang="zh-CN" altLang="en-US" sz="1600" dirty="0">
                <a:latin typeface="+mn-ea"/>
              </a:rPr>
              <a:t>。</a:t>
            </a:r>
          </a:p>
        </p:txBody>
      </p:sp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Flash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部分寄存器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174586"/>
              </p:ext>
            </p:extLst>
          </p:nvPr>
        </p:nvGraphicFramePr>
        <p:xfrm>
          <a:off x="2053579" y="2420100"/>
          <a:ext cx="4483999" cy="2455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6154709" imgH="3706560" progId="Visio.Drawing.11">
                  <p:embed/>
                </p:oleObj>
              </mc:Choice>
              <mc:Fallback>
                <p:oleObj name="Visio" r:id="rId3" imgW="6154709" imgH="37065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579" y="2420100"/>
                        <a:ext cx="4483999" cy="24552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566822" y="1542787"/>
            <a:ext cx="745751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STM32</a:t>
            </a:r>
            <a:r>
              <a:rPr lang="zh-CN" altLang="en-US" sz="1600" dirty="0">
                <a:latin typeface="+mn-ea"/>
              </a:rPr>
              <a:t>的内部</a:t>
            </a:r>
            <a:r>
              <a:rPr lang="en-US" altLang="zh-CN" sz="1600" dirty="0" err="1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寄存器地址映像和复位值</a:t>
            </a:r>
            <a:r>
              <a:rPr lang="zh-CN" altLang="en-US" sz="1600" dirty="0" smtClean="0">
                <a:latin typeface="+mn-ea"/>
              </a:rPr>
              <a:t>如下表所</a:t>
            </a:r>
            <a:r>
              <a:rPr lang="zh-CN" altLang="en-US" sz="1600" dirty="0">
                <a:latin typeface="+mn-ea"/>
              </a:rPr>
              <a:t>示。内部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总共有</a:t>
            </a:r>
            <a:r>
              <a:rPr lang="en-US" altLang="zh-CN" sz="1600" dirty="0">
                <a:latin typeface="+mn-ea"/>
              </a:rPr>
              <a:t>8</a:t>
            </a:r>
            <a:r>
              <a:rPr lang="zh-CN" altLang="en-US" sz="1600" dirty="0">
                <a:latin typeface="+mn-ea"/>
              </a:rPr>
              <a:t>个寄存器，本实验仅涉及闪存访问控制寄存器（</a:t>
            </a:r>
            <a:r>
              <a:rPr lang="en-US" altLang="zh-CN" sz="1600" dirty="0">
                <a:latin typeface="+mn-ea"/>
              </a:rPr>
              <a:t>FLASH_ACR</a:t>
            </a:r>
            <a:r>
              <a:rPr lang="zh-CN" altLang="en-US" sz="1600" dirty="0">
                <a:latin typeface="+mn-ea"/>
              </a:rPr>
              <a:t>）。</a:t>
            </a:r>
          </a:p>
        </p:txBody>
      </p:sp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2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Flash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</a:p>
        </p:txBody>
      </p:sp>
      <p:sp>
        <p:nvSpPr>
          <p:cNvPr id="24" name="矩形 23"/>
          <p:cNvSpPr/>
          <p:nvPr/>
        </p:nvSpPr>
        <p:spPr>
          <a:xfrm>
            <a:off x="632215" y="1550382"/>
            <a:ext cx="7902431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固件库函数包括</a:t>
            </a:r>
            <a:r>
              <a:rPr lang="en-US" altLang="zh-CN" sz="1600" dirty="0" err="1">
                <a:latin typeface="+mn-ea"/>
              </a:rPr>
              <a:t>FLASH_PrefetchBufferCmd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 smtClean="0">
                <a:latin typeface="+mn-ea"/>
              </a:rPr>
              <a:t>FLASH_SetLatency</a:t>
            </a:r>
            <a:r>
              <a:rPr lang="zh-CN" altLang="en-US" sz="1600" dirty="0" smtClean="0">
                <a:latin typeface="+mn-ea"/>
              </a:rPr>
              <a:t>。</a:t>
            </a:r>
            <a:r>
              <a:rPr lang="en-US" altLang="zh-CN" sz="1600" dirty="0" err="1" smtClean="0">
                <a:latin typeface="+mn-ea"/>
              </a:rPr>
              <a:t>FLASH_PrefetchBufferCmd</a:t>
            </a:r>
            <a:r>
              <a:rPr lang="zh-CN" altLang="en-US" sz="1600" dirty="0">
                <a:latin typeface="+mn-ea"/>
              </a:rPr>
              <a:t>函数的</a:t>
            </a:r>
            <a:r>
              <a:rPr lang="zh-CN" altLang="en-US" sz="1600" dirty="0" smtClean="0">
                <a:latin typeface="+mn-ea"/>
              </a:rPr>
              <a:t>功能为使</a:t>
            </a:r>
            <a:r>
              <a:rPr lang="zh-CN" altLang="en-US" sz="1600" dirty="0">
                <a:latin typeface="+mn-ea"/>
              </a:rPr>
              <a:t>能或除能预取指</a:t>
            </a:r>
            <a:r>
              <a:rPr lang="zh-CN" altLang="en-US" sz="1600" dirty="0" smtClean="0">
                <a:latin typeface="+mn-ea"/>
              </a:rPr>
              <a:t>缓存；</a:t>
            </a:r>
            <a:r>
              <a:rPr lang="en-US" altLang="zh-CN" sz="1600" dirty="0" err="1" smtClean="0">
                <a:latin typeface="+mn-ea"/>
              </a:rPr>
              <a:t>FLASH_SetLatency</a:t>
            </a:r>
            <a:r>
              <a:rPr lang="zh-CN" altLang="en-US" sz="1600" dirty="0">
                <a:latin typeface="+mn-ea"/>
              </a:rPr>
              <a:t>函数的</a:t>
            </a:r>
            <a:r>
              <a:rPr lang="zh-CN" altLang="en-US" sz="1600" dirty="0" smtClean="0">
                <a:latin typeface="+mn-ea"/>
              </a:rPr>
              <a:t>功能为设置</a:t>
            </a:r>
            <a:r>
              <a:rPr lang="zh-CN" altLang="en-US" sz="1600" dirty="0">
                <a:latin typeface="+mn-ea"/>
              </a:rPr>
              <a:t>代码延时</a:t>
            </a:r>
            <a:r>
              <a:rPr lang="zh-CN" altLang="en-US" sz="1600" dirty="0" smtClean="0">
                <a:latin typeface="+mn-ea"/>
              </a:rPr>
              <a:t>值。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4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：复制并编译原始工程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：添加</a:t>
            </a:r>
            <a:r>
              <a:rPr lang="en-US" altLang="zh-CN" sz="1600" dirty="0">
                <a:latin typeface="+mj-ea"/>
                <a:ea typeface="+mj-ea"/>
              </a:rPr>
              <a:t>RCC</a:t>
            </a:r>
            <a:r>
              <a:rPr lang="zh-CN" altLang="en-US" sz="1600" dirty="0">
                <a:latin typeface="+mj-ea"/>
                <a:ea typeface="+mj-ea"/>
              </a:rPr>
              <a:t>文件对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RCC.h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RCC.c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5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>
                <a:latin typeface="+mj-ea"/>
                <a:ea typeface="+mj-ea"/>
              </a:rPr>
              <a:t>RCC</a:t>
            </a:r>
            <a:r>
              <a:rPr lang="zh-CN" altLang="en-US" sz="1600" dirty="0">
                <a:latin typeface="+mj-ea"/>
                <a:ea typeface="+mj-ea"/>
              </a:rPr>
              <a:t>实验应用层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zh-CN" altLang="en-US" sz="1600" dirty="0">
                <a:latin typeface="+mj-ea"/>
                <a:ea typeface="+mj-ea"/>
              </a:rPr>
              <a:t>：编译及下载验证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004123"/>
            <a:ext cx="7915910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       基于</a:t>
            </a:r>
            <a:r>
              <a:rPr lang="en-US" altLang="zh-CN" sz="1600" dirty="0">
                <a:latin typeface="+mj-ea"/>
                <a:ea typeface="+mj-ea"/>
              </a:rPr>
              <a:t>STM32</a:t>
            </a:r>
            <a:r>
              <a:rPr lang="zh-CN" altLang="en-US" sz="1600" dirty="0">
                <a:latin typeface="+mj-ea"/>
                <a:ea typeface="+mj-ea"/>
              </a:rPr>
              <a:t>核心板，对</a:t>
            </a:r>
            <a:r>
              <a:rPr lang="en-US" altLang="zh-CN" sz="1600" dirty="0">
                <a:latin typeface="+mj-ea"/>
                <a:ea typeface="+mj-ea"/>
              </a:rPr>
              <a:t>RCC</a:t>
            </a:r>
            <a:r>
              <a:rPr lang="zh-CN" altLang="en-US" sz="1600" dirty="0">
                <a:latin typeface="+mj-ea"/>
                <a:ea typeface="+mj-ea"/>
              </a:rPr>
              <a:t>时钟重新进行配置，将</a:t>
            </a:r>
            <a:r>
              <a:rPr lang="en-US" altLang="zh-CN" sz="1600" dirty="0">
                <a:latin typeface="+mj-ea"/>
                <a:ea typeface="+mj-ea"/>
              </a:rPr>
              <a:t>PCLK2</a:t>
            </a:r>
            <a:r>
              <a:rPr lang="zh-CN" altLang="en-US" sz="1600" dirty="0">
                <a:latin typeface="+mj-ea"/>
                <a:ea typeface="+mj-ea"/>
              </a:rPr>
              <a:t>时钟配置为</a:t>
            </a:r>
            <a:r>
              <a:rPr lang="en-US" altLang="zh-CN" sz="1600" dirty="0">
                <a:latin typeface="+mj-ea"/>
                <a:ea typeface="+mj-ea"/>
              </a:rPr>
              <a:t>36MHz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PCLK1</a:t>
            </a:r>
            <a:r>
              <a:rPr lang="zh-CN" altLang="en-US" sz="1600" dirty="0">
                <a:latin typeface="+mj-ea"/>
                <a:ea typeface="+mj-ea"/>
              </a:rPr>
              <a:t>时钟配置为</a:t>
            </a:r>
            <a:r>
              <a:rPr lang="en-US" altLang="zh-CN" sz="1600" dirty="0">
                <a:latin typeface="+mj-ea"/>
                <a:ea typeface="+mj-ea"/>
              </a:rPr>
              <a:t>18MHz</a:t>
            </a:r>
            <a:r>
              <a:rPr lang="zh-CN" altLang="en-US" sz="1600" dirty="0">
                <a:latin typeface="+mj-ea"/>
                <a:ea typeface="+mj-ea"/>
              </a:rPr>
              <a:t>，对比修改前后的</a:t>
            </a:r>
            <a:r>
              <a:rPr lang="en-US" altLang="zh-CN" sz="1600" dirty="0">
                <a:latin typeface="+mj-ea"/>
                <a:ea typeface="+mj-ea"/>
              </a:rPr>
              <a:t>LED</a:t>
            </a:r>
            <a:r>
              <a:rPr lang="zh-CN" altLang="en-US" sz="1600" dirty="0">
                <a:latin typeface="+mj-ea"/>
                <a:ea typeface="+mj-ea"/>
              </a:rPr>
              <a:t>闪烁间隔以及串口助手输出字符串间隔，并分析产生变化的原因。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626</Words>
  <Application>Microsoft Office PowerPoint</Application>
  <PresentationFormat>全屏显示(16:9)</PresentationFormat>
  <Paragraphs>57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188</cp:revision>
  <dcterms:created xsi:type="dcterms:W3CDTF">2017-08-03T09:01:00Z</dcterms:created>
  <dcterms:modified xsi:type="dcterms:W3CDTF">2022-01-13T13:17:17Z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