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693" r:id="rId2"/>
    <p:sldMasterId id="2147483702" r:id="rId3"/>
  </p:sldMasterIdLst>
  <p:sldIdLst>
    <p:sldId id="281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2C1"/>
    <a:srgbClr val="C0504D"/>
    <a:srgbClr val="C4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654" y="19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rene\Downloads\stat_cas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[stat_cash.xlsx]Sheet1!$D$1</c:f>
              <c:strCache>
                <c:ptCount val="1"/>
                <c:pt idx="0">
                  <c:v>Monto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[stat_cash.xlsx]Sheet1!$D$14:$D$24</c:f>
              <c:numCache>
                <c:formatCode>#,##0</c:formatCode>
                <c:ptCount val="11"/>
                <c:pt idx="0">
                  <c:v>1635110149</c:v>
                </c:pt>
                <c:pt idx="1">
                  <c:v>1633266057</c:v>
                </c:pt>
                <c:pt idx="2">
                  <c:v>1653874627</c:v>
                </c:pt>
                <c:pt idx="3">
                  <c:v>1657661038</c:v>
                </c:pt>
                <c:pt idx="4">
                  <c:v>1856222428</c:v>
                </c:pt>
                <c:pt idx="5">
                  <c:v>1829115069</c:v>
                </c:pt>
                <c:pt idx="6">
                  <c:v>1977955684</c:v>
                </c:pt>
                <c:pt idx="7">
                  <c:v>2690958478</c:v>
                </c:pt>
                <c:pt idx="8">
                  <c:v>2365803106</c:v>
                </c:pt>
                <c:pt idx="9">
                  <c:v>3072292877</c:v>
                </c:pt>
                <c:pt idx="10">
                  <c:v>3560605394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32832"/>
        <c:axId val="70926720"/>
      </c:lineChart>
      <c:lineChart>
        <c:grouping val="standard"/>
        <c:varyColors val="0"/>
        <c:ser>
          <c:idx val="1"/>
          <c:order val="1"/>
          <c:tx>
            <c:strRef>
              <c:f>[stat_cash.xlsx]Sheet1!$C$1</c:f>
              <c:strCache>
                <c:ptCount val="1"/>
                <c:pt idx="0">
                  <c:v>Beneficiarios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[stat_cash.xlsx]Sheet1!$C$14:$C$24</c:f>
              <c:numCache>
                <c:formatCode>#,##0</c:formatCode>
                <c:ptCount val="11"/>
                <c:pt idx="0">
                  <c:v>4850960</c:v>
                </c:pt>
                <c:pt idx="1">
                  <c:v>4389241</c:v>
                </c:pt>
                <c:pt idx="2">
                  <c:v>4466254</c:v>
                </c:pt>
                <c:pt idx="3">
                  <c:v>4818889</c:v>
                </c:pt>
                <c:pt idx="4">
                  <c:v>7460741</c:v>
                </c:pt>
                <c:pt idx="5">
                  <c:v>7665212</c:v>
                </c:pt>
                <c:pt idx="6">
                  <c:v>10994361</c:v>
                </c:pt>
                <c:pt idx="7">
                  <c:v>13786258</c:v>
                </c:pt>
                <c:pt idx="8">
                  <c:v>12503750</c:v>
                </c:pt>
                <c:pt idx="9">
                  <c:v>13136478</c:v>
                </c:pt>
                <c:pt idx="10">
                  <c:v>12709763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31488"/>
        <c:axId val="82372480"/>
      </c:lineChart>
      <c:catAx>
        <c:axId val="5863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 vert="horz"/>
          <a:lstStyle/>
          <a:p>
            <a:pPr>
              <a:defRPr/>
            </a:pPr>
            <a:endParaRPr lang="es-ES"/>
          </a:p>
        </c:txPr>
        <c:crossAx val="70926720"/>
        <c:crosses val="autoZero"/>
        <c:auto val="1"/>
        <c:lblAlgn val="ctr"/>
        <c:lblOffset val="100"/>
        <c:noMultiLvlLbl val="0"/>
      </c:catAx>
      <c:valAx>
        <c:axId val="70926720"/>
        <c:scaling>
          <c:orientation val="minMax"/>
        </c:scaling>
        <c:delete val="0"/>
        <c:axPos val="l"/>
        <c:majorGridlines/>
        <c:numFmt formatCode="#,##0\ &quot;€&quot;" sourceLinked="0"/>
        <c:majorTickMark val="out"/>
        <c:minorTickMark val="none"/>
        <c:tickLblPos val="nextTo"/>
        <c:crossAx val="58632832"/>
        <c:crosses val="autoZero"/>
        <c:crossBetween val="between"/>
        <c:dispUnits>
          <c:builtInUnit val="millions"/>
        </c:dispUnits>
      </c:valAx>
      <c:valAx>
        <c:axId val="82372480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crossAx val="83231488"/>
        <c:crosses val="max"/>
        <c:crossBetween val="between"/>
        <c:dispUnits>
          <c:builtInUnit val="millions"/>
        </c:dispUnits>
      </c:valAx>
      <c:catAx>
        <c:axId val="83231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37248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2DF7D-4306-458A-9954-DD7913F51DD2}" type="doc">
      <dgm:prSet loTypeId="urn:microsoft.com/office/officeart/2005/8/layout/gear1" loCatId="cycle" qsTypeId="urn:microsoft.com/office/officeart/2005/8/quickstyle/simple1" qsCatId="simple" csTypeId="urn:microsoft.com/office/officeart/2005/8/colors/accent2_2" csCatId="accent2" phldr="1"/>
      <dgm:spPr/>
    </dgm:pt>
    <dgm:pt modelId="{56369F9C-7B2D-401A-9FD4-A4E835E43CFD}">
      <dgm:prSet phldrT="[Texto]"/>
      <dgm:spPr/>
      <dgm:t>
        <a:bodyPr/>
        <a:lstStyle/>
        <a:p>
          <a:pPr algn="ctr"/>
          <a:r>
            <a:rPr lang="es-ES" dirty="0" smtClean="0"/>
            <a:t>Oferta y demanda</a:t>
          </a:r>
          <a:endParaRPr lang="es-ES" dirty="0"/>
        </a:p>
      </dgm:t>
    </dgm:pt>
    <dgm:pt modelId="{E8063D02-FC9A-4189-81EA-8FDE8A097F43}" type="parTrans" cxnId="{64188317-DE45-45C9-A82E-FD2EAE2ADEF2}">
      <dgm:prSet/>
      <dgm:spPr/>
      <dgm:t>
        <a:bodyPr/>
        <a:lstStyle/>
        <a:p>
          <a:pPr algn="ctr"/>
          <a:endParaRPr lang="es-ES"/>
        </a:p>
      </dgm:t>
    </dgm:pt>
    <dgm:pt modelId="{19EC5316-5378-447C-A5E7-58FD69DCED32}" type="sibTrans" cxnId="{64188317-DE45-45C9-A82E-FD2EAE2ADEF2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299605EE-797F-437E-922B-5D31050FD03C}">
      <dgm:prSet phldrT="[Texto]"/>
      <dgm:spPr/>
      <dgm:t>
        <a:bodyPr/>
        <a:lstStyle/>
        <a:p>
          <a:pPr algn="ctr"/>
          <a:r>
            <a:rPr lang="es-ES" dirty="0" smtClean="0"/>
            <a:t>Integración</a:t>
          </a:r>
          <a:endParaRPr lang="es-ES" dirty="0"/>
        </a:p>
      </dgm:t>
    </dgm:pt>
    <dgm:pt modelId="{BA6B7860-4BC6-41DB-AF24-34D3582CE5A1}" type="parTrans" cxnId="{213954B6-7781-41CC-9627-441F4913F5C4}">
      <dgm:prSet/>
      <dgm:spPr/>
      <dgm:t>
        <a:bodyPr/>
        <a:lstStyle/>
        <a:p>
          <a:pPr algn="ctr"/>
          <a:endParaRPr lang="es-ES"/>
        </a:p>
      </dgm:t>
    </dgm:pt>
    <dgm:pt modelId="{A0563BE8-4B17-44D0-9142-1476A4E58545}" type="sibTrans" cxnId="{213954B6-7781-41CC-9627-441F4913F5C4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797885BA-B508-4FB9-8073-ADE012BC425E}">
      <dgm:prSet phldrT="[Texto]"/>
      <dgm:spPr/>
      <dgm:t>
        <a:bodyPr/>
        <a:lstStyle/>
        <a:p>
          <a:pPr algn="ctr"/>
          <a:r>
            <a:rPr lang="es-ES" dirty="0" smtClean="0"/>
            <a:t>Acceso</a:t>
          </a:r>
          <a:endParaRPr lang="es-ES" dirty="0"/>
        </a:p>
      </dgm:t>
    </dgm:pt>
    <dgm:pt modelId="{7D2B3C93-A0F7-4B95-812A-BA6F7BA8D9A1}" type="parTrans" cxnId="{938EAF95-A8E8-438F-9832-5752ED6FA1D6}">
      <dgm:prSet/>
      <dgm:spPr/>
      <dgm:t>
        <a:bodyPr/>
        <a:lstStyle/>
        <a:p>
          <a:pPr algn="ctr"/>
          <a:endParaRPr lang="es-ES"/>
        </a:p>
      </dgm:t>
    </dgm:pt>
    <dgm:pt modelId="{BF573CFE-B576-4381-AB40-9A7D87BA3D12}" type="sibTrans" cxnId="{938EAF95-A8E8-438F-9832-5752ED6FA1D6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E24AE83C-68D6-49EF-8B89-8E94232F15E1}" type="pres">
      <dgm:prSet presAssocID="{D402DF7D-4306-458A-9954-DD7913F51D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70E6FB-A79C-492F-B624-D521D8F37516}" type="pres">
      <dgm:prSet presAssocID="{56369F9C-7B2D-401A-9FD4-A4E835E43C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E2770B-FFFE-4160-BBF3-EE1BDBBCDB0A}" type="pres">
      <dgm:prSet presAssocID="{56369F9C-7B2D-401A-9FD4-A4E835E43CFD}" presName="gear1srcNode" presStyleLbl="node1" presStyleIdx="0" presStyleCnt="3"/>
      <dgm:spPr/>
    </dgm:pt>
    <dgm:pt modelId="{20BE6506-114B-42D4-933C-3B2EAEE9F1FD}" type="pres">
      <dgm:prSet presAssocID="{56369F9C-7B2D-401A-9FD4-A4E835E43CFD}" presName="gear1dstNode" presStyleLbl="node1" presStyleIdx="0" presStyleCnt="3"/>
      <dgm:spPr/>
    </dgm:pt>
    <dgm:pt modelId="{EDDC776F-4333-4A03-AB2B-F2335E197510}" type="pres">
      <dgm:prSet presAssocID="{299605EE-797F-437E-922B-5D31050FD03C}" presName="gear2" presStyleLbl="node1" presStyleIdx="1" presStyleCnt="3">
        <dgm:presLayoutVars>
          <dgm:chMax val="1"/>
          <dgm:bulletEnabled val="1"/>
        </dgm:presLayoutVars>
      </dgm:prSet>
      <dgm:spPr/>
    </dgm:pt>
    <dgm:pt modelId="{48AE71A2-E873-484B-89CF-1C580517EADA}" type="pres">
      <dgm:prSet presAssocID="{299605EE-797F-437E-922B-5D31050FD03C}" presName="gear2srcNode" presStyleLbl="node1" presStyleIdx="1" presStyleCnt="3"/>
      <dgm:spPr/>
    </dgm:pt>
    <dgm:pt modelId="{C400A4E6-5B77-43C3-8A8D-3D85246EA0FF}" type="pres">
      <dgm:prSet presAssocID="{299605EE-797F-437E-922B-5D31050FD03C}" presName="gear2dstNode" presStyleLbl="node1" presStyleIdx="1" presStyleCnt="3"/>
      <dgm:spPr/>
    </dgm:pt>
    <dgm:pt modelId="{2E9D88A6-7C36-4835-ACBD-D7C08795F759}" type="pres">
      <dgm:prSet presAssocID="{797885BA-B508-4FB9-8073-ADE012BC425E}" presName="gear3" presStyleLbl="node1" presStyleIdx="2" presStyleCnt="3"/>
      <dgm:spPr/>
      <dgm:t>
        <a:bodyPr/>
        <a:lstStyle/>
        <a:p>
          <a:endParaRPr lang="es-ES"/>
        </a:p>
      </dgm:t>
    </dgm:pt>
    <dgm:pt modelId="{AE81CDC9-FFAA-4896-B0A3-E3592B7CBDA9}" type="pres">
      <dgm:prSet presAssocID="{797885BA-B508-4FB9-8073-ADE012BC425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1B04A-9114-4C36-9B3C-3D395F37D892}" type="pres">
      <dgm:prSet presAssocID="{797885BA-B508-4FB9-8073-ADE012BC425E}" presName="gear3srcNode" presStyleLbl="node1" presStyleIdx="2" presStyleCnt="3"/>
      <dgm:spPr/>
    </dgm:pt>
    <dgm:pt modelId="{FAD620AD-447E-482F-A41D-A7AB083414F6}" type="pres">
      <dgm:prSet presAssocID="{797885BA-B508-4FB9-8073-ADE012BC425E}" presName="gear3dstNode" presStyleLbl="node1" presStyleIdx="2" presStyleCnt="3"/>
      <dgm:spPr/>
    </dgm:pt>
    <dgm:pt modelId="{EFA445AA-D007-4BA5-9D6A-7EB2E68B8451}" type="pres">
      <dgm:prSet presAssocID="{19EC5316-5378-447C-A5E7-58FD69DCED32}" presName="connector1" presStyleLbl="sibTrans2D1" presStyleIdx="0" presStyleCnt="3"/>
      <dgm:spPr/>
    </dgm:pt>
    <dgm:pt modelId="{25F0B9E6-65E8-4266-86BF-30FA4DC64571}" type="pres">
      <dgm:prSet presAssocID="{A0563BE8-4B17-44D0-9142-1476A4E58545}" presName="connector2" presStyleLbl="sibTrans2D1" presStyleIdx="1" presStyleCnt="3"/>
      <dgm:spPr/>
    </dgm:pt>
    <dgm:pt modelId="{E31D4B9E-F2B4-421F-A7F1-E9AA182AE15B}" type="pres">
      <dgm:prSet presAssocID="{BF573CFE-B576-4381-AB40-9A7D87BA3D12}" presName="connector3" presStyleLbl="sibTrans2D1" presStyleIdx="2" presStyleCnt="3"/>
      <dgm:spPr/>
    </dgm:pt>
  </dgm:ptLst>
  <dgm:cxnLst>
    <dgm:cxn modelId="{35B5E548-1CA8-408F-95D6-A3BC949A3213}" type="presOf" srcId="{299605EE-797F-437E-922B-5D31050FD03C}" destId="{48AE71A2-E873-484B-89CF-1C580517EADA}" srcOrd="1" destOrd="0" presId="urn:microsoft.com/office/officeart/2005/8/layout/gear1"/>
    <dgm:cxn modelId="{349EB3BA-4741-464B-B386-6876F094749E}" type="presOf" srcId="{299605EE-797F-437E-922B-5D31050FD03C}" destId="{C400A4E6-5B77-43C3-8A8D-3D85246EA0FF}" srcOrd="2" destOrd="0" presId="urn:microsoft.com/office/officeart/2005/8/layout/gear1"/>
    <dgm:cxn modelId="{64188317-DE45-45C9-A82E-FD2EAE2ADEF2}" srcId="{D402DF7D-4306-458A-9954-DD7913F51DD2}" destId="{56369F9C-7B2D-401A-9FD4-A4E835E43CFD}" srcOrd="0" destOrd="0" parTransId="{E8063D02-FC9A-4189-81EA-8FDE8A097F43}" sibTransId="{19EC5316-5378-447C-A5E7-58FD69DCED32}"/>
    <dgm:cxn modelId="{D1090D21-6BCD-44B1-8EDC-B78EAF150286}" type="presOf" srcId="{D402DF7D-4306-458A-9954-DD7913F51DD2}" destId="{E24AE83C-68D6-49EF-8B89-8E94232F15E1}" srcOrd="0" destOrd="0" presId="urn:microsoft.com/office/officeart/2005/8/layout/gear1"/>
    <dgm:cxn modelId="{938EAF95-A8E8-438F-9832-5752ED6FA1D6}" srcId="{D402DF7D-4306-458A-9954-DD7913F51DD2}" destId="{797885BA-B508-4FB9-8073-ADE012BC425E}" srcOrd="2" destOrd="0" parTransId="{7D2B3C93-A0F7-4B95-812A-BA6F7BA8D9A1}" sibTransId="{BF573CFE-B576-4381-AB40-9A7D87BA3D12}"/>
    <dgm:cxn modelId="{B5E5FBB7-C957-482E-9038-E6A512AF283C}" type="presOf" srcId="{56369F9C-7B2D-401A-9FD4-A4E835E43CFD}" destId="{D970E6FB-A79C-492F-B624-D521D8F37516}" srcOrd="0" destOrd="0" presId="urn:microsoft.com/office/officeart/2005/8/layout/gear1"/>
    <dgm:cxn modelId="{FF7AAE67-F2E5-44BB-BCE7-8E794FA5E653}" type="presOf" srcId="{19EC5316-5378-447C-A5E7-58FD69DCED32}" destId="{EFA445AA-D007-4BA5-9D6A-7EB2E68B8451}" srcOrd="0" destOrd="0" presId="urn:microsoft.com/office/officeart/2005/8/layout/gear1"/>
    <dgm:cxn modelId="{C6CE783F-0A1B-4176-8F3E-988D396270A6}" type="presOf" srcId="{56369F9C-7B2D-401A-9FD4-A4E835E43CFD}" destId="{29E2770B-FFFE-4160-BBF3-EE1BDBBCDB0A}" srcOrd="1" destOrd="0" presId="urn:microsoft.com/office/officeart/2005/8/layout/gear1"/>
    <dgm:cxn modelId="{4CF9DCEF-1F77-4D93-A9C2-874E9F17DB16}" type="presOf" srcId="{797885BA-B508-4FB9-8073-ADE012BC425E}" destId="{5061B04A-9114-4C36-9B3C-3D395F37D892}" srcOrd="2" destOrd="0" presId="urn:microsoft.com/office/officeart/2005/8/layout/gear1"/>
    <dgm:cxn modelId="{213954B6-7781-41CC-9627-441F4913F5C4}" srcId="{D402DF7D-4306-458A-9954-DD7913F51DD2}" destId="{299605EE-797F-437E-922B-5D31050FD03C}" srcOrd="1" destOrd="0" parTransId="{BA6B7860-4BC6-41DB-AF24-34D3582CE5A1}" sibTransId="{A0563BE8-4B17-44D0-9142-1476A4E58545}"/>
    <dgm:cxn modelId="{D07A33E2-8439-4216-9E57-B1A8F4CA8BF4}" type="presOf" srcId="{797885BA-B508-4FB9-8073-ADE012BC425E}" destId="{AE81CDC9-FFAA-4896-B0A3-E3592B7CBDA9}" srcOrd="1" destOrd="0" presId="urn:microsoft.com/office/officeart/2005/8/layout/gear1"/>
    <dgm:cxn modelId="{70A58C1A-9619-4035-A0AA-D9CD9268F57D}" type="presOf" srcId="{299605EE-797F-437E-922B-5D31050FD03C}" destId="{EDDC776F-4333-4A03-AB2B-F2335E197510}" srcOrd="0" destOrd="0" presId="urn:microsoft.com/office/officeart/2005/8/layout/gear1"/>
    <dgm:cxn modelId="{AB06F86A-3E3D-4F9E-9A4C-9231C0E82D58}" type="presOf" srcId="{797885BA-B508-4FB9-8073-ADE012BC425E}" destId="{2E9D88A6-7C36-4835-ACBD-D7C08795F759}" srcOrd="0" destOrd="0" presId="urn:microsoft.com/office/officeart/2005/8/layout/gear1"/>
    <dgm:cxn modelId="{AD817D48-705D-4612-98C4-1CCCBD0ABC46}" type="presOf" srcId="{BF573CFE-B576-4381-AB40-9A7D87BA3D12}" destId="{E31D4B9E-F2B4-421F-A7F1-E9AA182AE15B}" srcOrd="0" destOrd="0" presId="urn:microsoft.com/office/officeart/2005/8/layout/gear1"/>
    <dgm:cxn modelId="{82C50CB2-F617-4126-A8F0-9EC000F6632D}" type="presOf" srcId="{56369F9C-7B2D-401A-9FD4-A4E835E43CFD}" destId="{20BE6506-114B-42D4-933C-3B2EAEE9F1FD}" srcOrd="2" destOrd="0" presId="urn:microsoft.com/office/officeart/2005/8/layout/gear1"/>
    <dgm:cxn modelId="{EE6A3B59-FF99-4642-A9E3-ABB6104BFC84}" type="presOf" srcId="{797885BA-B508-4FB9-8073-ADE012BC425E}" destId="{FAD620AD-447E-482F-A41D-A7AB083414F6}" srcOrd="3" destOrd="0" presId="urn:microsoft.com/office/officeart/2005/8/layout/gear1"/>
    <dgm:cxn modelId="{02C0A90E-6D41-4081-A592-9A8FE3C39392}" type="presOf" srcId="{A0563BE8-4B17-44D0-9142-1476A4E58545}" destId="{25F0B9E6-65E8-4266-86BF-30FA4DC64571}" srcOrd="0" destOrd="0" presId="urn:microsoft.com/office/officeart/2005/8/layout/gear1"/>
    <dgm:cxn modelId="{67343AE7-9B05-4DB5-A5DE-D177AC23678D}" type="presParOf" srcId="{E24AE83C-68D6-49EF-8B89-8E94232F15E1}" destId="{D970E6FB-A79C-492F-B624-D521D8F37516}" srcOrd="0" destOrd="0" presId="urn:microsoft.com/office/officeart/2005/8/layout/gear1"/>
    <dgm:cxn modelId="{1388F0A7-1FF4-4EA0-9D42-5C14CAF33F0E}" type="presParOf" srcId="{E24AE83C-68D6-49EF-8B89-8E94232F15E1}" destId="{29E2770B-FFFE-4160-BBF3-EE1BDBBCDB0A}" srcOrd="1" destOrd="0" presId="urn:microsoft.com/office/officeart/2005/8/layout/gear1"/>
    <dgm:cxn modelId="{E8616470-739B-4C80-A43C-DB91976BE79D}" type="presParOf" srcId="{E24AE83C-68D6-49EF-8B89-8E94232F15E1}" destId="{20BE6506-114B-42D4-933C-3B2EAEE9F1FD}" srcOrd="2" destOrd="0" presId="urn:microsoft.com/office/officeart/2005/8/layout/gear1"/>
    <dgm:cxn modelId="{1E025765-8BD5-4F00-BF01-33096770F509}" type="presParOf" srcId="{E24AE83C-68D6-49EF-8B89-8E94232F15E1}" destId="{EDDC776F-4333-4A03-AB2B-F2335E197510}" srcOrd="3" destOrd="0" presId="urn:microsoft.com/office/officeart/2005/8/layout/gear1"/>
    <dgm:cxn modelId="{0C95C143-B354-4401-AD75-63A95089BEAE}" type="presParOf" srcId="{E24AE83C-68D6-49EF-8B89-8E94232F15E1}" destId="{48AE71A2-E873-484B-89CF-1C580517EADA}" srcOrd="4" destOrd="0" presId="urn:microsoft.com/office/officeart/2005/8/layout/gear1"/>
    <dgm:cxn modelId="{473A43F8-74A5-4584-A402-EAE54B334992}" type="presParOf" srcId="{E24AE83C-68D6-49EF-8B89-8E94232F15E1}" destId="{C400A4E6-5B77-43C3-8A8D-3D85246EA0FF}" srcOrd="5" destOrd="0" presId="urn:microsoft.com/office/officeart/2005/8/layout/gear1"/>
    <dgm:cxn modelId="{F94D2011-4705-4ABD-819C-2C28AC846382}" type="presParOf" srcId="{E24AE83C-68D6-49EF-8B89-8E94232F15E1}" destId="{2E9D88A6-7C36-4835-ACBD-D7C08795F759}" srcOrd="6" destOrd="0" presId="urn:microsoft.com/office/officeart/2005/8/layout/gear1"/>
    <dgm:cxn modelId="{46A68809-2354-4CB3-A232-1A012AA900D6}" type="presParOf" srcId="{E24AE83C-68D6-49EF-8B89-8E94232F15E1}" destId="{AE81CDC9-FFAA-4896-B0A3-E3592B7CBDA9}" srcOrd="7" destOrd="0" presId="urn:microsoft.com/office/officeart/2005/8/layout/gear1"/>
    <dgm:cxn modelId="{C0E3378F-3E78-424C-ADA6-C9299680A645}" type="presParOf" srcId="{E24AE83C-68D6-49EF-8B89-8E94232F15E1}" destId="{5061B04A-9114-4C36-9B3C-3D395F37D892}" srcOrd="8" destOrd="0" presId="urn:microsoft.com/office/officeart/2005/8/layout/gear1"/>
    <dgm:cxn modelId="{D46CFCC6-9487-48F0-AA75-89A0DF0973A7}" type="presParOf" srcId="{E24AE83C-68D6-49EF-8B89-8E94232F15E1}" destId="{FAD620AD-447E-482F-A41D-A7AB083414F6}" srcOrd="9" destOrd="0" presId="urn:microsoft.com/office/officeart/2005/8/layout/gear1"/>
    <dgm:cxn modelId="{98DDBD06-00B0-432D-940A-EFA19614DEDD}" type="presParOf" srcId="{E24AE83C-68D6-49EF-8B89-8E94232F15E1}" destId="{EFA445AA-D007-4BA5-9D6A-7EB2E68B8451}" srcOrd="10" destOrd="0" presId="urn:microsoft.com/office/officeart/2005/8/layout/gear1"/>
    <dgm:cxn modelId="{FAC43EE5-86C6-4342-83F9-A7A95EA91675}" type="presParOf" srcId="{E24AE83C-68D6-49EF-8B89-8E94232F15E1}" destId="{25F0B9E6-65E8-4266-86BF-30FA4DC64571}" srcOrd="11" destOrd="0" presId="urn:microsoft.com/office/officeart/2005/8/layout/gear1"/>
    <dgm:cxn modelId="{FD9819E8-32B2-4E05-98D4-853898B396BD}" type="presParOf" srcId="{E24AE83C-68D6-49EF-8B89-8E94232F15E1}" destId="{E31D4B9E-F2B4-421F-A7F1-E9AA182AE15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E6FB-A79C-492F-B624-D521D8F37516}">
      <dsp:nvSpPr>
        <dsp:cNvPr id="0" name=""/>
        <dsp:cNvSpPr/>
      </dsp:nvSpPr>
      <dsp:spPr>
        <a:xfrm>
          <a:off x="1940826" y="1703952"/>
          <a:ext cx="2082609" cy="20826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Oferta y demanda</a:t>
          </a:r>
          <a:endParaRPr lang="es-ES" sz="1200" kern="1200" dirty="0"/>
        </a:p>
      </dsp:txBody>
      <dsp:txXfrm>
        <a:off x="2359523" y="2191793"/>
        <a:ext cx="1245215" cy="1070504"/>
      </dsp:txXfrm>
    </dsp:sp>
    <dsp:sp modelId="{EDDC776F-4333-4A03-AB2B-F2335E197510}">
      <dsp:nvSpPr>
        <dsp:cNvPr id="0" name=""/>
        <dsp:cNvSpPr/>
      </dsp:nvSpPr>
      <dsp:spPr>
        <a:xfrm>
          <a:off x="729126" y="1211699"/>
          <a:ext cx="1514624" cy="1514624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</a:t>
          </a:r>
          <a:endParaRPr lang="es-ES" sz="1200" kern="1200" dirty="0"/>
        </a:p>
      </dsp:txBody>
      <dsp:txXfrm>
        <a:off x="1110437" y="1595315"/>
        <a:ext cx="752002" cy="747392"/>
      </dsp:txXfrm>
    </dsp:sp>
    <dsp:sp modelId="{2E9D88A6-7C36-4835-ACBD-D7C08795F759}">
      <dsp:nvSpPr>
        <dsp:cNvPr id="0" name=""/>
        <dsp:cNvSpPr/>
      </dsp:nvSpPr>
      <dsp:spPr>
        <a:xfrm rot="20700000">
          <a:off x="1577471" y="166763"/>
          <a:ext cx="1484023" cy="1484023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Acceso</a:t>
          </a:r>
          <a:endParaRPr lang="es-ES" sz="1200" kern="1200" dirty="0"/>
        </a:p>
      </dsp:txBody>
      <dsp:txXfrm rot="-20700000">
        <a:off x="1902960" y="492253"/>
        <a:ext cx="833043" cy="833043"/>
      </dsp:txXfrm>
    </dsp:sp>
    <dsp:sp modelId="{EFA445AA-D007-4BA5-9D6A-7EB2E68B8451}">
      <dsp:nvSpPr>
        <dsp:cNvPr id="0" name=""/>
        <dsp:cNvSpPr/>
      </dsp:nvSpPr>
      <dsp:spPr>
        <a:xfrm>
          <a:off x="1776265" y="1392198"/>
          <a:ext cx="2665739" cy="2665739"/>
        </a:xfrm>
        <a:prstGeom prst="circularArrow">
          <a:avLst>
            <a:gd name="adj1" fmla="val 4688"/>
            <a:gd name="adj2" fmla="val 299029"/>
            <a:gd name="adj3" fmla="val 2505726"/>
            <a:gd name="adj4" fmla="val 15883951"/>
            <a:gd name="adj5" fmla="val 5469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0B9E6-65E8-4266-86BF-30FA4DC64571}">
      <dsp:nvSpPr>
        <dsp:cNvPr id="0" name=""/>
        <dsp:cNvSpPr/>
      </dsp:nvSpPr>
      <dsp:spPr>
        <a:xfrm>
          <a:off x="460889" y="878320"/>
          <a:ext cx="1936826" cy="19368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4B9E-F2B4-421F-A7F1-E9AA182AE15B}">
      <dsp:nvSpPr>
        <dsp:cNvPr id="0" name=""/>
        <dsp:cNvSpPr/>
      </dsp:nvSpPr>
      <dsp:spPr>
        <a:xfrm>
          <a:off x="1234201" y="-156543"/>
          <a:ext cx="2088288" cy="20882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38638" y="335986"/>
            <a:ext cx="7537956" cy="745085"/>
          </a:xfrm>
        </p:spPr>
        <p:txBody>
          <a:bodyPr anchor="t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s-ES" sz="3500" kern="1200" baseline="0" dirty="0">
                <a:solidFill>
                  <a:schemeClr val="tx2"/>
                </a:solidFill>
                <a:latin typeface="Helvetica 65 Medium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 smtClean="0"/>
              <a:t>Titulo</a:t>
            </a:r>
            <a:r>
              <a:rPr lang="en-US" dirty="0" smtClean="0"/>
              <a:t> Helvetica </a:t>
            </a:r>
            <a:r>
              <a:rPr lang="en-US" dirty="0" err="1" smtClean="0"/>
              <a:t>Neue</a:t>
            </a:r>
            <a:r>
              <a:rPr lang="en-US" dirty="0" smtClean="0"/>
              <a:t> 65 Medium</a:t>
            </a:r>
            <a:endParaRPr lang="es-E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23728" y="1020154"/>
            <a:ext cx="7498749" cy="522325"/>
          </a:xfrm>
        </p:spPr>
        <p:txBody>
          <a:bodyPr anchor="b">
            <a:normAutofit/>
          </a:bodyPr>
          <a:lstStyle>
            <a:lvl1pPr marL="0" indent="0" algn="l" defTabSz="1007943" rtl="0" eaLnBrk="1" latinLnBrk="0" hangingPunct="1">
              <a:buNone/>
              <a:defRPr lang="en-US" sz="2600" kern="1200" dirty="0" smtClean="0">
                <a:solidFill>
                  <a:schemeClr val="tx2"/>
                </a:solidFill>
                <a:latin typeface="Helvetica 35 Thin" pitchFamily="34" charset="0"/>
                <a:ea typeface="+mn-ea"/>
                <a:cs typeface="+mn-cs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Subtítulo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Helvética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Neue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35 Light</a:t>
            </a:r>
            <a:endParaRPr lang="en-GB" altLang="es-ES" sz="2600" dirty="0">
              <a:solidFill>
                <a:schemeClr val="tx2"/>
              </a:solidFill>
              <a:latin typeface="Helvetica 35 Thin" pitchFamily="34" charset="0"/>
            </a:endParaRPr>
          </a:p>
        </p:txBody>
      </p:sp>
      <p:pic>
        <p:nvPicPr>
          <p:cNvPr id="10" name="Picture 4" descr="Portada_logosimb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endParaRPr lang="es-E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0" y="1954201"/>
            <a:ext cx="1008062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PT" smtClean="0"/>
              <a:t>Clique no ícone para adicionar uma imagem</a:t>
            </a:r>
            <a:endParaRPr lang="es-ES"/>
          </a:p>
        </p:txBody>
      </p:sp>
      <p:pic>
        <p:nvPicPr>
          <p:cNvPr id="13" name="Picture 9" descr="Portada_p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4971"/>
            <a:ext cx="10080625" cy="10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40313" y="1795451"/>
            <a:ext cx="4524878" cy="4920788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32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8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4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7" rIns="0" bIns="503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0" y="1398192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61" tIns="50382" rIns="100761" bIns="50382"/>
          <a:lstStyle/>
          <a:p>
            <a:endParaRPr lang="es-E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4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5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2" rIns="0" bIns="503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1" y="1398192"/>
            <a:ext cx="9525841" cy="5146720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8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0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ntraportada_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8011" y="251989"/>
            <a:ext cx="9744604" cy="5594510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0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MV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4818"/>
            <a:ext cx="9833995" cy="695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Calibri"/>
              <a:cs typeface="+mn-cs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69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277812" y="605172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7" rIns="0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67" y="1398190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51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9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12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26121"/>
            <a:ext cx="7344568" cy="75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0"/>
            <a:ext cx="7370034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714680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 flipH="1">
            <a:off x="252016" y="587975"/>
            <a:ext cx="9576594" cy="0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pt-BR" dirty="0" smtClean="0"/>
              <a:t>Titulo Helvetica Neue 65 Medium</a:t>
            </a:r>
            <a:endParaRPr lang="pt-B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2" rIns="0" bIns="503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TFC Fernando Suárez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07838" rtl="0" eaLnBrk="1" latinLnBrk="0" hangingPunct="1">
        <a:spcBef>
          <a:spcPct val="0"/>
        </a:spcBef>
        <a:buNone/>
        <a:defRPr lang="en-US" sz="3500" kern="1200" baseline="0" smtClean="0">
          <a:solidFill>
            <a:schemeClr val="tx2"/>
          </a:solidFill>
          <a:latin typeface="Helvetica 65 Medium" pitchFamily="34" charset="0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100" kern="1200">
          <a:solidFill>
            <a:schemeClr val="tx1"/>
          </a:solidFill>
          <a:latin typeface="Helvetica 65 Medium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2600" kern="1200">
          <a:solidFill>
            <a:schemeClr val="tx1"/>
          </a:solidFill>
          <a:latin typeface="Helvetica 65 Medium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200" kern="1200">
          <a:solidFill>
            <a:schemeClr val="tx1"/>
          </a:solidFill>
          <a:latin typeface="Helvetica 65 Medium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65 Medium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Helvetica 65 Medium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4" y="3191863"/>
            <a:ext cx="8694539" cy="1461188"/>
          </a:xfrm>
          <a:prstGeom prst="rect">
            <a:avLst/>
          </a:prstGeom>
        </p:spPr>
        <p:txBody>
          <a:bodyPr vert="horz" lIns="100772" tIns="50387" rIns="100772" bIns="5038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8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734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60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54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900" indent="-377900" algn="l" rtl="0" eaLnBrk="1" fontAlgn="base" hangingPunct="1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784" indent="-314916" algn="l" rtl="0" eaLnBrk="1" fontAlgn="base" hangingPunct="1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9669" indent="-25193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3534" indent="-251934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7402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71269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5136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9003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2870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google.es/url?sa=i&amp;rct=j&amp;q=&amp;esrc=s&amp;source=imgres&amp;cd=&amp;cad=rja&amp;uact=8&amp;ved=0ahUKEwju-YWIm5PSAhXJI8AKHS9rBXkQjRwIBw&amp;url=http%3A%2F%2Fthesoftwaretesting.com%2Fhow-to-use-wait-in-selenium-webdriver%2F&amp;psig=AFQjCNHMOKI8C4Op7wfFyEAPHQ6mq8B1iw&amp;ust=1487286218335185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es/url?sa=i&amp;rct=j&amp;q=&amp;esrc=s&amp;source=images&amp;cd=&amp;cad=rja&amp;uact=8&amp;ved=0ahUKEwjv_NaQopPSAhUkLsAKHXZ1DBAQjRwIBw&amp;url=http%3A%2F%2Fwww.alchemysoftware.com%2Fsolutions%2Fsoftware_applications.html&amp;psig=AFQjCNEHQAN2DpLoeiywV5ryiwt8GBYZBw&amp;ust=1487288073384954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es/url?sa=i&amp;rct=j&amp;q=&amp;esrc=s&amp;source=imgres&amp;cd=&amp;cad=rja&amp;uact=8&amp;ved=0ahUKEwiy79O33ZLSAhVjLcAKHffkDuYQjRwIBw&amp;url=http%3A%2F%2Fsantaritadecastilla.blogspot.com%2F2012_07_01_archive.html&amp;psig=AFQjCNFMHvVJ9tJwrYFAGCIEnnM7gZp5cg&amp;ust=1487269655462729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oogle.es/url?sa=i&amp;rct=j&amp;q=&amp;esrc=s&amp;source=images&amp;cd=&amp;cad=rja&amp;uact=8&amp;ved=0ahUKEwiMvq6LlpPSAhVIBsAKHUFtCcQQjRwIBw&amp;url=https%3A%2F%2Fwww.scm-manager.com%2F2013%2F04%2Fgit-vs-mercurial%2F&amp;psig=AFQjCNEEgIyvr7nG3eMMvZA5YbpJAs6Kmg&amp;ust=1487284814760819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www.google.es/url?sa=i&amp;rct=j&amp;q=&amp;esrc=s&amp;source=images&amp;cd=&amp;cad=rja&amp;uact=8&amp;ved=0ahUKEwjVyIW8lpPSAhUHIMAKHXkbDOYQjRwIBw&amp;url=https%3A%2F%2Fgithub.com%2Fcontact&amp;bvm=bv.147134024,d.ZGg&amp;psig=AFQjCNE91EDNP69BrJHD0LQCVe0UVsQNyw&amp;ust=148728496955165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123653"/>
            <a:ext cx="8784976" cy="2858744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Helvetica 65 Medium"/>
              </a:rPr>
              <a:t>Desarrollo de una estructura basada en pasos para la creación de una aplicación para implementar el</a:t>
            </a:r>
            <a:br>
              <a:rPr lang="es-ES" sz="3600" b="1" dirty="0" smtClean="0">
                <a:latin typeface="Helvetica 65 Medium"/>
              </a:rPr>
            </a:br>
            <a:r>
              <a:rPr lang="es-ES" sz="3600" b="1" i="1" dirty="0" smtClean="0">
                <a:latin typeface="Helvetica 65 Medium"/>
              </a:rPr>
              <a:t>Rapid </a:t>
            </a:r>
            <a:r>
              <a:rPr lang="es-ES" sz="3600" b="1" i="1" dirty="0" err="1" smtClean="0">
                <a:latin typeface="Helvetica 65 Medium"/>
              </a:rPr>
              <a:t>Assessment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for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Markets</a:t>
            </a:r>
            <a:endParaRPr lang="es-ES" sz="3600" b="1" i="1" dirty="0">
              <a:latin typeface="Helvetica 65 Medium"/>
            </a:endParaRP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r="18128" b="31338"/>
          <a:stretch/>
        </p:blipFill>
        <p:spPr bwMode="auto">
          <a:xfrm>
            <a:off x="2376016" y="513283"/>
            <a:ext cx="1340180" cy="13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 "/>
          <p:cNvSpPr>
            <a:spLocks noChangeAspect="1" noChangeArrowheads="1"/>
          </p:cNvSpPr>
          <p:nvPr/>
        </p:nvSpPr>
        <p:spPr bwMode="auto">
          <a:xfrm>
            <a:off x="63500" y="-890588"/>
            <a:ext cx="17621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9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1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96" y="539477"/>
            <a:ext cx="121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4054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Autor:</a:t>
            </a:r>
          </a:p>
          <a:p>
            <a:r>
              <a:rPr lang="es-ES" sz="3600" dirty="0" smtClean="0">
                <a:latin typeface="Helvetica 65 Medium"/>
              </a:rPr>
              <a:t>Fernando Suárez</a:t>
            </a:r>
            <a:endParaRPr lang="es-ES" sz="3600" dirty="0">
              <a:latin typeface="Helvetica 65 Medium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77062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Tutor:</a:t>
            </a:r>
          </a:p>
          <a:p>
            <a:r>
              <a:rPr lang="es-ES" sz="3600" dirty="0" smtClean="0">
                <a:latin typeface="Helvetica 65 Medium"/>
              </a:rPr>
              <a:t>Nelson Medinilla</a:t>
            </a:r>
            <a:endParaRPr lang="es-ES" sz="3600" dirty="0">
              <a:latin typeface="Helvetica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7795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2015976" y="1979637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orientados al comportamiento</a:t>
            </a:r>
          </a:p>
          <a:p>
            <a:r>
              <a:rPr lang="es-ES" dirty="0" err="1" smtClean="0"/>
              <a:t>Behavior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Test-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Comportamiento consensuado con el usuario</a:t>
            </a:r>
          </a:p>
          <a:p>
            <a:pPr lvl="1"/>
            <a:r>
              <a:rPr lang="es-ES" dirty="0" smtClean="0"/>
              <a:t>Mejora implicación y entendimiento del usuario</a:t>
            </a:r>
          </a:p>
          <a:p>
            <a:pPr lvl="1"/>
            <a:r>
              <a:rPr lang="es-ES" dirty="0" smtClean="0"/>
              <a:t>Configuración del </a:t>
            </a:r>
            <a:r>
              <a:rPr lang="es-ES" dirty="0" err="1" smtClean="0"/>
              <a:t>framework</a:t>
            </a:r>
            <a:r>
              <a:rPr lang="es-ES" dirty="0" smtClean="0"/>
              <a:t> de testeo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8840" y="1498445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65" name="Imagem 6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760" y="1773141"/>
            <a:ext cx="1502640" cy="1502640"/>
          </a:xfrm>
          <a:prstGeom prst="rect">
            <a:avLst/>
          </a:prstGeom>
          <a:ln>
            <a:noFill/>
          </a:ln>
        </p:spPr>
      </p:pic>
      <p:pic>
        <p:nvPicPr>
          <p:cNvPr id="66" name="Imagem 65"/>
          <p:cNvPicPr/>
          <p:nvPr/>
        </p:nvPicPr>
        <p:blipFill>
          <a:blip r:embed="rId4"/>
          <a:stretch>
            <a:fillRect/>
          </a:stretch>
        </p:blipFill>
        <p:spPr>
          <a:xfrm>
            <a:off x="6949440" y="1674845"/>
            <a:ext cx="1456920" cy="145692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5"/>
          <a:stretch>
            <a:fillRect/>
          </a:stretch>
        </p:blipFill>
        <p:spPr>
          <a:xfrm>
            <a:off x="229320" y="3485612"/>
            <a:ext cx="7043240" cy="3606593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 de testeo</a:t>
            </a:r>
            <a:endParaRPr lang="es-ES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4128" y="1736318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146" name="Picture 2" descr="Resultado de imagen de selenium webdriver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49" y="3254902"/>
            <a:ext cx="3976491" cy="39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048424" y="1772921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8" name="Imagem 67"/>
          <p:cNvPicPr/>
          <p:nvPr/>
        </p:nvPicPr>
        <p:blipFill>
          <a:blip r:embed="rId8"/>
          <a:stretch>
            <a:fillRect/>
          </a:stretch>
        </p:blipFill>
        <p:spPr>
          <a:xfrm>
            <a:off x="4218840" y="3485612"/>
            <a:ext cx="5795360" cy="39967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377E-6 4.52256E-6 L -0.13615 0.000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6" y="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3603E-7 1.16474E-6 L 0.06548 0.0033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" y="16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1737360"/>
            <a:ext cx="6492240" cy="504720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4031" y="611485"/>
            <a:ext cx="9072563" cy="1259946"/>
          </a:xfrm>
          <a:prstGeom prst="rect">
            <a:avLst/>
          </a:prstGeom>
        </p:spPr>
        <p:txBody>
          <a:bodyPr/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Diseño del Framework de testeo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/>
        </p:nvSpPr>
        <p:spPr>
          <a:xfrm>
            <a:off x="4783081" y="2071216"/>
            <a:ext cx="3017736" cy="434872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smtClean="0"/>
              <a:t>de los cuadrantes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2267983"/>
            <a:ext cx="4452276" cy="3672094"/>
          </a:xfrm>
        </p:spPr>
        <p:txBody>
          <a:bodyPr/>
          <a:lstStyle/>
          <a:p>
            <a:r>
              <a:rPr lang="es-ES" dirty="0" smtClean="0"/>
              <a:t>Aceptación de usuario</a:t>
            </a:r>
          </a:p>
          <a:p>
            <a:r>
              <a:rPr lang="es-ES" dirty="0" smtClean="0"/>
              <a:t>Experiencia de usuario</a:t>
            </a:r>
          </a:p>
          <a:p>
            <a:r>
              <a:rPr lang="es-ES" dirty="0" smtClean="0"/>
              <a:t>No es un objetivo principal del proyecto</a:t>
            </a:r>
            <a:endParaRPr lang="es-E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2267669"/>
            <a:ext cx="4452276" cy="3456070"/>
          </a:xfrm>
        </p:spPr>
        <p:txBody>
          <a:bodyPr/>
          <a:lstStyle/>
          <a:p>
            <a:r>
              <a:rPr lang="es-ES" dirty="0" smtClean="0"/>
              <a:t>Seguridad</a:t>
            </a:r>
          </a:p>
          <a:p>
            <a:r>
              <a:rPr lang="es-ES" dirty="0" smtClean="0"/>
              <a:t>Performance</a:t>
            </a:r>
          </a:p>
          <a:p>
            <a:r>
              <a:rPr lang="es-ES" dirty="0" smtClean="0"/>
              <a:t>No considerados en el proyecto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903240" y="3240720"/>
            <a:ext cx="3028680" cy="15141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69040" y="5486400"/>
            <a:ext cx="3245760" cy="78264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1737360"/>
            <a:ext cx="3383280" cy="96876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5"/>
          <a:stretch>
            <a:fillRect/>
          </a:stretch>
        </p:blipFill>
        <p:spPr>
          <a:xfrm>
            <a:off x="4297680" y="2377440"/>
            <a:ext cx="5410440" cy="343332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691605"/>
            <a:ext cx="5256361" cy="5112568"/>
          </a:xfrm>
        </p:spPr>
        <p:txBody>
          <a:bodyPr/>
          <a:lstStyle/>
          <a:p>
            <a:r>
              <a:rPr lang="es-ES" dirty="0" smtClean="0"/>
              <a:t>Doce </a:t>
            </a:r>
            <a:r>
              <a:rPr lang="es-ES" dirty="0" err="1" smtClean="0"/>
              <a:t>sprints</a:t>
            </a:r>
            <a:r>
              <a:rPr lang="es-ES" dirty="0" smtClean="0"/>
              <a:t> de distintas duraciones</a:t>
            </a:r>
          </a:p>
          <a:p>
            <a:r>
              <a:rPr lang="es-ES" dirty="0" smtClean="0"/>
              <a:t>Modificaciones durante el desarrollo de la herramienta</a:t>
            </a:r>
          </a:p>
          <a:p>
            <a:r>
              <a:rPr lang="es-ES" dirty="0" smtClean="0"/>
              <a:t>Aprendizaje continuo de metodologías y refinamiento de procesos</a:t>
            </a:r>
          </a:p>
          <a:p>
            <a:endParaRPr lang="es-ES" dirty="0"/>
          </a:p>
        </p:txBody>
      </p:sp>
      <p:pic>
        <p:nvPicPr>
          <p:cNvPr id="7170" name="Picture 2" descr="Resultado de imagen de agile schem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2915741"/>
            <a:ext cx="407165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1 y 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763925"/>
            <a:ext cx="4752305" cy="4896232"/>
          </a:xfrm>
        </p:spPr>
        <p:txBody>
          <a:bodyPr/>
          <a:lstStyle/>
          <a:p>
            <a:r>
              <a:rPr lang="es-ES" dirty="0" smtClean="0"/>
              <a:t>Desarrollo de la estructura básica de la aplicación de RAM.</a:t>
            </a:r>
          </a:p>
          <a:p>
            <a:r>
              <a:rPr lang="es-ES" dirty="0" err="1" smtClean="0"/>
              <a:t>Beans</a:t>
            </a:r>
            <a:r>
              <a:rPr lang="es-ES" dirty="0" smtClean="0"/>
              <a:t> básicos para sesión y </a:t>
            </a:r>
            <a:r>
              <a:rPr lang="es-ES" dirty="0" err="1" smtClean="0"/>
              <a:t>requests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para árboles de decisiones.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unitarios.</a:t>
            </a:r>
            <a:endParaRPr lang="es-ES" dirty="0"/>
          </a:p>
        </p:txBody>
      </p:sp>
      <p:pic>
        <p:nvPicPr>
          <p:cNvPr id="11266" name="Picture 2" descr="First Sprint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2771725"/>
            <a:ext cx="486429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Modificación de requerimientos, ampliación de la aplicación.</a:t>
            </a:r>
          </a:p>
          <a:p>
            <a:r>
              <a:rPr lang="es-ES" dirty="0" smtClean="0"/>
              <a:t>Generalización para dar cabida no solo a RAM sino a otras herramientas basadas en pasos.</a:t>
            </a:r>
          </a:p>
          <a:p>
            <a:r>
              <a:rPr lang="es-ES" dirty="0" smtClean="0"/>
              <a:t>Implantación de BDD.</a:t>
            </a:r>
          </a:p>
          <a:p>
            <a:r>
              <a:rPr lang="es-ES" dirty="0" smtClean="0"/>
              <a:t>Creación de estructura general de la herramienta.</a:t>
            </a:r>
            <a:endParaRPr lang="es-ES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1475581"/>
            <a:ext cx="8712968" cy="5964538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1440" y="1737360"/>
            <a:ext cx="9694080" cy="5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/>
          <p:nvPr/>
        </p:nvPicPr>
        <p:blipFill>
          <a:blip r:embed="rId2"/>
          <a:stretch>
            <a:fillRect/>
          </a:stretch>
        </p:blipFill>
        <p:spPr>
          <a:xfrm>
            <a:off x="598680" y="4460629"/>
            <a:ext cx="8819640" cy="284760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5 y 6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 permisos.</a:t>
            </a:r>
          </a:p>
          <a:p>
            <a:endParaRPr lang="es-ES" dirty="0" smtClean="0"/>
          </a:p>
          <a:p>
            <a:r>
              <a:rPr lang="es-ES" dirty="0" smtClean="0"/>
              <a:t>Creación de </a:t>
            </a:r>
            <a:r>
              <a:rPr lang="es-ES" dirty="0" err="1" smtClean="0"/>
              <a:t>portlet</a:t>
            </a:r>
            <a:r>
              <a:rPr lang="es-ES" dirty="0" smtClean="0"/>
              <a:t> de administración para la creación y edición de herramientas.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048" y="3132237"/>
            <a:ext cx="5272560" cy="4248000"/>
          </a:xfrm>
          <a:prstGeom prst="rect">
            <a:avLst/>
          </a:prstGeom>
          <a:ln>
            <a:noFill/>
          </a:ln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7, 8 y 9</a:t>
            </a:r>
            <a:endParaRPr lang="es-ES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herramientas.</a:t>
            </a:r>
          </a:p>
          <a:p>
            <a:r>
              <a:rPr lang="es-ES" dirty="0" smtClean="0"/>
              <a:t>Creación y eliminación de pasos.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" name="Picture 2" descr="Imagen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1563480"/>
            <a:ext cx="7488832" cy="55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</p:spPr>
        <p:txBody>
          <a:bodyPr/>
          <a:lstStyle/>
          <a:p>
            <a:r>
              <a:rPr lang="es-ES" dirty="0" smtClean="0"/>
              <a:t>Perú 2012 - Inundaciones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657600"/>
            <a:ext cx="3931920" cy="2368080"/>
          </a:xfrm>
          <a:prstGeom prst="rect">
            <a:avLst/>
          </a:prstGeom>
          <a:ln>
            <a:noFill/>
          </a:ln>
        </p:spPr>
      </p:pic>
      <p:pic>
        <p:nvPicPr>
          <p:cNvPr id="98" name="Imagem 97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171240"/>
            <a:ext cx="3034800" cy="36867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10 y 11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Reordenación de pasos.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y del </a:t>
            </a:r>
            <a:r>
              <a:rPr lang="es-ES" dirty="0" err="1" smtClean="0"/>
              <a:t>frontend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Eliminación de herramientas.</a:t>
            </a:r>
          </a:p>
          <a:p>
            <a:r>
              <a:rPr lang="es-ES" dirty="0" smtClean="0"/>
              <a:t>Restricciones a la eliminación y modificación de herramientas.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de regresión.</a:t>
            </a:r>
            <a:endParaRPr lang="es-ES" dirty="0"/>
          </a:p>
        </p:txBody>
      </p:sp>
      <p:pic>
        <p:nvPicPr>
          <p:cNvPr id="101" name="Imagem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2843733"/>
            <a:ext cx="8952115" cy="41834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216" y="1750177"/>
            <a:ext cx="5483280" cy="5466562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Esfuerzo en la escalabilidad.</a:t>
            </a:r>
          </a:p>
          <a:p>
            <a:r>
              <a:rPr lang="es-ES" dirty="0" smtClean="0"/>
              <a:t>Guía nuevos </a:t>
            </a:r>
            <a:r>
              <a:rPr lang="es-ES" dirty="0" err="1" smtClean="0"/>
              <a:t>steps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Estimación del tiempo demasiado optimista.</a:t>
            </a:r>
          </a:p>
          <a:p>
            <a:r>
              <a:rPr lang="es-ES" dirty="0" smtClean="0"/>
              <a:t>Metodologías ágiles y orientadas a resultado.</a:t>
            </a:r>
          </a:p>
          <a:p>
            <a:r>
              <a:rPr lang="es-ES" dirty="0" smtClean="0"/>
              <a:t>Proceso de testeo sólido.</a:t>
            </a:r>
          </a:p>
          <a:p>
            <a:r>
              <a:rPr lang="es-ES" dirty="0" smtClean="0"/>
              <a:t>Futuro: testeo asociado al cuadrante 4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014E-6 -4.7744E-6 L 0.0565 0.0023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8" y="10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3808" y="2483693"/>
            <a:ext cx="9072563" cy="4714680"/>
          </a:xfrm>
        </p:spPr>
        <p:txBody>
          <a:bodyPr/>
          <a:lstStyle/>
          <a:p>
            <a:r>
              <a:rPr lang="es-ES" dirty="0" smtClean="0"/>
              <a:t>Software funcional y escalable</a:t>
            </a:r>
          </a:p>
          <a:p>
            <a:endParaRPr lang="es-ES" dirty="0" smtClean="0"/>
          </a:p>
          <a:p>
            <a:r>
              <a:rPr lang="es-ES" dirty="0" smtClean="0"/>
              <a:t>Definido </a:t>
            </a:r>
            <a:r>
              <a:rPr lang="es-ES" dirty="0" err="1" smtClean="0"/>
              <a:t>framework</a:t>
            </a:r>
            <a:r>
              <a:rPr lang="es-ES" dirty="0" smtClean="0"/>
              <a:t> de desarrollo y testeo para continuar desarrollo de calidad.</a:t>
            </a:r>
          </a:p>
          <a:p>
            <a:endParaRPr lang="es-ES" dirty="0" smtClean="0"/>
          </a:p>
          <a:p>
            <a:r>
              <a:rPr lang="es-ES" dirty="0" smtClean="0"/>
              <a:t>Proceso de aprendizaje satisfactorio.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1763613"/>
            <a:ext cx="5688632" cy="551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6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Filipinas 2013 - Haiyan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099358"/>
              </p:ext>
            </p:extLst>
          </p:nvPr>
        </p:nvGraphicFramePr>
        <p:xfrm>
          <a:off x="4248224" y="1907629"/>
          <a:ext cx="5471432" cy="499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Transferencias de efectivo</a:t>
            </a:r>
            <a:endParaRPr lang="es-ES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half" idx="1"/>
          </p:nvPr>
        </p:nvSpPr>
        <p:spPr>
          <a:xfrm>
            <a:off x="503808" y="1835621"/>
            <a:ext cx="4452276" cy="49890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Eficiencia</a:t>
            </a:r>
          </a:p>
          <a:p>
            <a:r>
              <a:rPr lang="es-ES" dirty="0" smtClean="0"/>
              <a:t>Flexibilidad de la ayuda</a:t>
            </a:r>
          </a:p>
          <a:p>
            <a:r>
              <a:rPr lang="es-ES" dirty="0"/>
              <a:t>Liderar su propio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Dignidad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4" b="7774"/>
          <a:stretch>
            <a:fillRect/>
          </a:stretch>
        </p:blipFill>
        <p:spPr>
          <a:xfrm>
            <a:off x="431800" y="1649459"/>
            <a:ext cx="9145016" cy="51596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Mercados</a:t>
            </a:r>
            <a:endParaRPr lang="es-ES" dirty="0"/>
          </a:p>
        </p:txBody>
      </p:sp>
      <p:sp>
        <p:nvSpPr>
          <p:cNvPr id="6" name="Rectângulo arredondado 5"/>
          <p:cNvSpPr/>
          <p:nvPr/>
        </p:nvSpPr>
        <p:spPr>
          <a:xfrm>
            <a:off x="598924" y="2199318"/>
            <a:ext cx="4686800" cy="3888432"/>
          </a:xfrm>
          <a:prstGeom prst="roundRect">
            <a:avLst/>
          </a:prstGeom>
          <a:solidFill>
            <a:srgbClr val="E9C2C1">
              <a:alpha val="6588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06335193"/>
              </p:ext>
            </p:extLst>
          </p:nvPr>
        </p:nvGraphicFramePr>
        <p:xfrm>
          <a:off x="575816" y="2123653"/>
          <a:ext cx="4260309" cy="378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haveta à direita 8"/>
          <p:cNvSpPr/>
          <p:nvPr/>
        </p:nvSpPr>
        <p:spPr bwMode="auto">
          <a:xfrm>
            <a:off x="5223415" y="2025651"/>
            <a:ext cx="720080" cy="4235765"/>
          </a:xfrm>
          <a:prstGeom prst="rightBrac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809256" y="2230400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EMMA</a:t>
            </a:r>
            <a:endParaRPr lang="es-ES" sz="1600" dirty="0"/>
          </a:p>
        </p:txBody>
      </p:sp>
      <p:sp>
        <p:nvSpPr>
          <p:cNvPr id="16" name="Oval 15"/>
          <p:cNvSpPr/>
          <p:nvPr/>
        </p:nvSpPr>
        <p:spPr>
          <a:xfrm>
            <a:off x="5815268" y="4987695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PCMMA</a:t>
            </a:r>
            <a:endParaRPr lang="es-ES" sz="1400" dirty="0"/>
          </a:p>
        </p:txBody>
      </p:sp>
      <p:sp>
        <p:nvSpPr>
          <p:cNvPr id="17" name="Oval 16"/>
          <p:cNvSpPr/>
          <p:nvPr/>
        </p:nvSpPr>
        <p:spPr>
          <a:xfrm>
            <a:off x="6192440" y="3535965"/>
            <a:ext cx="1296144" cy="1215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RAM</a:t>
            </a:r>
            <a:endParaRPr lang="es-ES" sz="2000" dirty="0"/>
          </a:p>
        </p:txBody>
      </p:sp>
      <p:sp>
        <p:nvSpPr>
          <p:cNvPr id="13" name="Rectângulo 12"/>
          <p:cNvSpPr/>
          <p:nvPr/>
        </p:nvSpPr>
        <p:spPr>
          <a:xfrm>
            <a:off x="7510822" y="2770460"/>
            <a:ext cx="206599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5000" b="1" cap="none" spc="0" dirty="0" smtClean="0">
                <a:ln w="38100">
                  <a:solidFill>
                    <a:srgbClr val="E9C2C1"/>
                  </a:solidFill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¿?</a:t>
            </a:r>
            <a:endParaRPr lang="pt-PT" sz="15000" b="1" cap="none" spc="0" dirty="0">
              <a:ln w="38100">
                <a:solidFill>
                  <a:srgbClr val="E9C2C1"/>
                </a:solidFill>
                <a:prstDash val="solid"/>
              </a:ln>
              <a:solidFill>
                <a:srgbClr val="C0504D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Graphic spid="4" grpId="0" uiExpand="1">
        <p:bldSub>
          <a:bldDgm bld="one"/>
        </p:bldSub>
      </p:bldGraphic>
      <p:bldP spid="9" grpId="0" animBg="1"/>
      <p:bldP spid="12" grpId="0" animBg="1"/>
      <p:bldP spid="16" grpId="0" animBg="1"/>
      <p:bldP spid="17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/>
          <p:nvPr/>
        </p:nvPicPr>
        <p:blipFill>
          <a:blip r:embed="rId2"/>
          <a:srcRect b="792367"/>
          <a:stretch>
            <a:fillRect/>
          </a:stretch>
        </p:blipFill>
        <p:spPr>
          <a:xfrm>
            <a:off x="731520" y="1646280"/>
            <a:ext cx="8563320" cy="530316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https://raw.githubusercontent.com/fsuarezj/toolBuilder-portlet/master/doc/design/exported/pages/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9"/>
          <a:stretch/>
        </p:blipFill>
        <p:spPr bwMode="auto">
          <a:xfrm>
            <a:off x="698868" y="1835621"/>
            <a:ext cx="8876772" cy="551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575675"/>
            <a:ext cx="9072563" cy="1259946"/>
          </a:xfrm>
        </p:spPr>
        <p:txBody>
          <a:bodyPr>
            <a:noAutofit/>
          </a:bodyPr>
          <a:lstStyle/>
          <a:p>
            <a:r>
              <a:rPr lang="es-ES" sz="4000" dirty="0" smtClean="0"/>
              <a:t>Rapid </a:t>
            </a:r>
            <a:r>
              <a:rPr lang="es-ES" sz="4000" dirty="0" err="1" smtClean="0"/>
              <a:t>Assessment</a:t>
            </a:r>
            <a:r>
              <a:rPr lang="es-ES" sz="4000" dirty="0" smtClean="0"/>
              <a:t> </a:t>
            </a:r>
            <a:r>
              <a:rPr lang="es-ES" sz="4000" dirty="0" err="1" smtClean="0"/>
              <a:t>for</a:t>
            </a:r>
            <a:r>
              <a:rPr lang="es-ES" sz="4000" dirty="0" smtClean="0"/>
              <a:t> </a:t>
            </a:r>
            <a:r>
              <a:rPr lang="es-ES" sz="4000" dirty="0" err="1" smtClean="0"/>
              <a:t>Markets</a:t>
            </a:r>
            <a:r>
              <a:rPr lang="es-ES" sz="4000" dirty="0" smtClean="0"/>
              <a:t> </a:t>
            </a:r>
            <a:r>
              <a:rPr lang="es-ES" sz="4000" dirty="0" err="1" smtClean="0"/>
              <a:t>app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- </a:t>
            </a:r>
            <a:r>
              <a:rPr lang="es-ES" sz="4000" dirty="0" err="1" smtClean="0"/>
              <a:t>Mockups</a:t>
            </a:r>
            <a:r>
              <a:rPr lang="es-ES" sz="4000" dirty="0" smtClean="0"/>
              <a:t> -</a:t>
            </a:r>
            <a:endParaRPr lang="es-E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39912" y="1873469"/>
            <a:ext cx="7128569" cy="4714680"/>
          </a:xfrm>
        </p:spPr>
        <p:txBody>
          <a:bodyPr/>
          <a:lstStyle/>
          <a:p>
            <a:r>
              <a:rPr lang="es-ES" dirty="0" smtClean="0"/>
              <a:t>Agile y </a:t>
            </a:r>
            <a:r>
              <a:rPr lang="es-ES" dirty="0" err="1" smtClean="0"/>
              <a:t>Kanban</a:t>
            </a:r>
            <a:endParaRPr lang="es-ES" dirty="0" smtClean="0"/>
          </a:p>
          <a:p>
            <a:pPr lvl="1"/>
            <a:r>
              <a:rPr lang="es-ES" dirty="0" smtClean="0"/>
              <a:t>Individuos e interacciones, menos rígido</a:t>
            </a:r>
          </a:p>
          <a:p>
            <a:pPr lvl="1"/>
            <a:r>
              <a:rPr lang="es-ES" dirty="0" smtClean="0"/>
              <a:t>Software funcional</a:t>
            </a:r>
          </a:p>
          <a:p>
            <a:pPr lvl="1"/>
            <a:r>
              <a:rPr lang="es-ES" dirty="0" smtClean="0"/>
              <a:t>Implicación del usuario</a:t>
            </a:r>
          </a:p>
          <a:p>
            <a:pPr lvl="1"/>
            <a:r>
              <a:rPr lang="es-ES" dirty="0" smtClean="0"/>
              <a:t>Evolutivo</a:t>
            </a:r>
          </a:p>
          <a:p>
            <a:endParaRPr lang="es-ES" dirty="0" smtClean="0"/>
          </a:p>
          <a:p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4" name="AutoShape 2" descr="Resultado de imagen de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g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g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 "/>
          <p:cNvSpPr>
            <a:spLocks noChangeAspect="1" noChangeArrowheads="1"/>
          </p:cNvSpPr>
          <p:nvPr/>
        </p:nvSpPr>
        <p:spPr bwMode="auto">
          <a:xfrm>
            <a:off x="63500" y="-960438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Resultado de imagen de git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2" descr="Resultado de imagen de git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4" descr="Resultado de imagen de git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36" name="Picture 16" descr="Resultado de imagen de git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16896" b="33557"/>
          <a:stretch/>
        </p:blipFill>
        <p:spPr bwMode="auto">
          <a:xfrm>
            <a:off x="3240112" y="5219997"/>
            <a:ext cx="1620982" cy="162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Resultado de imagen de github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40" name="Picture 20" descr="Resultado de imagen de github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1" t="3349" r="24660"/>
          <a:stretch/>
        </p:blipFill>
        <p:spPr bwMode="auto">
          <a:xfrm>
            <a:off x="6048424" y="5219997"/>
            <a:ext cx="1558637" cy="15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832400" y="6948189"/>
            <a:ext cx="4104456" cy="382479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sz="1400" i="1" dirty="0" smtClean="0"/>
              <a:t>Agile </a:t>
            </a:r>
            <a:r>
              <a:rPr lang="es-ES" sz="1400" i="1" dirty="0" err="1" smtClean="0"/>
              <a:t>Testing</a:t>
            </a:r>
            <a:r>
              <a:rPr lang="es-ES" sz="1400" i="1" dirty="0"/>
              <a:t> </a:t>
            </a:r>
            <a:r>
              <a:rPr lang="es-ES" sz="1400" dirty="0" smtClean="0"/>
              <a:t>- Lisa </a:t>
            </a:r>
            <a:r>
              <a:rPr lang="es-ES" sz="1400" dirty="0" err="1" smtClean="0"/>
              <a:t>Crispin</a:t>
            </a:r>
            <a:r>
              <a:rPr lang="es-ES" sz="1400" dirty="0" smtClean="0"/>
              <a:t> &amp; Janet Gregory</a:t>
            </a:r>
            <a:endParaRPr lang="es-E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2015976" y="4067869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Imagem 56"/>
          <p:cNvPicPr/>
          <p:nvPr/>
        </p:nvPicPr>
        <p:blipFill rotWithShape="1">
          <a:blip r:embed="rId3"/>
          <a:srcRect l="23202" t="36519" r="22650" b="36187"/>
          <a:stretch/>
        </p:blipFill>
        <p:spPr>
          <a:xfrm>
            <a:off x="1943968" y="4787949"/>
            <a:ext cx="2272145" cy="858981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4"/>
          <a:stretch>
            <a:fillRect/>
          </a:stretch>
        </p:blipFill>
        <p:spPr>
          <a:xfrm>
            <a:off x="6452043" y="4622631"/>
            <a:ext cx="1456920" cy="1456920"/>
          </a:xfrm>
          <a:prstGeom prst="rect">
            <a:avLst/>
          </a:prstGeom>
          <a:ln>
            <a:noFill/>
          </a:ln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unitarios</a:t>
            </a:r>
          </a:p>
          <a:p>
            <a:endParaRPr lang="es-ES" dirty="0" smtClean="0"/>
          </a:p>
          <a:p>
            <a:r>
              <a:rPr lang="es-ES" dirty="0" smtClean="0"/>
              <a:t>Primeros </a:t>
            </a:r>
            <a:r>
              <a:rPr lang="es-ES" dirty="0" err="1" smtClean="0"/>
              <a:t>Sprints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1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uiExpand="1" build="p"/>
    </p:bldLst>
  </p:timing>
</p:sld>
</file>

<file path=ppt/theme/theme1.xml><?xml version="1.0" encoding="utf-8"?>
<a:theme xmlns:a="http://schemas.openxmlformats.org/drawingml/2006/main" name="tema_ppt_crmv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MV Theme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9050">
          <a:solidFill>
            <a:srgbClr val="EE3124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Diseño predeterminad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PT font">
      <a:majorFont>
        <a:latin typeface="Segoe UI Semibold"/>
        <a:ea typeface=""/>
        <a:cs typeface="Arial"/>
      </a:majorFont>
      <a:minorFont>
        <a:latin typeface="Segoe U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tema_ppt_crmv</Template>
  <TotalTime>461</TotalTime>
  <Words>383</Words>
  <Application>Microsoft Office PowerPoint</Application>
  <PresentationFormat>Personalizados</PresentationFormat>
  <Paragraphs>96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24</vt:i4>
      </vt:variant>
    </vt:vector>
  </HeadingPairs>
  <TitlesOfParts>
    <vt:vector size="27" baseType="lpstr">
      <vt:lpstr>tema_ppt_crmv</vt:lpstr>
      <vt:lpstr>CRMV Theme</vt:lpstr>
      <vt:lpstr>Diseño predeterminado</vt:lpstr>
      <vt:lpstr>Desarrollo de una estructura basada en pasos para la creación de una aplicación para implementar el Rapid Assessment for Markets</vt:lpstr>
      <vt:lpstr>Perú 2012 - Inundaciones</vt:lpstr>
      <vt:lpstr>Apresentação do PowerPoint</vt:lpstr>
      <vt:lpstr>Transferencias de efectivo</vt:lpstr>
      <vt:lpstr>Mercados</vt:lpstr>
      <vt:lpstr>Rapid Assessment for Markets app - Mockups -</vt:lpstr>
      <vt:lpstr>Metodología</vt:lpstr>
      <vt:lpstr>Testing</vt:lpstr>
      <vt:lpstr>Tests del cuadrante 1</vt:lpstr>
      <vt:lpstr>Tests del cuadrante 2</vt:lpstr>
      <vt:lpstr>Framework de testeo</vt:lpstr>
      <vt:lpstr>Apresentação do PowerPoint</vt:lpstr>
      <vt:lpstr>Tests de los cuadrantes 3 y 4</vt:lpstr>
      <vt:lpstr>Tecnologías</vt:lpstr>
      <vt:lpstr>Desarrollo</vt:lpstr>
      <vt:lpstr>Sprints 1 y 2</vt:lpstr>
      <vt:lpstr>Sprints 3 y 4</vt:lpstr>
      <vt:lpstr>Sprints 5 y 6</vt:lpstr>
      <vt:lpstr>Sprints 7, 8 y 9</vt:lpstr>
      <vt:lpstr>Sprints 10 y 11</vt:lpstr>
      <vt:lpstr>Sprint 12</vt:lpstr>
      <vt:lpstr>Resultados</vt:lpstr>
      <vt:lpstr>Conclusiones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Irene</dc:creator>
  <cp:lastModifiedBy>Fernando Suárez Jiménez</cp:lastModifiedBy>
  <cp:revision>26</cp:revision>
  <dcterms:modified xsi:type="dcterms:W3CDTF">2017-02-16T00:13:10Z</dcterms:modified>
</cp:coreProperties>
</file>