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0.png" ContentType="image/png"/>
  <Override PartName="/ppt/media/image17.png" ContentType="image/png"/>
  <Override PartName="/ppt/media/image16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2.png" ContentType="image/png"/>
  <Override PartName="/ppt/media/image8.jpeg" ContentType="image/jpe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18.png" ContentType="image/png"/>
  <Override PartName="/ppt/media/image4.png" ContentType="image/png"/>
  <Override PartName="/ppt/media/image13.jpeg" ContentType="image/jpe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monto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3"/>
                <c:pt idx="0">
                  <c:v>1629247009</c:v>
                </c:pt>
                <c:pt idx="1">
                  <c:v>1629247009</c:v>
                </c:pt>
                <c:pt idx="2">
                  <c:v>1629247009</c:v>
                </c:pt>
                <c:pt idx="3">
                  <c:v>1629247009</c:v>
                </c:pt>
                <c:pt idx="4">
                  <c:v>1629247009</c:v>
                </c:pt>
                <c:pt idx="5">
                  <c:v>1629247009</c:v>
                </c:pt>
                <c:pt idx="6">
                  <c:v>1629247009</c:v>
                </c:pt>
                <c:pt idx="7">
                  <c:v>1632998209</c:v>
                </c:pt>
                <c:pt idx="8">
                  <c:v>1641534209</c:v>
                </c:pt>
                <c:pt idx="9">
                  <c:v>1642404254</c:v>
                </c:pt>
                <c:pt idx="10">
                  <c:v>1632157054</c:v>
                </c:pt>
                <c:pt idx="11">
                  <c:v>1633480999</c:v>
                </c:pt>
                <c:pt idx="12">
                  <c:v>1635110149</c:v>
                </c:pt>
                <c:pt idx="13">
                  <c:v>1633266057</c:v>
                </c:pt>
                <c:pt idx="14">
                  <c:v>1653874627</c:v>
                </c:pt>
                <c:pt idx="15">
                  <c:v>1657661038</c:v>
                </c:pt>
                <c:pt idx="16">
                  <c:v>1856222428</c:v>
                </c:pt>
                <c:pt idx="17">
                  <c:v>1829115069</c:v>
                </c:pt>
                <c:pt idx="18">
                  <c:v>1977955684</c:v>
                </c:pt>
                <c:pt idx="19">
                  <c:v>2690958478</c:v>
                </c:pt>
                <c:pt idx="20">
                  <c:v>2365803106</c:v>
                </c:pt>
                <c:pt idx="21">
                  <c:v>3072292877</c:v>
                </c:pt>
                <c:pt idx="22">
                  <c:v>3560605394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beneficiarios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3"/>
                <c:pt idx="0">
                  <c:v>4169498</c:v>
                </c:pt>
                <c:pt idx="1">
                  <c:v>4169498</c:v>
                </c:pt>
                <c:pt idx="2">
                  <c:v>4169498</c:v>
                </c:pt>
                <c:pt idx="3">
                  <c:v>4169498</c:v>
                </c:pt>
                <c:pt idx="4">
                  <c:v>4169498</c:v>
                </c:pt>
                <c:pt idx="5">
                  <c:v>4169498</c:v>
                </c:pt>
                <c:pt idx="6">
                  <c:v>4169498</c:v>
                </c:pt>
                <c:pt idx="7">
                  <c:v>4182492</c:v>
                </c:pt>
                <c:pt idx="8">
                  <c:v>4288772</c:v>
                </c:pt>
                <c:pt idx="9">
                  <c:v>4735796</c:v>
                </c:pt>
                <c:pt idx="10">
                  <c:v>4640322</c:v>
                </c:pt>
                <c:pt idx="11">
                  <c:v>4794683</c:v>
                </c:pt>
                <c:pt idx="12">
                  <c:v>4850960</c:v>
                </c:pt>
                <c:pt idx="13">
                  <c:v>4389241</c:v>
                </c:pt>
                <c:pt idx="14">
                  <c:v>4466254</c:v>
                </c:pt>
                <c:pt idx="15">
                  <c:v>4818889</c:v>
                </c:pt>
                <c:pt idx="16">
                  <c:v>7460741</c:v>
                </c:pt>
                <c:pt idx="17">
                  <c:v>7665212</c:v>
                </c:pt>
                <c:pt idx="18">
                  <c:v>10994361</c:v>
                </c:pt>
                <c:pt idx="19">
                  <c:v>13786258</c:v>
                </c:pt>
                <c:pt idx="20">
                  <c:v>12503750</c:v>
                </c:pt>
                <c:pt idx="21">
                  <c:v>13136478</c:v>
                </c:pt>
                <c:pt idx="22">
                  <c:v>12709763</c:v>
                </c:pt>
              </c:numCache>
            </c:numRef>
          </c:val>
        </c:ser>
        <c:marker val="0"/>
        <c:axId val="87239200"/>
        <c:axId val="38796335"/>
      </c:lineChart>
      <c:catAx>
        <c:axId val="872392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8796335"/>
        <c:crossesAt val="0"/>
        <c:auto val="1"/>
        <c:lblAlgn val="ctr"/>
        <c:lblOffset val="100"/>
      </c:catAx>
      <c:valAx>
        <c:axId val="38796335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7239200"/>
        <c:crosses val="max"/>
      </c:valAx>
      <c:spPr>
        <a:noFill/>
        <a:ln>
          <a:solidFill>
            <a:srgbClr val="b3b3b3"/>
          </a:solidFill>
        </a:ln>
      </c:spPr>
    </c:plotArea>
    <c:legend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4BAB194-BA64-4FCE-9EA4-1C2C049BA13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Tests de cuadrante 2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Tests orientados al comportamiento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Behavior Driven Development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Test-first Development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Comportamiento consensuado con el usuario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Mejora implicación y entendimiento del usuario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Configuración del framework de testeo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Framework de testeo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18840" y="1463040"/>
            <a:ext cx="1633320" cy="16333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97760" y="1645920"/>
            <a:ext cx="1502640" cy="150264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949440" y="1645920"/>
            <a:ext cx="1456920" cy="145692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9320" y="3840480"/>
            <a:ext cx="5714280" cy="29260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171840" y="4029480"/>
            <a:ext cx="3703680" cy="25542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Framework de testeo (II)</a:t>
            </a:r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7360" y="1737360"/>
            <a:ext cx="6492240" cy="50472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Tests de cuadrantes 3 y 4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Aceptación de usuario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Experiencia de usuario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es un objetivo del proyecto</a:t>
            </a:r>
            <a:endParaRPr/>
          </a:p>
        </p:txBody>
      </p:sp>
      <p:sp>
        <p:nvSpPr>
          <p:cNvPr id="7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Seguridad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Performance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considerados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Tecnologías utilizadas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3240" y="3240720"/>
            <a:ext cx="3028680" cy="15141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9040" y="5486400"/>
            <a:ext cx="3245760" cy="7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22960" y="1737360"/>
            <a:ext cx="3383280" cy="9687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297680" y="2377440"/>
            <a:ext cx="5410440" cy="3433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Desarrollo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Doce sprints de distintas duraciones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Modificaciones durante el desarrollo de la herramienta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Aprendizaje continuo de metodologías y refinamiento de procesos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Sprints 1 y 2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Desarrollo de la estructura básica de la aplicación de RAM.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Beans básicos para sesión y requests.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Desarrollo del backend para árboles de decisiones.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Automatización de tests unitarios.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Sprints 3 y 4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Modificación de requerimientos, ampliación de la aplicación.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Generalización para dar cabida no sólo a RAM sino a otras herramientas basadas en pasos.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Implantación de BDD.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Creación de estructura general de la herramienta.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Sprints 3 y 4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0160" y="1737360"/>
            <a:ext cx="7672680" cy="52524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Sprints 3 y 4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440" y="1737360"/>
            <a:ext cx="9694080" cy="5031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Perú 2012 - Inundaciones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Sprints 5 y 6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Implementación de permisos mediante API de Liferay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Creación de portlet de administración para la creación de herramientas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8680" y="4206240"/>
            <a:ext cx="8819640" cy="28476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Sprints 7, 8 y 9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Creación de herramientas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Creación y eliminación de pasos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2975760"/>
            <a:ext cx="5272560" cy="42480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Sprints 10 y 11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Reordenación de pasos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Desarrollo del backend y del frontend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3657600"/>
            <a:ext cx="3931920" cy="23680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480" y="3171240"/>
            <a:ext cx="3034800" cy="36867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Sprint 12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Eliminación de herramientas.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Restricciones a la eliminación y modificación de herramientas.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Tests de regresión.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4067640"/>
            <a:ext cx="6949440" cy="32475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Resultados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4250880" cy="4997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Esfuerzo escalabilidad.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Guía nuevos steps.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Estimación de tiempo optimista.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Metodologías ágiles y orientadas a resultado.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Proceso de testeo exhaustivo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Futuro: testeo asociado a cuadrante 4.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70400" y="2011680"/>
            <a:ext cx="4605120" cy="45910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Conclusiones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Software funcional y escalable.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Definido framework de desarrollo y testeo para continuar desarrollo de calidad.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Proceso de aprendizaje satisfactorio.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Filipinas 2013 - Haiyan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Transferencias de efectivo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Líderar su propio desarrollo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Eficiencia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Flexibilidad de la ayuda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Dignidad</a:t>
            </a:r>
            <a:endParaRPr/>
          </a:p>
        </p:txBody>
      </p:sp>
      <p:graphicFrame>
        <p:nvGraphicFramePr>
          <p:cNvPr id="47" name=""/>
          <p:cNvGraphicFramePr/>
          <p:nvPr/>
        </p:nvGraphicFramePr>
        <p:xfrm>
          <a:off x="4749840" y="1743120"/>
          <a:ext cx="5019480" cy="487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Mercados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Imágen plátanos perú</a:t>
            </a:r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Características mercados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Herramientas para estudio de mercados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Difícil aplicación, estudio previo, poca accesibilidad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Rapid Assessment for Markets app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- Mockups -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rcRect l="0" t="0" r="0" b="792367"/>
          <a:stretch>
            <a:fillRect/>
          </a:stretch>
        </p:blipFill>
        <p:spPr>
          <a:xfrm>
            <a:off x="731520" y="1646280"/>
            <a:ext cx="8563320" cy="53031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Metodología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Agile y Kanban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Individuos e interacciones, menos rígido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Software funcional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Implicación del usuario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Evolutivo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Git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Testing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5760" y="1768680"/>
            <a:ext cx="53874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24480" y="2979360"/>
            <a:ext cx="4196160" cy="314712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Tests de cuadrante 1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Tests unitarios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Primeros sprints.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24040" y="3836880"/>
            <a:ext cx="1456920" cy="14569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