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modernComment_10C_74F30AA2.xml" ContentType="application/vnd.ms-powerpoint.comments+xml"/>
  <Override PartName="/ppt/comments/modernComment_105_637B704C.xml" ContentType="application/vnd.ms-powerpoint.comments+xml"/>
  <Override PartName="/ppt/comments/modernComment_10D_9B8AA2D8.xml" ContentType="application/vnd.ms-powerpoint.comments+xml"/>
  <Override PartName="/ppt/comments/modernComment_107_FF4A1E6C.xml" ContentType="application/vnd.ms-powerpoint.comments+xml"/>
  <Override PartName="/ppt/comments/modernComment_109_96C2250B.xml" ContentType="application/vnd.ms-powerpoint.comments+xml"/>
  <Override PartName="/ppt/comments/modernComment_10A_B705C62C.xml" ContentType="application/vnd.ms-powerpoint.comments+xml"/>
  <Override PartName="/ppt/comments/modernComment_10B_3436006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6" r:id="rId3"/>
    <p:sldId id="268" r:id="rId4"/>
    <p:sldId id="261" r:id="rId5"/>
    <p:sldId id="259" r:id="rId6"/>
    <p:sldId id="260" r:id="rId7"/>
    <p:sldId id="262" r:id="rId8"/>
    <p:sldId id="258" r:id="rId9"/>
    <p:sldId id="269" r:id="rId10"/>
    <p:sldId id="273" r:id="rId11"/>
    <p:sldId id="274" r:id="rId12"/>
    <p:sldId id="275" r:id="rId13"/>
    <p:sldId id="276" r:id="rId14"/>
    <p:sldId id="263" r:id="rId15"/>
    <p:sldId id="264" r:id="rId16"/>
    <p:sldId id="265" r:id="rId17"/>
    <p:sldId id="277" r:id="rId18"/>
    <p:sldId id="266" r:id="rId19"/>
    <p:sldId id="270" r:id="rId20"/>
    <p:sldId id="271" r:id="rId21"/>
    <p:sldId id="272" r:id="rId22"/>
    <p:sldId id="26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8A2D74-B2CA-3232-1B6D-FB063A85585A}" name="Filippo Svelto" initials="FS" userId="a3e9f1f56dc5090f" providerId="Windows Live"/>
  <p188:author id="{3A2120E8-E52F-CBB0-5D5E-C8C48E8B6842}" name="Giordano  Marco" initials="GM" userId="S::mgiordano@ethz.ch::524b2785-a2a7-4575-b6f5-45d8db3fc0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858"/>
    <p:restoredTop sz="95884"/>
  </p:normalViewPr>
  <p:slideViewPr>
    <p:cSldViewPr snapToGrid="0" snapToObjects="1">
      <p:cViewPr varScale="1">
        <p:scale>
          <a:sx n="59" d="100"/>
          <a:sy n="59" d="100"/>
        </p:scale>
        <p:origin x="21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05_637B704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57677C-FC8A-9A4B-A819-F91755220D0A}" authorId="{3A2120E8-E52F-CBB0-5D5E-C8C48E8B6842}" created="2021-12-27T17:20:44.22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69034060" sldId="261"/>
      <ac:spMk id="3" creationId="{673A5FEC-891F-0149-97D8-DFF396011357}"/>
      <ac:txMk cp="0" len="314">
        <ac:context len="315" hash="3795402851"/>
      </ac:txMk>
    </ac:txMkLst>
    <p188:pos x="3960804" y="433094"/>
    <p188:txBody>
      <a:bodyPr/>
      <a:lstStyle/>
      <a:p>
        <a:r>
          <a:rPr lang="en-CH"/>
          <a:t>Kinda useless slides, your target audience is knowledgeble</a:t>
        </a:r>
      </a:p>
    </p188:txBody>
  </p188:cm>
</p188:cmLst>
</file>

<file path=ppt/comments/modernComment_107_FF4A1E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F8E236-286F-BB47-9BF8-904684B10D69}" authorId="{3A2120E8-E52F-CBB0-5D5E-C8C48E8B6842}" created="2021-12-27T17:23:51.43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283047532" sldId="263"/>
      <ac:graphicFrameMk id="6" creationId="{245ECE81-D620-604E-B0FE-536715FFBEE6}"/>
      <ac:tblMk/>
      <ac:tcMk rowId="2331892786" colId="1507384570"/>
      <ac:txMk cp="0" len="26">
        <ac:context len="27" hash="2451105741"/>
      </ac:txMk>
    </ac:txMkLst>
    <p188:pos x="2702860" y="1159622"/>
    <p188:txBody>
      <a:bodyPr/>
      <a:lstStyle/>
      <a:p>
        <a:r>
          <a:rPr lang="en-CH"/>
          <a:t>How do you justify that compression did not do anything almost? </a:t>
        </a:r>
      </a:p>
    </p188:txBody>
  </p188:cm>
  <p188:cm id="{D1AB440B-ADF0-3746-86A2-CECDD8390D3F}" authorId="{198A2D74-B2CA-3232-1B6D-FB063A85585A}" created="2021-12-27T18:16:10.3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83047532" sldId="263"/>
      <ac:graphicFrameMk id="6" creationId="{245ECE81-D620-604E-B0FE-536715FFBEE6}"/>
    </ac:deMkLst>
    <p188:txBody>
      <a:bodyPr/>
      <a:lstStyle/>
      <a:p>
        <a:r>
          <a:rPr lang="it-IT"/>
          <a:t>Compression: indicates the compression factor to reduce the size of weight/bias parameters (refer to
Section 6.1 Graph flow and memory layout optimizer)</a:t>
        </a:r>
      </a:p>
    </p188:txBody>
  </p188:cm>
</p188:cmLst>
</file>

<file path=ppt/comments/modernComment_109_96C225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20982A-48C6-7D4E-BD2B-F56CAA5B75F8}" authorId="{3A2120E8-E52F-CBB0-5D5E-C8C48E8B6842}" created="2021-12-27T17:24:05.83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529305867" sldId="265"/>
      <ac:graphicFrameMk id="6" creationId="{FA53A108-11CD-334F-8536-4EF11F4FC3B6}"/>
      <ac:tblMk/>
      <ac:tcMk rowId="547006397" colId="2251575544"/>
      <ac:txMk cp="0" len="6">
        <ac:context len="7" hash="2573177882"/>
      </ac:txMk>
    </ac:txMkLst>
    <p188:pos x="7128434" y="1166859"/>
    <p188:txBody>
      <a:bodyPr/>
      <a:lstStyle/>
      <a:p>
        <a:r>
          <a:rPr lang="en-CH"/>
          <a:t>Good</a:t>
        </a:r>
      </a:p>
    </p188:txBody>
  </p188:cm>
  <p188:cm id="{4FE2FA3B-27B8-3E42-B192-A1E7BEA532AA}" authorId="{198A2D74-B2CA-3232-1B6D-FB063A85585A}" created="2022-01-03T10:54:17.949">
    <pc:sldMkLst xmlns:pc="http://schemas.microsoft.com/office/powerpoint/2013/main/command">
      <pc:docMk/>
      <pc:sldMk cId="2529305867" sldId="265"/>
    </pc:sldMkLst>
    <p188:txBody>
      <a:bodyPr/>
      <a:lstStyle/>
      <a:p>
        <a:r>
          <a:rPr lang="it-IT"/>
          <a:t>Accuracy: Correct predictions vs all events</a:t>
        </a:r>
      </a:p>
    </p188:txBody>
  </p188:cm>
</p188:cmLst>
</file>

<file path=ppt/comments/modernComment_10A_B705C6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C1BFB4-DD76-BF4F-A10B-BC5F70FD38FA}" authorId="{3A2120E8-E52F-CBB0-5D5E-C8C48E8B6842}" created="2021-12-27T17:24:34.4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70608940" sldId="266"/>
      <ac:picMk id="12" creationId="{0AD76445-0C41-AE49-9778-5BCBC63B6703}"/>
    </ac:deMkLst>
    <p188:txBody>
      <a:bodyPr/>
      <a:lstStyle/>
      <a:p>
        <a:r>
          <a:rPr lang="en-CH"/>
          <a:t>How do you justify drop i accuracu?
</a:t>
        </a:r>
      </a:p>
    </p188:txBody>
  </p188:cm>
</p188:cmLst>
</file>

<file path=ppt/comments/modernComment_10B_3436006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D917EB-66E0-B54C-B4FF-AE88FC3B089B}" authorId="{3A2120E8-E52F-CBB0-5D5E-C8C48E8B6842}" created="2021-12-27T17:24:51.9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5954275" sldId="267"/>
      <ac:spMk id="2" creationId="{A38C9EB2-E55B-C04C-A604-F55F978CD041}"/>
      <ac:txMk cp="0" len="10">
        <ac:context len="11" hash="712111855"/>
      </ac:txMk>
    </ac:txMkLst>
    <p188:pos x="2164278" y="2842170"/>
    <p188:txBody>
      <a:bodyPr/>
      <a:lstStyle/>
      <a:p>
        <a:r>
          <a:rPr lang="en-CH"/>
          <a:t>Did you follow any paper? Cite!</a:t>
        </a:r>
      </a:p>
    </p188:txBody>
  </p188:cm>
</p188:cmLst>
</file>

<file path=ppt/comments/modernComment_10C_74F30A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E25A71C-1F03-C146-B547-2797292B7442}" authorId="{198A2D74-B2CA-3232-1B6D-FB063A85585A}" created="2021-12-27T17:49:20.0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62085026" sldId="268"/>
      <ac:picMk id="9" creationId="{32AE0929-A0C9-0D41-B0AE-31153F0B8F5D}"/>
    </ac:deMkLst>
    <p188:txBody>
      <a:bodyPr/>
      <a:lstStyle/>
      <a:p>
        <a:r>
          <a:rPr lang="it-IT"/>
          <a:t>CMSIS-NN, an open-source library of optimized software kernels that maximize the NN performance on Cortex-M cores with minimal memory footprint overhead. 
</a:t>
        </a:r>
      </a:p>
    </p188:txBody>
  </p188:cm>
</p188:cmLst>
</file>

<file path=ppt/comments/modernComment_10D_9B8AA2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7DD9F1-D336-CC48-BED1-0E9F8F7F603C}" authorId="{198A2D74-B2CA-3232-1B6D-FB063A85585A}" created="2021-12-27T18:09:36.67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09554136" sldId="269"/>
      <ac:spMk id="9" creationId="{6F8F234A-A237-9A48-A18F-9C7DCBE064D9}"/>
      <ac:txMk cp="3">
        <ac:context len="196" hash="3169674591"/>
      </ac:txMk>
    </ac:txMkLst>
    <p188:pos x="3623731" y="731619"/>
    <p188:txBody>
      <a:bodyPr/>
      <a:lstStyle/>
      <a:p>
        <a:r>
          <a:rPr lang="it-IT"/>
          <a:t>My approach is based on convolutional neural networks (CNN)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F7F9-9393-B144-BE91-4E1C268FD1CB}" type="datetimeFigureOut">
              <a:rPr lang="it-IT" smtClean="0"/>
              <a:t>04/01/22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3B4CF-5EFE-C94B-A749-72DF55B98E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812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3E93E-A439-194D-B20F-90FB304C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5D1A48-9398-0740-9230-A5421F624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CB6820-CD47-664F-A9D7-D2D4D8F4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D6D4-1B51-744B-93D0-94732948A0F5}" type="datetime1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540DCB-2D68-FD4F-930F-B7F1ACDB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635E79-44F7-4D47-ACB0-DCCDB615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16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05D10-FBB5-0942-AA6E-884CFB53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68EC27-6578-4E4B-962A-884DA49D1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86275-021B-F246-9D97-D6CD2783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3B0C-F77D-9740-9F2F-D0CFD44E3984}" type="datetime1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B74483-956D-5444-87AF-DE218CDD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90ADC7-3297-DE49-865F-AE3F215C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7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3433F9-8575-344E-823E-22008610C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EABDB9-A166-7241-BD3F-267FC7C9D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09F906-4524-4144-A98F-8B79964B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4C6F-7340-234D-8BD9-3EF6AB724F34}" type="datetime1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5E4849-E8C7-B24F-971F-450C2F4F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13F00D-B10C-4B43-9026-8A5EC7E6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691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TH Michele  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79FBEED7-DF88-5946-B050-2D3520718924}" type="datetime1">
              <a:rPr lang="it-IT" sz="800" b="0" strike="noStrike" spc="-1" smtClean="0">
                <a:solidFill>
                  <a:srgbClr val="000000"/>
                </a:solidFill>
                <a:latin typeface="Arial"/>
              </a:rPr>
              <a:t>04/01/22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Arial"/>
              </a:rPr>
              <a:t>Filippo Svelto  Audio Processing - Project</a:t>
            </a:r>
            <a:endParaRPr lang="it-IT" sz="800" b="0" strike="noStrike" spc="-1" dirty="0">
              <a:latin typeface="Times New Roman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FED09BB-EED3-48A2-82F0-D7CDE17AFD28}" type="slidenum">
              <a:rPr lang="it-IT" sz="800" b="0" strike="noStrike" spc="-1" smtClean="0">
                <a:solidFill>
                  <a:srgbClr val="000000"/>
                </a:solidFill>
                <a:latin typeface="Arial"/>
              </a:rPr>
              <a:t>‹N›</a:t>
            </a:fld>
            <a:endParaRPr lang="it-IT" sz="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70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FF5558-E73D-274D-A6D5-7F5660F7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8F046-E74D-1347-B6F7-63534041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F20F6F-5903-8B4B-AFF6-F33D77B6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8949-0BB3-0646-A31F-4336AE9D56C7}" type="datetime1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E40055-E314-5A41-9662-77CA53AF3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88BFC2-1BE6-9F4D-91D2-AB8682B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44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6ED30E-2899-5043-9F27-7A51CCB8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CDFCD-F8B8-4640-B992-9E8C5FC9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1D7F44-CE6D-8B44-A72A-76A04197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DB52-537D-F545-8011-877B173AC896}" type="datetime1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296132-93B2-9042-944D-94FD4380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00452-3EDF-6C4F-80EF-6C303FD9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83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4DE49-AAAA-9C48-8DEC-5DA04BA1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2C200C-A321-284D-BCAF-B42034DCA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32472B-E15B-9C4A-987B-3BFA427CD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8F8C38-7763-B044-B1ED-48C17E4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00B9-4538-9F42-ADF6-A264A6C77834}" type="datetime1">
              <a:rPr lang="it-IT" smtClean="0"/>
              <a:t>04/01/22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B9305C-4771-A249-A36F-1C88339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A758AA-5DE6-194F-84F8-7363925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49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8D4DA9-B9B9-CC4C-AB84-C802CB50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40AA3E-B89A-624B-95EC-7C5D513D6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1E0C9A-35AC-3A49-8EAA-BAE2D83CC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0FFBE2-0DBD-C14F-98C8-3CF0A9FAC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D8B0991-F8D5-0C47-A66A-3E7E2D41C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39C169-A8DA-A749-B357-B0E1662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94E3-5224-1F45-898B-83F4FDD89EB6}" type="datetime1">
              <a:rPr lang="it-IT" smtClean="0"/>
              <a:t>04/01/22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732131-D177-F940-9A02-18FD1464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79103C3-188B-D641-BF2C-725AF4AC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06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C1540C-884C-D74A-916A-6F80672C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D9F10EB-8359-CB46-AA22-A48C868D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290D-3E71-2241-B163-2C110A8F054E}" type="datetime1">
              <a:rPr lang="it-IT" smtClean="0"/>
              <a:t>04/01/22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F38D13F-0818-1C4F-8B6C-2B805CC1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EB3B8C-8073-CA42-8B0F-7BCFBB5C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06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B30ED7B-F128-364B-92DD-5D1DDF8D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49F5-F83F-3E42-9AF4-877DC9950300}" type="datetime1">
              <a:rPr lang="it-IT" smtClean="0"/>
              <a:t>04/01/22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AE1BA8-2D08-D64E-8B44-AD5A6837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3CFC9E-279D-714A-AC06-D286E077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52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155B16-14DA-F243-B187-EABE97E1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1B0C5-6E21-CB48-95E1-C3D32957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787098-28AB-664D-B8F6-0CD2C9956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4993F5-3979-2E4E-AD19-478229CA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9CE5-53E9-2842-8A0D-66E225BE1C12}" type="datetime1">
              <a:rPr lang="it-IT" smtClean="0"/>
              <a:t>04/01/22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DE13E3-FE01-2841-933B-3014315B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48EEC0-E01A-1C4A-8560-827CFC89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27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1C69-8688-9648-BBFE-66D40082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2B066C-BD84-514F-8E96-D1E6BB1D2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856654-3F34-2142-9F72-9B7AA4E51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31F869-5F0C-C442-ADB2-4852510C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50F1-2311-D348-91FD-A7B8D38BBEED}" type="datetime1">
              <a:rPr lang="it-IT" smtClean="0"/>
              <a:t>04/01/22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CAC549-F7CD-6941-B847-ED681C01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6B7342-A6D0-B041-B1EF-FB35EFA5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3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9E4A30E-F9D9-594E-AF30-0BE924C2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0111BE-8248-B94F-A062-2F528DD9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8B5A5-2134-A047-A5CB-1A5C9F2B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C3E0-E2CB-2A4C-8AA7-BA9D372253C8}" type="datetime1">
              <a:rPr lang="it-IT" smtClean="0"/>
              <a:t>04/01/22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13727C-92DD-7745-9982-74AF5F607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Filippo Svelto  Audio Processing - Project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A1D1E5-CC73-0146-9BB7-33D15DF4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5A9A4-0AFF-894A-B1A4-906846C9A3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35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07_FF4A1E6C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96C2250B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0A_B705C62C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3436006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C_74F30AA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5_637B704C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D_9B8AA2D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26381" y="4580640"/>
            <a:ext cx="11537640" cy="1672920"/>
          </a:xfrm>
          <a:prstGeom prst="rect">
            <a:avLst/>
          </a:prstGeom>
          <a:solidFill>
            <a:srgbClr val="1F407A"/>
          </a:solidFill>
          <a:ln>
            <a:noFill/>
          </a:ln>
        </p:spPr>
        <p:txBody>
          <a:bodyPr lIns="144000" tIns="108000" rIns="144000" bIns="0"/>
          <a:lstStyle/>
          <a:p>
            <a:pPr>
              <a:spcBef>
                <a:spcPts val="499"/>
              </a:spcBef>
            </a:pPr>
            <a:r>
              <a:rPr lang="it-IT" spc="-1" dirty="0">
                <a:solidFill>
                  <a:srgbClr val="FFFFFF"/>
                </a:solidFill>
                <a:latin typeface="Arial"/>
              </a:rPr>
              <a:t>Filippo Svelto</a:t>
            </a:r>
            <a:endParaRPr lang="it-IT" spc="-1" dirty="0">
              <a:latin typeface="Arial"/>
            </a:endParaRPr>
          </a:p>
          <a:p>
            <a:pPr>
              <a:spcBef>
                <a:spcPts val="499"/>
              </a:spcBef>
            </a:pPr>
            <a:r>
              <a:rPr lang="it-IT" sz="1400" spc="-1" dirty="0" err="1">
                <a:solidFill>
                  <a:srgbClr val="FFFFFF"/>
                </a:solidFill>
                <a:latin typeface="Arial"/>
              </a:rPr>
              <a:t>fsvelto@student.ethz.ch</a:t>
            </a:r>
            <a:endParaRPr lang="it-IT" sz="1400" spc="-1" dirty="0">
              <a:latin typeface="Arial"/>
            </a:endParaRPr>
          </a:p>
          <a:p>
            <a:pPr>
              <a:spcBef>
                <a:spcPts val="499"/>
              </a:spcBef>
            </a:pPr>
            <a:endParaRPr lang="it-IT" sz="1400" spc="-1" dirty="0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0919021" y="6313329"/>
            <a:ext cx="611640" cy="46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9B4A7D1A-F68B-4881-87D3-B3316FB457B4}" type="datetime1">
              <a:rPr lang="it-IT" sz="800" spc="-1">
                <a:solidFill>
                  <a:srgbClr val="000000"/>
                </a:solidFill>
                <a:latin typeface="Arial"/>
              </a:rPr>
              <a:t>04/01/22</a:t>
            </a:fld>
            <a:endParaRPr lang="it-IT" sz="800" spc="-1" dirty="0">
              <a:latin typeface="Times New Roman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11627141" y="6313329"/>
            <a:ext cx="354960" cy="46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fld id="{F2CF7B6B-B38D-45EE-BA02-47D6049299BD}" type="slidenum">
              <a:rPr lang="it-IT" sz="800" spc="-1">
                <a:solidFill>
                  <a:srgbClr val="000000"/>
                </a:solidFill>
                <a:latin typeface="Arial"/>
              </a:rPr>
              <a:t>0</a:t>
            </a:fld>
            <a:endParaRPr lang="it-IT" sz="800" spc="-1">
              <a:latin typeface="Times New Roman"/>
            </a:endParaRPr>
          </a:p>
        </p:txBody>
      </p:sp>
      <p:sp>
        <p:nvSpPr>
          <p:cNvPr id="129" name="TextShape 4"/>
          <p:cNvSpPr txBox="1"/>
          <p:nvPr/>
        </p:nvSpPr>
        <p:spPr>
          <a:xfrm>
            <a:off x="326381" y="3429000"/>
            <a:ext cx="11537640" cy="1151640"/>
          </a:xfrm>
          <a:prstGeom prst="rect">
            <a:avLst/>
          </a:prstGeom>
          <a:solidFill>
            <a:srgbClr val="1F407A"/>
          </a:solidFill>
          <a:ln>
            <a:noFill/>
          </a:ln>
        </p:spPr>
        <p:txBody>
          <a:bodyPr lIns="144000" tIns="72000" rIns="144000" bIns="0"/>
          <a:lstStyle/>
          <a:p>
            <a:pPr>
              <a:lnSpc>
                <a:spcPct val="100000"/>
              </a:lnSpc>
            </a:pPr>
            <a:r>
              <a:rPr lang="en-GB" sz="3200" b="1" spc="-1" dirty="0">
                <a:solidFill>
                  <a:srgbClr val="FFFFFF"/>
                </a:solidFill>
                <a:latin typeface="Arial"/>
              </a:rPr>
              <a:t>Machine Learning on Microcontrollers – Project</a:t>
            </a:r>
          </a:p>
          <a:p>
            <a:pPr>
              <a:lnSpc>
                <a:spcPct val="100000"/>
              </a:lnSpc>
            </a:pPr>
            <a:r>
              <a:rPr lang="en-GB" sz="3200" b="1" spc="-1" dirty="0">
                <a:solidFill>
                  <a:srgbClr val="FFFFFF"/>
                </a:solidFill>
                <a:latin typeface="Arial"/>
              </a:rPr>
              <a:t>Audio Processing</a:t>
            </a:r>
            <a:endParaRPr lang="en-GB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5"/>
          <p:cNvSpPr txBox="1"/>
          <p:nvPr/>
        </p:nvSpPr>
        <p:spPr>
          <a:xfrm>
            <a:off x="6096821" y="6313329"/>
            <a:ext cx="4631400" cy="45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>
              <a:lnSpc>
                <a:spcPct val="100000"/>
              </a:lnSpc>
            </a:pPr>
            <a:r>
              <a:rPr lang="it-IT" sz="800" spc="-1" dirty="0">
                <a:solidFill>
                  <a:srgbClr val="000000"/>
                </a:solidFill>
                <a:latin typeface="Arial"/>
              </a:rPr>
              <a:t>Michele Magno</a:t>
            </a:r>
            <a:endParaRPr lang="it-IT" sz="800" spc="-1" dirty="0">
              <a:latin typeface="Times New Roman"/>
            </a:endParaRPr>
          </a:p>
        </p:txBody>
      </p:sp>
      <p:pic>
        <p:nvPicPr>
          <p:cNvPr id="131" name="Bildplatzhalter 14"/>
          <p:cNvPicPr/>
          <p:nvPr/>
        </p:nvPicPr>
        <p:blipFill>
          <a:blip r:embed="rId2"/>
          <a:srcRect l="31" r="31"/>
          <a:stretch/>
        </p:blipFill>
        <p:spPr>
          <a:xfrm>
            <a:off x="326381" y="619200"/>
            <a:ext cx="11537640" cy="2809440"/>
          </a:xfrm>
          <a:prstGeom prst="rect">
            <a:avLst/>
          </a:prstGeom>
          <a:ln w="6480">
            <a:solidFill>
              <a:srgbClr val="FF0066"/>
            </a:solidFill>
            <a:round/>
          </a:ln>
        </p:spPr>
      </p:pic>
      <p:sp>
        <p:nvSpPr>
          <p:cNvPr id="2" name="TextBox 1"/>
          <p:cNvSpPr txBox="1"/>
          <p:nvPr/>
        </p:nvSpPr>
        <p:spPr>
          <a:xfrm>
            <a:off x="6869895" y="5715360"/>
            <a:ext cx="435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79BF89-364A-4D44-9E83-BE1B781D95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it-IT" sz="800" b="0" strike="noStrike" spc="-1">
                <a:solidFill>
                  <a:srgbClr val="000000"/>
                </a:solidFill>
                <a:latin typeface="Arial"/>
              </a:rPr>
              <a:t>Filippo Svelto  Audio Processing - Project</a:t>
            </a:r>
            <a:endParaRPr lang="it-IT" sz="800" b="0" strike="noStrike" spc="-1" dirty="0">
              <a:latin typeface="Times New Roman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626B45-73FD-0244-AE97-7A79A19A1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FED09BB-EED3-48A2-82F0-D7CDE17AFD28}" type="slidenum">
              <a:rPr lang="it-IT" sz="800" b="0" strike="noStrike" spc="-1" smtClean="0">
                <a:solidFill>
                  <a:srgbClr val="000000"/>
                </a:solidFill>
                <a:latin typeface="Arial"/>
              </a:rPr>
              <a:t>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528F93-F856-C04B-907E-CBDE8C78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Initial model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08976A-567F-944E-BCEE-08653BCD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CC2691-C6C7-D34D-A234-0A0B2C5C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A55A9A4-0AFF-894A-B1A4-906846C9A3D2}" type="slidenum">
              <a:rPr lang="en-US" smtClean="0"/>
              <a:pPr defTabSz="457200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106DB67-E36F-D148-BEC3-0DE3BA84B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2388394"/>
            <a:ext cx="9372600" cy="3225800"/>
          </a:xfrm>
        </p:spPr>
      </p:pic>
    </p:spTree>
    <p:extLst>
      <p:ext uri="{BB962C8B-B14F-4D97-AF65-F5344CB8AC3E}">
        <p14:creationId xmlns:p14="http://schemas.microsoft.com/office/powerpoint/2010/main" val="378434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7FE891-6993-7843-A653-6BC58A4B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Model after x4 Compression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4A04CB-8D64-BF42-B086-60165DE3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AD1AD6-C3A8-B043-96AD-5FBA733D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A55A9A4-0AFF-894A-B1A4-906846C9A3D2}" type="slidenum">
              <a:rPr lang="en-US"/>
              <a:pPr defTabSz="45720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9" name="Segnaposto contenuto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5DD95CF-C6AA-A444-BE6B-F3F2F0639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350" y="2388394"/>
            <a:ext cx="9385300" cy="3225800"/>
          </a:xfrm>
        </p:spPr>
      </p:pic>
    </p:spTree>
    <p:extLst>
      <p:ext uri="{BB962C8B-B14F-4D97-AF65-F5344CB8AC3E}">
        <p14:creationId xmlns:p14="http://schemas.microsoft.com/office/powerpoint/2010/main" val="147572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25ADE3-B9E0-1E4A-B07B-D049CC65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</a:t>
            </a:r>
            <a:r>
              <a:rPr lang="it-IT" dirty="0" err="1"/>
              <a:t>after</a:t>
            </a:r>
            <a:r>
              <a:rPr lang="it-IT" dirty="0"/>
              <a:t> x8 </a:t>
            </a:r>
            <a:r>
              <a:rPr lang="it-IT" dirty="0" err="1"/>
              <a:t>Compression</a:t>
            </a:r>
            <a:endParaRPr lang="it-IT" dirty="0"/>
          </a:p>
        </p:txBody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A3604A0-E0C8-BC45-B8E9-8264CE34E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46" y="1873405"/>
            <a:ext cx="9656956" cy="3747139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482D0E-1081-6142-993A-2F3A63D5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A0DDAB-0827-054C-B93B-343185A7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49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0A418-8B3F-4A49-8DAB-11EF60A7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Quantized</a:t>
            </a:r>
            <a:r>
              <a:rPr lang="it-IT" dirty="0"/>
              <a:t> model</a:t>
            </a:r>
          </a:p>
        </p:txBody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9D3CD32-400C-E34F-9AD4-9BDB22D9E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844" y="2007220"/>
            <a:ext cx="9453756" cy="3759374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E86548-1EEC-2C4B-9332-15A7AB4F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9C7000-93EC-1B4C-8EE4-88DD0DF0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27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494EE-E9D1-6346-9880-C5C0EB62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45ECE81-D620-604E-B0FE-536715FFB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231463"/>
              </p:ext>
            </p:extLst>
          </p:nvPr>
        </p:nvGraphicFramePr>
        <p:xfrm>
          <a:off x="201705" y="1583578"/>
          <a:ext cx="111520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024">
                  <a:extLst>
                    <a:ext uri="{9D8B030D-6E8A-4147-A177-3AD203B41FA5}">
                      <a16:colId xmlns:a16="http://schemas.microsoft.com/office/drawing/2014/main" val="1507384570"/>
                    </a:ext>
                  </a:extLst>
                </a:gridCol>
                <a:gridCol w="1827784">
                  <a:extLst>
                    <a:ext uri="{9D8B030D-6E8A-4147-A177-3AD203B41FA5}">
                      <a16:colId xmlns:a16="http://schemas.microsoft.com/office/drawing/2014/main" val="1504650263"/>
                    </a:ext>
                  </a:extLst>
                </a:gridCol>
                <a:gridCol w="3479681">
                  <a:extLst>
                    <a:ext uri="{9D8B030D-6E8A-4147-A177-3AD203B41FA5}">
                      <a16:colId xmlns:a16="http://schemas.microsoft.com/office/drawing/2014/main" val="3311625513"/>
                    </a:ext>
                  </a:extLst>
                </a:gridCol>
                <a:gridCol w="3056606">
                  <a:extLst>
                    <a:ext uri="{9D8B030D-6E8A-4147-A177-3AD203B41FA5}">
                      <a16:colId xmlns:a16="http://schemas.microsoft.com/office/drawing/2014/main" val="970652693"/>
                    </a:ext>
                  </a:extLst>
                </a:gridCol>
              </a:tblGrid>
              <a:tr h="364129">
                <a:tc>
                  <a:txBody>
                    <a:bodyPr/>
                    <a:lstStyle/>
                    <a:p>
                      <a:r>
                        <a:rPr lang="it-IT" dirty="0" err="1"/>
                        <a:t>Keras</a:t>
                      </a:r>
                      <a:r>
                        <a:rPr lang="it-IT" dirty="0"/>
                        <a:t>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Complexity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034182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r>
                        <a:rPr lang="it-IT" dirty="0" err="1"/>
                        <a:t>Project.h</a:t>
                      </a:r>
                      <a:r>
                        <a:rPr lang="it-IT" dirty="0"/>
                        <a:t> (No </a:t>
                      </a:r>
                      <a:r>
                        <a:rPr lang="it-IT" dirty="0" err="1"/>
                        <a:t>Compression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569963 MACC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75.78 KB (1024 KB </a:t>
                      </a:r>
                      <a:r>
                        <a:rPr lang="it-IT" dirty="0" err="1"/>
                        <a:t>present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32.92 KB (96 KB </a:t>
                      </a:r>
                      <a:r>
                        <a:rPr lang="it-IT" dirty="0" err="1"/>
                        <a:t>present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73785"/>
                  </a:ext>
                </a:extLst>
              </a:tr>
              <a:tr h="364129">
                <a:tc>
                  <a:txBody>
                    <a:bodyPr/>
                    <a:lstStyle/>
                    <a:p>
                      <a:r>
                        <a:rPr lang="it-IT" dirty="0" err="1"/>
                        <a:t>Project.h</a:t>
                      </a:r>
                      <a:r>
                        <a:rPr lang="it-IT" dirty="0"/>
                        <a:t> (8x </a:t>
                      </a:r>
                      <a:r>
                        <a:rPr lang="it-IT" dirty="0" err="1"/>
                        <a:t>Compression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569963 MACC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75.53 KB (1024 KB </a:t>
                      </a:r>
                      <a:r>
                        <a:rPr lang="it-IT" dirty="0" err="1"/>
                        <a:t>present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32.92 KB (96 KB </a:t>
                      </a:r>
                      <a:r>
                        <a:rPr lang="it-IT" dirty="0" err="1"/>
                        <a:t>present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92786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F39EE10-69AD-5A45-A18D-D169DA2C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B9DC8D-E2A8-9743-9818-4474C279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13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E65488D-34D2-D44D-8410-76339333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075" y="2794999"/>
            <a:ext cx="8429849" cy="344720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C310D4-4F15-FB40-8646-6944AAE3BD40}"/>
              </a:ext>
            </a:extLst>
          </p:cNvPr>
          <p:cNvSpPr txBox="1"/>
          <p:nvPr/>
        </p:nvSpPr>
        <p:spPr>
          <a:xfrm>
            <a:off x="5330284" y="780585"/>
            <a:ext cx="568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Results</a:t>
            </a:r>
            <a:r>
              <a:rPr lang="it-IT" sz="2400" dirty="0"/>
              <a:t> </a:t>
            </a:r>
            <a:r>
              <a:rPr lang="it-IT" sz="2400" dirty="0" err="1"/>
              <a:t>obtained</a:t>
            </a:r>
            <a:r>
              <a:rPr lang="it-IT" sz="2400" dirty="0"/>
              <a:t> with a </a:t>
            </a:r>
            <a:r>
              <a:rPr lang="it-IT" sz="2400" dirty="0" err="1"/>
              <a:t>frequency</a:t>
            </a:r>
            <a:r>
              <a:rPr lang="it-IT" sz="2400" dirty="0"/>
              <a:t> of 80 MHz</a:t>
            </a:r>
          </a:p>
        </p:txBody>
      </p:sp>
    </p:spTree>
    <p:extLst>
      <p:ext uri="{BB962C8B-B14F-4D97-AF65-F5344CB8AC3E}">
        <p14:creationId xmlns:p14="http://schemas.microsoft.com/office/powerpoint/2010/main" val="42830475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AD457-DEBF-6444-B679-869E77A6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Quantized</a:t>
            </a:r>
            <a:r>
              <a:rPr lang="it-IT" dirty="0"/>
              <a:t>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9F064D-5647-6B45-9352-408EB450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413860-3CD0-4F43-BEB7-2FBCE959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6689E0-9C2D-7045-BC8E-2D31308A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14</a:t>
            </a:fld>
            <a:endParaRPr lang="it-IT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4AFB3E6-8D10-504A-A027-749DE80CA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69953"/>
              </p:ext>
            </p:extLst>
          </p:nvPr>
        </p:nvGraphicFramePr>
        <p:xfrm>
          <a:off x="349623" y="1449574"/>
          <a:ext cx="11698942" cy="111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424">
                  <a:extLst>
                    <a:ext uri="{9D8B030D-6E8A-4147-A177-3AD203B41FA5}">
                      <a16:colId xmlns:a16="http://schemas.microsoft.com/office/drawing/2014/main" val="3347802319"/>
                    </a:ext>
                  </a:extLst>
                </a:gridCol>
                <a:gridCol w="1949824">
                  <a:extLst>
                    <a:ext uri="{9D8B030D-6E8A-4147-A177-3AD203B41FA5}">
                      <a16:colId xmlns:a16="http://schemas.microsoft.com/office/drawing/2014/main" val="429285171"/>
                    </a:ext>
                  </a:extLst>
                </a:gridCol>
                <a:gridCol w="3173505">
                  <a:extLst>
                    <a:ext uri="{9D8B030D-6E8A-4147-A177-3AD203B41FA5}">
                      <a16:colId xmlns:a16="http://schemas.microsoft.com/office/drawing/2014/main" val="1694685192"/>
                    </a:ext>
                  </a:extLst>
                </a:gridCol>
                <a:gridCol w="3254189">
                  <a:extLst>
                    <a:ext uri="{9D8B030D-6E8A-4147-A177-3AD203B41FA5}">
                      <a16:colId xmlns:a16="http://schemas.microsoft.com/office/drawing/2014/main" val="1870184397"/>
                    </a:ext>
                  </a:extLst>
                </a:gridCol>
              </a:tblGrid>
              <a:tr h="582387">
                <a:tc>
                  <a:txBody>
                    <a:bodyPr/>
                    <a:lstStyle/>
                    <a:p>
                      <a:r>
                        <a:rPr lang="it-IT" dirty="0" err="1"/>
                        <a:t>TFLite</a:t>
                      </a:r>
                      <a:r>
                        <a:rPr lang="it-IT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Complexity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15410"/>
                  </a:ext>
                </a:extLst>
              </a:tr>
              <a:tr h="530233">
                <a:tc>
                  <a:txBody>
                    <a:bodyPr/>
                    <a:lstStyle/>
                    <a:p>
                      <a:r>
                        <a:rPr lang="it-IT" dirty="0" err="1"/>
                        <a:t>Project.tflite</a:t>
                      </a:r>
                      <a:r>
                        <a:rPr lang="it-IT" dirty="0"/>
                        <a:t> (No </a:t>
                      </a:r>
                      <a:r>
                        <a:rPr lang="it-IT" dirty="0" err="1"/>
                        <a:t>compression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553623 MACC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19.27 KB (1024 KB </a:t>
                      </a:r>
                      <a:r>
                        <a:rPr lang="it-IT" dirty="0" err="1"/>
                        <a:t>present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 KB (96 KB </a:t>
                      </a:r>
                      <a:r>
                        <a:rPr lang="it-IT" dirty="0" err="1"/>
                        <a:t>present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87880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E9CEB73C-B531-5941-B502-011C548B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52" y="2651887"/>
            <a:ext cx="8188495" cy="361476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E91366A6-EA7C-FB43-A957-926C95632E46}"/>
              </a:ext>
            </a:extLst>
          </p:cNvPr>
          <p:cNvSpPr/>
          <p:nvPr/>
        </p:nvSpPr>
        <p:spPr>
          <a:xfrm>
            <a:off x="5343525" y="900112"/>
            <a:ext cx="6157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with a </a:t>
            </a:r>
            <a:r>
              <a:rPr lang="it-IT" dirty="0" err="1"/>
              <a:t>frequency</a:t>
            </a:r>
            <a:r>
              <a:rPr lang="it-IT" dirty="0"/>
              <a:t> of 80 MHz</a:t>
            </a:r>
          </a:p>
        </p:txBody>
      </p:sp>
    </p:spTree>
    <p:extLst>
      <p:ext uri="{BB962C8B-B14F-4D97-AF65-F5344CB8AC3E}">
        <p14:creationId xmlns:p14="http://schemas.microsoft.com/office/powerpoint/2010/main" val="156822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3227B-544C-784C-A420-2470F00C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Floating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vs </a:t>
            </a:r>
            <a:r>
              <a:rPr lang="it-IT" dirty="0" err="1"/>
              <a:t>quantized</a:t>
            </a:r>
            <a:r>
              <a:rPr lang="it-IT" dirty="0"/>
              <a:t>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B3A0AA-A77D-F745-8241-8E5275E58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: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occupation</a:t>
            </a:r>
            <a:r>
              <a:rPr lang="it-IT" dirty="0"/>
              <a:t> and </a:t>
            </a:r>
            <a:r>
              <a:rPr lang="it-IT" dirty="0" err="1"/>
              <a:t>accuracy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F4ADF81-A765-0C40-9547-E2AB8013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CD2FEC-ABB4-A94C-A001-C62C444F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15</a:t>
            </a:fld>
            <a:endParaRPr lang="it-IT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FA53A108-11CD-334F-8536-4EF11F4FC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9876"/>
              </p:ext>
            </p:extLst>
          </p:nvPr>
        </p:nvGraphicFramePr>
        <p:xfrm>
          <a:off x="1854201" y="288877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52119988"/>
                    </a:ext>
                  </a:extLst>
                </a:gridCol>
                <a:gridCol w="3585384">
                  <a:extLst>
                    <a:ext uri="{9D8B030D-6E8A-4147-A177-3AD203B41FA5}">
                      <a16:colId xmlns:a16="http://schemas.microsoft.com/office/drawing/2014/main" val="2849660195"/>
                    </a:ext>
                  </a:extLst>
                </a:gridCol>
                <a:gridCol w="1833282">
                  <a:extLst>
                    <a:ext uri="{9D8B030D-6E8A-4147-A177-3AD203B41FA5}">
                      <a16:colId xmlns:a16="http://schemas.microsoft.com/office/drawing/2014/main" val="2251575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Memory </a:t>
                      </a:r>
                      <a:r>
                        <a:rPr lang="it-IT" dirty="0" err="1"/>
                        <a:t>occupation</a:t>
                      </a:r>
                      <a:r>
                        <a:rPr lang="it-IT" dirty="0"/>
                        <a:t> (Flash + 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Accuracy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6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Floating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point</a:t>
                      </a:r>
                      <a:r>
                        <a:rPr lang="it-IT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108.7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2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Quantized</a:t>
                      </a:r>
                      <a:r>
                        <a:rPr lang="it-IT" dirty="0"/>
                        <a:t> to int8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29.27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91.0 %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06397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A582CD2-84D3-BF41-B989-13A800C5FAC7}"/>
              </a:ext>
            </a:extLst>
          </p:cNvPr>
          <p:cNvCxnSpPr>
            <a:cxnSpLocks/>
          </p:cNvCxnSpPr>
          <p:nvPr/>
        </p:nvCxnSpPr>
        <p:spPr>
          <a:xfrm flipH="1" flipV="1">
            <a:off x="5713506" y="3611329"/>
            <a:ext cx="764988" cy="77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B9E4083-301B-E947-8B8B-7BF7349C8D4E}"/>
              </a:ext>
            </a:extLst>
          </p:cNvPr>
          <p:cNvSpPr txBox="1"/>
          <p:nvPr/>
        </p:nvSpPr>
        <p:spPr>
          <a:xfrm>
            <a:off x="6602506" y="4391259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Huge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293058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18FE1F-ADB3-DA45-90C6-BFD01798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Pros</a:t>
            </a:r>
            <a:r>
              <a:rPr lang="it-IT" dirty="0"/>
              <a:t> and </a:t>
            </a:r>
            <a:r>
              <a:rPr lang="it-IT" dirty="0" err="1"/>
              <a:t>cons</a:t>
            </a:r>
            <a:r>
              <a:rPr lang="it-IT" dirty="0"/>
              <a:t> of </a:t>
            </a:r>
            <a:r>
              <a:rPr lang="it-IT" dirty="0" err="1"/>
              <a:t>quantized</a:t>
            </a:r>
            <a:r>
              <a:rPr lang="it-IT" dirty="0"/>
              <a:t>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44F082-BE75-434D-8029-4DCC7912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Pros</a:t>
            </a:r>
            <a:r>
              <a:rPr lang="it-IT" dirty="0"/>
              <a:t>:</a:t>
            </a:r>
          </a:p>
          <a:p>
            <a:r>
              <a:rPr lang="it-IT" dirty="0"/>
              <a:t> Reduce </a:t>
            </a:r>
            <a:r>
              <a:rPr lang="it-IT" dirty="0" err="1"/>
              <a:t>bandwidth</a:t>
            </a:r>
            <a:r>
              <a:rPr lang="it-IT" dirty="0"/>
              <a:t> and compute </a:t>
            </a:r>
            <a:r>
              <a:rPr lang="it-IT" dirty="0" err="1"/>
              <a:t>requirements</a:t>
            </a:r>
            <a:r>
              <a:rPr lang="it-IT" dirty="0"/>
              <a:t>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Cons</a:t>
            </a:r>
            <a:r>
              <a:rPr lang="it-IT" dirty="0"/>
              <a:t>: </a:t>
            </a:r>
          </a:p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switching</a:t>
            </a:r>
            <a:r>
              <a:rPr lang="it-IT" dirty="0"/>
              <a:t> from </a:t>
            </a:r>
            <a:r>
              <a:rPr lang="it-IT" dirty="0" err="1"/>
              <a:t>floating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to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</a:t>
            </a:r>
            <a:r>
              <a:rPr lang="it-IT" dirty="0" err="1"/>
              <a:t>arithmetic</a:t>
            </a:r>
            <a:r>
              <a:rPr lang="it-IT" dirty="0"/>
              <a:t>, </a:t>
            </a:r>
            <a:r>
              <a:rPr lang="it-IT" dirty="0" err="1"/>
              <a:t>truncation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 and </a:t>
            </a:r>
            <a:r>
              <a:rPr lang="it-IT" dirty="0" err="1"/>
              <a:t>saturation</a:t>
            </a:r>
            <a:r>
              <a:rPr lang="it-IT" dirty="0"/>
              <a:t> </a:t>
            </a:r>
            <a:r>
              <a:rPr lang="it-IT" dirty="0" err="1"/>
              <a:t>effects</a:t>
            </a:r>
            <a:r>
              <a:rPr lang="it-IT" dirty="0"/>
              <a:t> are </a:t>
            </a:r>
            <a:r>
              <a:rPr lang="it-IT" dirty="0" err="1"/>
              <a:t>introduced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E88EEA-F2BD-F24A-A1E0-34F2E2EF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A49BDA-E615-1141-8784-6D259E51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16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A518C6E-FB6F-3C4B-B2C2-F981B0B5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10" y="2782094"/>
            <a:ext cx="6121400" cy="19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0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309A21-51B3-7948-9E05-3C73E395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samples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0BAC68-0473-3841-A4F5-2F9A8F6E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D2669A-0489-BE4B-86C8-BC5BB9AC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17</a:t>
            </a:fld>
            <a:endParaRPr lang="it-IT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0ED57FF-B7F4-DF4E-99FD-121A62F59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56449"/>
              </p:ext>
            </p:extLst>
          </p:nvPr>
        </p:nvGraphicFramePr>
        <p:xfrm>
          <a:off x="6642847" y="2006214"/>
          <a:ext cx="4840941" cy="3067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412">
                  <a:extLst>
                    <a:ext uri="{9D8B030D-6E8A-4147-A177-3AD203B41FA5}">
                      <a16:colId xmlns:a16="http://schemas.microsoft.com/office/drawing/2014/main" val="3174600109"/>
                    </a:ext>
                  </a:extLst>
                </a:gridCol>
                <a:gridCol w="1680882">
                  <a:extLst>
                    <a:ext uri="{9D8B030D-6E8A-4147-A177-3AD203B41FA5}">
                      <a16:colId xmlns:a16="http://schemas.microsoft.com/office/drawing/2014/main" val="2687015721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053091878"/>
                    </a:ext>
                  </a:extLst>
                </a:gridCol>
              </a:tblGrid>
              <a:tr h="471941">
                <a:tc>
                  <a:txBody>
                    <a:bodyPr/>
                    <a:lstStyle/>
                    <a:p>
                      <a:r>
                        <a:rPr lang="it-IT" dirty="0" err="1"/>
                        <a:t>nsamples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trainsize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testsize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7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93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8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9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0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2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16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37318"/>
                  </a:ext>
                </a:extLst>
              </a:tr>
            </a:tbl>
          </a:graphicData>
        </a:graphic>
      </p:graphicFrame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0AD76445-0C41-AE49-9778-5BCBC63B6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00344"/>
            <a:ext cx="6515100" cy="3263900"/>
          </a:xfrm>
        </p:spPr>
      </p:pic>
    </p:spTree>
    <p:extLst>
      <p:ext uri="{BB962C8B-B14F-4D97-AF65-F5344CB8AC3E}">
        <p14:creationId xmlns:p14="http://schemas.microsoft.com/office/powerpoint/2010/main" val="30706089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4998F-5A35-C541-8CBC-82644FC2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results</a:t>
            </a:r>
            <a:endParaRPr lang="it-IT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B188C35-2E18-0145-AEFD-1FF8977C9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26152"/>
              </p:ext>
            </p:extLst>
          </p:nvPr>
        </p:nvGraphicFramePr>
        <p:xfrm>
          <a:off x="838199" y="1825625"/>
          <a:ext cx="10877552" cy="191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518">
                  <a:extLst>
                    <a:ext uri="{9D8B030D-6E8A-4147-A177-3AD203B41FA5}">
                      <a16:colId xmlns:a16="http://schemas.microsoft.com/office/drawing/2014/main" val="1986341317"/>
                    </a:ext>
                  </a:extLst>
                </a:gridCol>
                <a:gridCol w="2249244">
                  <a:extLst>
                    <a:ext uri="{9D8B030D-6E8A-4147-A177-3AD203B41FA5}">
                      <a16:colId xmlns:a16="http://schemas.microsoft.com/office/drawing/2014/main" val="3412429947"/>
                    </a:ext>
                  </a:extLst>
                </a:gridCol>
                <a:gridCol w="1660943">
                  <a:extLst>
                    <a:ext uri="{9D8B030D-6E8A-4147-A177-3AD203B41FA5}">
                      <a16:colId xmlns:a16="http://schemas.microsoft.com/office/drawing/2014/main" val="4039558859"/>
                    </a:ext>
                  </a:extLst>
                </a:gridCol>
                <a:gridCol w="1144516">
                  <a:extLst>
                    <a:ext uri="{9D8B030D-6E8A-4147-A177-3AD203B41FA5}">
                      <a16:colId xmlns:a16="http://schemas.microsoft.com/office/drawing/2014/main" val="3337428313"/>
                    </a:ext>
                  </a:extLst>
                </a:gridCol>
                <a:gridCol w="1367836">
                  <a:extLst>
                    <a:ext uri="{9D8B030D-6E8A-4147-A177-3AD203B41FA5}">
                      <a16:colId xmlns:a16="http://schemas.microsoft.com/office/drawing/2014/main" val="2804624051"/>
                    </a:ext>
                  </a:extLst>
                </a:gridCol>
                <a:gridCol w="1479495">
                  <a:extLst>
                    <a:ext uri="{9D8B030D-6E8A-4147-A177-3AD203B41FA5}">
                      <a16:colId xmlns:a16="http://schemas.microsoft.com/office/drawing/2014/main" val="3486564243"/>
                    </a:ext>
                  </a:extLst>
                </a:gridCol>
              </a:tblGrid>
              <a:tr h="426921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Activations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size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Weights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size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CPU </a:t>
                      </a:r>
                      <a:r>
                        <a:rPr lang="it-IT" dirty="0" err="1"/>
                        <a:t>cycles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Cycles</a:t>
                      </a:r>
                      <a:r>
                        <a:rPr lang="it-IT" dirty="0"/>
                        <a:t>/MACC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89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Model.h5 (No </a:t>
                      </a:r>
                      <a:r>
                        <a:rPr lang="it-IT" dirty="0" err="1"/>
                        <a:t>compression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569963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6882718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8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Model.h5 (x4 </a:t>
                      </a:r>
                      <a:r>
                        <a:rPr lang="it-IT" dirty="0" err="1"/>
                        <a:t>compression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569963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6859094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4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Model.h5 (x8 </a:t>
                      </a:r>
                      <a:r>
                        <a:rPr lang="it-IT" dirty="0" err="1"/>
                        <a:t>compression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76320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569963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6881159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74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Quantized</a:t>
                      </a:r>
                      <a:r>
                        <a:rPr lang="it-IT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553623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5528697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521836"/>
                  </a:ext>
                </a:extLst>
              </a:tr>
            </a:tbl>
          </a:graphicData>
        </a:graphic>
      </p:graphicFrame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232758-6C2B-5E41-AAFD-173174FF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5B32C3-5921-6041-B9BB-83FC0272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18</a:t>
            </a:fld>
            <a:endParaRPr lang="it-IT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D4D6196-3ADB-EB46-973D-81CE270F6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91077"/>
              </p:ext>
            </p:extLst>
          </p:nvPr>
        </p:nvGraphicFramePr>
        <p:xfrm>
          <a:off x="1854200" y="409098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327784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68244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# </a:t>
                      </a:r>
                      <a:r>
                        <a:rPr lang="it-IT" dirty="0" err="1"/>
                        <a:t>parameters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Model.h5 (No </a:t>
                      </a:r>
                      <a:r>
                        <a:rPr lang="it-IT" dirty="0" err="1"/>
                        <a:t>compression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7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Model.h5 (x4 </a:t>
                      </a:r>
                      <a:r>
                        <a:rPr lang="it-IT" dirty="0" err="1"/>
                        <a:t>compression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4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Model.h5 (x8 </a:t>
                      </a:r>
                      <a:r>
                        <a:rPr lang="it-IT" dirty="0" err="1"/>
                        <a:t>compression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2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Quantized</a:t>
                      </a:r>
                      <a:r>
                        <a:rPr lang="it-IT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88150"/>
                  </a:ext>
                </a:extLst>
              </a:tr>
            </a:tbl>
          </a:graphicData>
        </a:graphic>
      </p:graphicFrame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16E893C-A5D4-BC4C-AD04-6DE6F8E4ECD8}"/>
              </a:ext>
            </a:extLst>
          </p:cNvPr>
          <p:cNvCxnSpPr>
            <a:cxnSpLocks/>
          </p:cNvCxnSpPr>
          <p:nvPr/>
        </p:nvCxnSpPr>
        <p:spPr>
          <a:xfrm>
            <a:off x="10229850" y="3601118"/>
            <a:ext cx="542925" cy="112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C758D51-D067-CF4B-B1E2-8D130CBE26C0}"/>
              </a:ext>
            </a:extLst>
          </p:cNvPr>
          <p:cNvSpPr txBox="1"/>
          <p:nvPr/>
        </p:nvSpPr>
        <p:spPr>
          <a:xfrm>
            <a:off x="10229850" y="4857751"/>
            <a:ext cx="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for 10 </a:t>
            </a:r>
            <a:r>
              <a:rPr lang="it-IT" dirty="0" err="1"/>
              <a:t>inferences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340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1CC5389-CB4A-43B7-9A0E-5447CE0BC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75" name="Color">
              <a:extLst>
                <a:ext uri="{FF2B5EF4-FFF2-40B4-BE49-F238E27FC236}">
                  <a16:creationId xmlns:a16="http://schemas.microsoft.com/office/drawing/2014/main" id="{017160F5-4BB5-41FB-B2D8-0AE0A6D7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Color">
              <a:extLst>
                <a:ext uri="{FF2B5EF4-FFF2-40B4-BE49-F238E27FC236}">
                  <a16:creationId xmlns:a16="http://schemas.microsoft.com/office/drawing/2014/main" id="{5AB10530-0B6F-40EF-9B05-F388D1BCB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8" name="Color">
            <a:extLst>
              <a:ext uri="{FF2B5EF4-FFF2-40B4-BE49-F238E27FC236}">
                <a16:creationId xmlns:a16="http://schemas.microsoft.com/office/drawing/2014/main" id="{145B2F28-3A18-4BC2-8E92-9AF66F147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FFB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magine 6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2FE43B40-ED13-FC47-8626-B14236B9B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12"/>
          <a:stretch/>
        </p:blipFill>
        <p:spPr>
          <a:xfrm>
            <a:off x="4747307" y="653615"/>
            <a:ext cx="6702822" cy="5540004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FA65A26F-1F64-451C-BFA2-F92410951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35C965A-C516-42B1-844F-9472408C9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4C44BFB-148D-4919-BEE5-0138A35BC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D704AD9-4DAA-4F0F-8B02-8B765658A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F9F0EF2-FB12-49A3-B73C-E38141A5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9A9DBF1-1403-4BE8-B87E-0393E9CDE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979BDB7-FA20-4F60-97B1-CF369639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B7D32B5-D9D6-467E-8349-4A1A840FA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D42A482-E53E-5943-97E7-12DBCA599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719268"/>
            <a:ext cx="3573794" cy="1901616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800" dirty="0">
                <a:solidFill>
                  <a:schemeClr val="tx2"/>
                </a:solidFill>
              </a:rPr>
              <a:t>Audio processing -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2BCF42-43EE-C34A-8AD9-AE4C0EA5F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643" y="2741893"/>
            <a:ext cx="3573793" cy="3396840"/>
          </a:xfrm>
        </p:spPr>
        <p:txBody>
          <a:bodyPr anchor="t">
            <a:no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it-IT" dirty="0">
                <a:solidFill>
                  <a:schemeClr val="tx2"/>
                </a:solidFill>
              </a:rPr>
              <a:t>Audio processing on ARM Cortex-M4 </a:t>
            </a:r>
            <a:r>
              <a:rPr lang="it-IT" dirty="0" err="1">
                <a:solidFill>
                  <a:schemeClr val="tx2"/>
                </a:solidFill>
              </a:rPr>
              <a:t>Microcontroller</a:t>
            </a:r>
            <a:r>
              <a:rPr lang="it-IT" dirty="0">
                <a:solidFill>
                  <a:schemeClr val="tx2"/>
                </a:solidFill>
              </a:rPr>
              <a:t>;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it-IT">
                <a:solidFill>
                  <a:schemeClr val="tx2"/>
                </a:solidFill>
              </a:rPr>
              <a:t>A B-L475E-IOT01A </a:t>
            </a:r>
            <a:r>
              <a:rPr lang="it-IT" dirty="0" err="1">
                <a:solidFill>
                  <a:schemeClr val="tx2"/>
                </a:solidFill>
              </a:rPr>
              <a:t>board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was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used</a:t>
            </a:r>
            <a:r>
              <a:rPr lang="it-IT" dirty="0">
                <a:solidFill>
                  <a:schemeClr val="tx2"/>
                </a:solidFill>
              </a:rPr>
              <a:t> for the </a:t>
            </a:r>
            <a:r>
              <a:rPr lang="it-IT" dirty="0" err="1">
                <a:solidFill>
                  <a:schemeClr val="tx2"/>
                </a:solidFill>
              </a:rPr>
              <a:t>project</a:t>
            </a:r>
            <a:r>
              <a:rPr lang="it-IT" dirty="0">
                <a:solidFill>
                  <a:schemeClr val="tx2"/>
                </a:solidFill>
              </a:rPr>
              <a:t>, </a:t>
            </a:r>
            <a:r>
              <a:rPr lang="it-IT" dirty="0" err="1">
                <a:solidFill>
                  <a:schemeClr val="tx2"/>
                </a:solidFill>
              </a:rPr>
              <a:t>featuring</a:t>
            </a:r>
            <a:r>
              <a:rPr lang="it-IT" dirty="0">
                <a:solidFill>
                  <a:schemeClr val="tx2"/>
                </a:solidFill>
              </a:rPr>
              <a:t> a Cortex-M4 </a:t>
            </a:r>
            <a:r>
              <a:rPr lang="it-IT" dirty="0" err="1">
                <a:solidFill>
                  <a:schemeClr val="tx2"/>
                </a:solidFill>
              </a:rPr>
              <a:t>microcontroller</a:t>
            </a:r>
            <a:r>
              <a:rPr lang="it-IT" dirty="0">
                <a:solidFill>
                  <a:schemeClr val="tx2"/>
                </a:solidFill>
              </a:rPr>
              <a:t> with a 1MB flash and a 128KB RAM </a:t>
            </a:r>
            <a:r>
              <a:rPr lang="it-IT" dirty="0" err="1">
                <a:solidFill>
                  <a:schemeClr val="tx2"/>
                </a:solidFill>
              </a:rPr>
              <a:t>memories</a:t>
            </a:r>
            <a:r>
              <a:rPr lang="it-IT" dirty="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C67B52-2FF1-1E44-BC9E-C990FF73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9513" y="4033684"/>
            <a:ext cx="3657600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it-IT" sz="1000">
                <a:solidFill>
                  <a:schemeClr val="bg1"/>
                </a:solidFill>
              </a:rPr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68692E-12B2-F844-A960-F500B840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272" y="6217920"/>
            <a:ext cx="640080" cy="64008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A55A9A4-0AFF-894A-B1A4-906846C9A3D2}" type="slidenum">
              <a:rPr lang="it-IT" sz="160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it-IT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3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61D74D-767B-BA44-96CE-56840591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1291E8-459C-D445-A8CE-C9708301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55A9A4-0AFF-894A-B1A4-906846C9A3D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2F865F0-5651-8249-AA60-23C7A29F7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039" y="643467"/>
            <a:ext cx="8015921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ccia su 14">
            <a:extLst>
              <a:ext uri="{FF2B5EF4-FFF2-40B4-BE49-F238E27FC236}">
                <a16:creationId xmlns:a16="http://schemas.microsoft.com/office/drawing/2014/main" id="{533456F6-1DA5-F643-B6F7-71A95F58422D}"/>
              </a:ext>
            </a:extLst>
          </p:cNvPr>
          <p:cNvSpPr/>
          <p:nvPr/>
        </p:nvSpPr>
        <p:spPr>
          <a:xfrm>
            <a:off x="4829175" y="4407988"/>
            <a:ext cx="1266825" cy="406899"/>
          </a:xfrm>
          <a:prstGeom prst="upArrow">
            <a:avLst>
              <a:gd name="adj1" fmla="val 50000"/>
              <a:gd name="adj2" fmla="val 609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790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785A2A-BC5A-0043-800A-8EDCC405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41D21D-9F2B-BE4F-8568-9F467FE3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55A9A4-0AFF-894A-B1A4-906846C9A3D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0D0CE7C-9194-2045-AB99-CB70E0B67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9941"/>
            <a:ext cx="10905066" cy="5098117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8C9EB2-E55B-C04C-A604-F55F978C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it-IT" sz="3600" dirty="0" err="1"/>
              <a:t>References</a:t>
            </a:r>
            <a:endParaRPr lang="it-IT" sz="3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27DC3B-D049-F44F-AD4D-BFC25420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it-IT" sz="2000" dirty="0"/>
              <a:t>«Machine Learning on </a:t>
            </a:r>
            <a:r>
              <a:rPr lang="it-IT" sz="2000" dirty="0" err="1"/>
              <a:t>Arm</a:t>
            </a:r>
            <a:r>
              <a:rPr lang="it-IT" sz="2000" dirty="0"/>
              <a:t> </a:t>
            </a:r>
            <a:r>
              <a:rPr lang="it-IT" sz="2000" dirty="0" err="1"/>
              <a:t>Cortex</a:t>
            </a:r>
            <a:r>
              <a:rPr lang="it-IT" sz="2000" dirty="0"/>
              <a:t>-M </a:t>
            </a:r>
            <a:r>
              <a:rPr lang="it-IT" sz="2000" dirty="0" err="1"/>
              <a:t>Microcontrollers</a:t>
            </a:r>
            <a:r>
              <a:rPr lang="it-IT" sz="2000" dirty="0"/>
              <a:t>» by </a:t>
            </a:r>
            <a:r>
              <a:rPr lang="it-IT" sz="2000" dirty="0" err="1"/>
              <a:t>Naveen</a:t>
            </a:r>
            <a:r>
              <a:rPr lang="it-IT" sz="2000" dirty="0"/>
              <a:t> Suda and Danny </a:t>
            </a:r>
            <a:r>
              <a:rPr lang="it-IT" sz="2000" dirty="0" err="1"/>
              <a:t>Loh</a:t>
            </a:r>
            <a:r>
              <a:rPr lang="it-IT" sz="2000" dirty="0"/>
              <a:t>;</a:t>
            </a:r>
          </a:p>
          <a:p>
            <a:r>
              <a:rPr lang="it-IT" sz="2000" dirty="0"/>
              <a:t>«How to </a:t>
            </a:r>
            <a:r>
              <a:rPr lang="it-IT" sz="2000" dirty="0" err="1"/>
              <a:t>Achieve</a:t>
            </a:r>
            <a:r>
              <a:rPr lang="it-IT" sz="2000" dirty="0"/>
              <a:t> High-</a:t>
            </a:r>
            <a:r>
              <a:rPr lang="it-IT" sz="2000" dirty="0" err="1"/>
              <a:t>Accuracy</a:t>
            </a:r>
            <a:r>
              <a:rPr lang="it-IT" sz="2000" dirty="0"/>
              <a:t> Keyword </a:t>
            </a:r>
            <a:r>
              <a:rPr lang="it-IT" sz="2000" dirty="0" err="1"/>
              <a:t>Spotting</a:t>
            </a:r>
            <a:r>
              <a:rPr lang="it-IT" sz="2000" dirty="0"/>
              <a:t> on </a:t>
            </a:r>
            <a:r>
              <a:rPr lang="it-IT" sz="2000" dirty="0" err="1"/>
              <a:t>Cortex</a:t>
            </a:r>
            <a:r>
              <a:rPr lang="it-IT" sz="2000" dirty="0"/>
              <a:t>-M Processors»;</a:t>
            </a:r>
          </a:p>
          <a:p>
            <a:r>
              <a:rPr lang="it-IT" sz="2000" dirty="0"/>
              <a:t>«Machine Learning on Audio Data: STM Cube AI vs. </a:t>
            </a:r>
            <a:r>
              <a:rPr lang="it-IT" sz="2000" dirty="0" err="1"/>
              <a:t>Tensorflow</a:t>
            </a:r>
            <a:r>
              <a:rPr lang="it-IT" sz="2000" dirty="0"/>
              <a:t> Lite Micro» (Lab3 of the </a:t>
            </a:r>
            <a:r>
              <a:rPr lang="it-IT" sz="2000" dirty="0" err="1"/>
              <a:t>course</a:t>
            </a:r>
            <a:r>
              <a:rPr lang="it-IT" sz="2000"/>
              <a:t>).</a:t>
            </a:r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26F9C17-F31D-FB48-8A3A-8F698E0B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393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B89EE6-2FB4-604C-A1CF-EAFAFA30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5098" y="6356350"/>
            <a:ext cx="1633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55A9A4-0AFF-894A-B1A4-906846C9A3D2}" type="slidenum">
              <a:rPr lang="it-IT" smtClean="0"/>
              <a:pPr>
                <a:spcAft>
                  <a:spcPts val="600"/>
                </a:spcAft>
              </a:pPr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59542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A10C04-40A0-6545-BA61-E58E03BB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it-IT" sz="4000" dirty="0"/>
              <a:t>Audio Processing - Intro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6BEFFE-5DDB-8F4B-BA6F-E6922C86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r>
              <a:rPr lang="it-IT" sz="3200" dirty="0"/>
              <a:t>Board </a:t>
            </a:r>
            <a:r>
              <a:rPr lang="it-IT" sz="3200" dirty="0" err="1"/>
              <a:t>programmed</a:t>
            </a:r>
            <a:r>
              <a:rPr lang="it-IT" sz="3200" dirty="0"/>
              <a:t> </a:t>
            </a:r>
            <a:r>
              <a:rPr lang="it-IT" sz="3200" dirty="0" err="1"/>
              <a:t>through</a:t>
            </a:r>
            <a:r>
              <a:rPr lang="it-IT" sz="3200" dirty="0"/>
              <a:t> </a:t>
            </a:r>
            <a:r>
              <a:rPr lang="it-IT" sz="3200" dirty="0" err="1"/>
              <a:t>STMCube</a:t>
            </a:r>
            <a:r>
              <a:rPr lang="it-IT" sz="3200" dirty="0"/>
              <a:t> IDE;</a:t>
            </a:r>
          </a:p>
          <a:p>
            <a:r>
              <a:rPr lang="it-IT" sz="3200" dirty="0"/>
              <a:t>The </a:t>
            </a:r>
            <a:r>
              <a:rPr lang="it-IT" sz="3200" dirty="0" err="1"/>
              <a:t>deployment</a:t>
            </a:r>
            <a:r>
              <a:rPr lang="it-IT" sz="3200" dirty="0"/>
              <a:t> of the network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done</a:t>
            </a:r>
            <a:r>
              <a:rPr lang="it-IT" sz="3200" dirty="0"/>
              <a:t> </a:t>
            </a:r>
            <a:r>
              <a:rPr lang="it-IT" sz="3200" dirty="0" err="1"/>
              <a:t>through</a:t>
            </a:r>
            <a:r>
              <a:rPr lang="it-IT" sz="3200" dirty="0"/>
              <a:t> the </a:t>
            </a:r>
            <a:r>
              <a:rPr lang="it-IT" sz="3200" dirty="0" err="1"/>
              <a:t>support</a:t>
            </a:r>
            <a:r>
              <a:rPr lang="it-IT" sz="3200" dirty="0"/>
              <a:t> of </a:t>
            </a:r>
            <a:r>
              <a:rPr lang="it-IT" sz="3200" b="1" dirty="0" err="1"/>
              <a:t>Tensorflow</a:t>
            </a:r>
            <a:r>
              <a:rPr lang="it-IT" sz="3200" b="1" dirty="0"/>
              <a:t> Lite Micro</a:t>
            </a:r>
            <a:r>
              <a:rPr lang="it-IT" sz="3200" dirty="0"/>
              <a:t>, </a:t>
            </a:r>
            <a:r>
              <a:rPr lang="it-IT" sz="3200" dirty="0" err="1"/>
              <a:t>through</a:t>
            </a:r>
            <a:r>
              <a:rPr lang="it-IT" sz="3200" dirty="0"/>
              <a:t> the </a:t>
            </a:r>
            <a:r>
              <a:rPr lang="it-IT" sz="3200" dirty="0" err="1"/>
              <a:t>usage</a:t>
            </a:r>
            <a:r>
              <a:rPr lang="it-IT" sz="3200" dirty="0"/>
              <a:t> of  </a:t>
            </a:r>
            <a:r>
              <a:rPr lang="it-IT" sz="3200" b="1" dirty="0"/>
              <a:t>CMSIS-NN;</a:t>
            </a:r>
            <a:r>
              <a:rPr lang="it-IT" sz="3200" dirty="0"/>
              <a:t> 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1BC33F6-2C78-9445-B7A0-7FF2794A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556" y="628477"/>
            <a:ext cx="3995623" cy="224753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2AE0929-A0C9-0D41-B0AE-31153F0B8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556" y="3846325"/>
            <a:ext cx="3995623" cy="2130263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9AC8E1-321B-A341-9252-473AE194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93AFA2-C418-EF49-A9BD-E73EA1F1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55A9A4-0AFF-894A-B1A4-906846C9A3D2}" type="slidenum">
              <a:rPr lang="it-IT" smtClean="0"/>
              <a:pPr>
                <a:spcAft>
                  <a:spcPts val="600"/>
                </a:spcAft>
              </a:pPr>
              <a:t>2</a:t>
            </a:fld>
            <a:endParaRPr lang="it-IT"/>
          </a:p>
        </p:txBody>
      </p:sp>
      <p:sp>
        <p:nvSpPr>
          <p:cNvPr id="16" name="Freccia giù 15">
            <a:extLst>
              <a:ext uri="{FF2B5EF4-FFF2-40B4-BE49-F238E27FC236}">
                <a16:creationId xmlns:a16="http://schemas.microsoft.com/office/drawing/2014/main" id="{1139157E-AA4D-BC4B-8FDB-B61094A23492}"/>
              </a:ext>
            </a:extLst>
          </p:cNvPr>
          <p:cNvSpPr/>
          <p:nvPr/>
        </p:nvSpPr>
        <p:spPr>
          <a:xfrm>
            <a:off x="9753051" y="286791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0850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0F1696-A344-2141-88A2-305F8D26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 dirty="0"/>
              <a:t>CMSIS-NN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3A5FEC-891F-0149-97D8-DFF39601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457471"/>
            <a:ext cx="4008384" cy="4719492"/>
          </a:xfrm>
        </p:spPr>
        <p:txBody>
          <a:bodyPr>
            <a:noAutofit/>
          </a:bodyPr>
          <a:lstStyle/>
          <a:p>
            <a:r>
              <a:rPr lang="it-IT" sz="2400" dirty="0"/>
              <a:t>CMSIS-NN can be </a:t>
            </a:r>
            <a:r>
              <a:rPr lang="it-IT" sz="2400" dirty="0" err="1"/>
              <a:t>seen</a:t>
            </a:r>
            <a:r>
              <a:rPr lang="it-IT" sz="2400" dirty="0"/>
              <a:t> </a:t>
            </a:r>
            <a:r>
              <a:rPr lang="it-IT" sz="2400" dirty="0" err="1"/>
              <a:t>as</a:t>
            </a:r>
            <a:r>
              <a:rPr lang="it-IT" sz="2400" dirty="0"/>
              <a:t> a </a:t>
            </a:r>
            <a:r>
              <a:rPr lang="it-IT" sz="2400" dirty="0" err="1"/>
              <a:t>collection</a:t>
            </a:r>
            <a:r>
              <a:rPr lang="it-IT" sz="2400" dirty="0"/>
              <a:t> of </a:t>
            </a:r>
            <a:r>
              <a:rPr lang="it-IT" sz="2400" dirty="0" err="1"/>
              <a:t>efficient</a:t>
            </a:r>
            <a:r>
              <a:rPr lang="it-IT" sz="2400" dirty="0"/>
              <a:t> </a:t>
            </a:r>
            <a:r>
              <a:rPr lang="it-IT" sz="2400" dirty="0" err="1"/>
              <a:t>neural</a:t>
            </a:r>
            <a:r>
              <a:rPr lang="it-IT" sz="2400" dirty="0"/>
              <a:t> network </a:t>
            </a:r>
            <a:r>
              <a:rPr lang="it-IT" sz="2400" dirty="0" err="1"/>
              <a:t>kernels</a:t>
            </a:r>
            <a:r>
              <a:rPr lang="it-IT" sz="2400" dirty="0"/>
              <a:t> </a:t>
            </a:r>
            <a:r>
              <a:rPr lang="it-IT" sz="2400" dirty="0" err="1"/>
              <a:t>developed</a:t>
            </a:r>
            <a:r>
              <a:rPr lang="it-IT" sz="2400" dirty="0"/>
              <a:t> to </a:t>
            </a:r>
            <a:r>
              <a:rPr lang="it-IT" sz="2400" dirty="0" err="1"/>
              <a:t>maximize</a:t>
            </a:r>
            <a:r>
              <a:rPr lang="it-IT" sz="2400" dirty="0"/>
              <a:t> the performance and </a:t>
            </a:r>
            <a:r>
              <a:rPr lang="it-IT" sz="2400" dirty="0" err="1"/>
              <a:t>minimize</a:t>
            </a:r>
            <a:r>
              <a:rPr lang="it-IT" sz="2400" dirty="0"/>
              <a:t> the </a:t>
            </a:r>
            <a:r>
              <a:rPr lang="it-IT" sz="2400" dirty="0" err="1"/>
              <a:t>memory</a:t>
            </a:r>
            <a:r>
              <a:rPr lang="it-IT" sz="2400" dirty="0"/>
              <a:t> </a:t>
            </a:r>
            <a:r>
              <a:rPr lang="it-IT" sz="2400" dirty="0" err="1"/>
              <a:t>footprint</a:t>
            </a:r>
            <a:r>
              <a:rPr lang="it-IT" sz="2400" dirty="0"/>
              <a:t> of </a:t>
            </a:r>
            <a:r>
              <a:rPr lang="it-IT" sz="2400" dirty="0" err="1"/>
              <a:t>NNs</a:t>
            </a:r>
            <a:r>
              <a:rPr lang="it-IT" sz="2400" dirty="0"/>
              <a:t> on </a:t>
            </a:r>
            <a:r>
              <a:rPr lang="it-IT" sz="2400" dirty="0" err="1"/>
              <a:t>Arm</a:t>
            </a:r>
            <a:r>
              <a:rPr lang="it-IT" sz="2400" dirty="0"/>
              <a:t> </a:t>
            </a:r>
            <a:r>
              <a:rPr lang="it-IT" sz="2400" dirty="0" err="1"/>
              <a:t>Cortex</a:t>
            </a:r>
            <a:r>
              <a:rPr lang="it-IT" sz="2400" dirty="0"/>
              <a:t>-M processor </a:t>
            </a:r>
            <a:r>
              <a:rPr lang="it-IT" sz="2400" dirty="0" err="1"/>
              <a:t>cores</a:t>
            </a:r>
            <a:r>
              <a:rPr lang="it-IT" sz="2400" dirty="0"/>
              <a:t>. NN </a:t>
            </a:r>
            <a:r>
              <a:rPr lang="it-IT" sz="2400" dirty="0" err="1"/>
              <a:t>inference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CMSIS-NN </a:t>
            </a:r>
            <a:r>
              <a:rPr lang="it-IT" sz="2400" dirty="0" err="1"/>
              <a:t>kernels</a:t>
            </a:r>
            <a:r>
              <a:rPr lang="it-IT" sz="2400" dirty="0"/>
              <a:t> </a:t>
            </a:r>
            <a:r>
              <a:rPr lang="it-IT" sz="2400" dirty="0" err="1"/>
              <a:t>achieves</a:t>
            </a:r>
            <a:r>
              <a:rPr lang="it-IT" sz="2400" dirty="0"/>
              <a:t> 4.6X </a:t>
            </a:r>
            <a:r>
              <a:rPr lang="it-IT" sz="2400" dirty="0" err="1"/>
              <a:t>improvement</a:t>
            </a:r>
            <a:r>
              <a:rPr lang="it-IT" sz="2400" dirty="0"/>
              <a:t> in </a:t>
            </a:r>
            <a:r>
              <a:rPr lang="it-IT" sz="2400" dirty="0" err="1"/>
              <a:t>runtime</a:t>
            </a:r>
            <a:r>
              <a:rPr lang="it-IT" sz="2400" dirty="0"/>
              <a:t>/</a:t>
            </a:r>
            <a:r>
              <a:rPr lang="it-IT" sz="2400" dirty="0" err="1"/>
              <a:t>throughput</a:t>
            </a:r>
            <a:r>
              <a:rPr lang="it-IT" sz="2400" dirty="0"/>
              <a:t> and 4.9X </a:t>
            </a:r>
            <a:r>
              <a:rPr lang="it-IT" sz="2400" dirty="0" err="1"/>
              <a:t>improvement</a:t>
            </a:r>
            <a:r>
              <a:rPr lang="it-IT" sz="2400" dirty="0"/>
              <a:t> in </a:t>
            </a:r>
            <a:r>
              <a:rPr lang="it-IT" sz="2400" dirty="0" err="1"/>
              <a:t>energy</a:t>
            </a:r>
            <a:r>
              <a:rPr lang="it-IT" sz="2400" dirty="0"/>
              <a:t> </a:t>
            </a:r>
            <a:r>
              <a:rPr lang="it-IT" sz="2400" dirty="0" err="1"/>
              <a:t>efficiency</a:t>
            </a:r>
            <a:r>
              <a:rPr lang="it-IT" sz="2400" dirty="0"/>
              <a:t>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DFACA311-09CF-A048-9955-788066DD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1849628"/>
            <a:ext cx="6253212" cy="354152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09F717-A0C1-324D-A060-8C8A706D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BD422C-13D5-B24A-ACF7-405D6C53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55A9A4-0AFF-894A-B1A4-906846C9A3D2}" type="slidenum">
              <a:rPr lang="it-IT" smtClean="0"/>
              <a:pPr>
                <a:spcAft>
                  <a:spcPts val="600"/>
                </a:spcAft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0340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03D2A5-11D0-1742-BA0F-0C0BB927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 dirty="0" err="1"/>
              <a:t>Dataset</a:t>
            </a:r>
            <a:r>
              <a:rPr lang="it-IT" sz="3600" dirty="0"/>
              <a:t> </a:t>
            </a:r>
            <a:r>
              <a:rPr lang="it-IT" sz="3600" dirty="0" err="1"/>
              <a:t>used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3615B3-27FF-8145-A6A4-48A6CAFE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94" y="1314450"/>
            <a:ext cx="4008384" cy="4732863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 err="1"/>
              <a:t>Dataset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: </a:t>
            </a:r>
            <a:r>
              <a:rPr lang="it-IT" sz="2400" dirty="0" err="1"/>
              <a:t>Coucke</a:t>
            </a:r>
            <a:r>
              <a:rPr lang="it-IT" sz="2400" dirty="0"/>
              <a:t> et al., 2019, «</a:t>
            </a:r>
            <a:r>
              <a:rPr lang="it-IT" sz="2400" dirty="0" err="1"/>
              <a:t>Efficient</a:t>
            </a:r>
            <a:r>
              <a:rPr lang="it-IT" sz="2400" dirty="0"/>
              <a:t> keyword </a:t>
            </a:r>
            <a:r>
              <a:rPr lang="it-IT" sz="2400" dirty="0" err="1"/>
              <a:t>spotting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dilated</a:t>
            </a:r>
            <a:r>
              <a:rPr lang="it-IT" sz="2400" dirty="0"/>
              <a:t> </a:t>
            </a:r>
            <a:r>
              <a:rPr lang="it-IT" sz="2400" dirty="0" err="1"/>
              <a:t>convolutions</a:t>
            </a:r>
            <a:r>
              <a:rPr lang="it-IT" sz="2400" dirty="0"/>
              <a:t> and </a:t>
            </a:r>
            <a:r>
              <a:rPr lang="it-IT" sz="2400" dirty="0" err="1"/>
              <a:t>gating</a:t>
            </a:r>
            <a:r>
              <a:rPr lang="it-IT" sz="2400" dirty="0"/>
              <a:t>»;</a:t>
            </a:r>
          </a:p>
          <a:p>
            <a:r>
              <a:rPr lang="it-IT" sz="2400" dirty="0" err="1"/>
              <a:t>Automatically</a:t>
            </a:r>
            <a:r>
              <a:rPr lang="it-IT" sz="2400" dirty="0"/>
              <a:t> </a:t>
            </a:r>
            <a:r>
              <a:rPr lang="it-IT" sz="2400" dirty="0" err="1"/>
              <a:t>removing</a:t>
            </a:r>
            <a:r>
              <a:rPr lang="it-IT" sz="2400" dirty="0"/>
              <a:t> </a:t>
            </a:r>
            <a:r>
              <a:rPr lang="it-IT" sz="2400" dirty="0" err="1"/>
              <a:t>samples</a:t>
            </a:r>
            <a:r>
              <a:rPr lang="it-IT" sz="2400" dirty="0"/>
              <a:t> of </a:t>
            </a:r>
            <a:r>
              <a:rPr lang="it-IT" sz="2400" dirty="0" err="1"/>
              <a:t>extreme</a:t>
            </a:r>
            <a:r>
              <a:rPr lang="it-IT" sz="2400" dirty="0"/>
              <a:t> </a:t>
            </a:r>
            <a:r>
              <a:rPr lang="it-IT" sz="2400" dirty="0" err="1"/>
              <a:t>duration</a:t>
            </a:r>
            <a:r>
              <a:rPr lang="it-IT" sz="2400" dirty="0"/>
              <a:t> (1st and 99th </a:t>
            </a:r>
            <a:r>
              <a:rPr lang="it-IT" sz="2400" dirty="0" err="1"/>
              <a:t>percentiles</a:t>
            </a:r>
            <a:r>
              <a:rPr lang="it-IT" sz="2400" dirty="0"/>
              <a:t>), or </a:t>
            </a:r>
            <a:r>
              <a:rPr lang="it-IT" sz="2400" dirty="0" err="1"/>
              <a:t>samples</a:t>
            </a:r>
            <a:r>
              <a:rPr lang="it-IT" sz="2400" dirty="0"/>
              <a:t> with </a:t>
            </a:r>
            <a:r>
              <a:rPr lang="it-IT" sz="2400" dirty="0" err="1"/>
              <a:t>repeated</a:t>
            </a:r>
            <a:r>
              <a:rPr lang="it-IT" sz="2400" dirty="0"/>
              <a:t> </a:t>
            </a:r>
            <a:r>
              <a:rPr lang="it-IT" sz="2400" dirty="0" err="1"/>
              <a:t>occurrences</a:t>
            </a:r>
            <a:r>
              <a:rPr lang="it-IT" sz="2400" dirty="0"/>
              <a:t> of the </a:t>
            </a:r>
            <a:r>
              <a:rPr lang="it-IT" sz="2400" dirty="0" err="1"/>
              <a:t>wake</a:t>
            </a:r>
            <a:r>
              <a:rPr lang="it-IT" sz="2400" dirty="0"/>
              <a:t> word;</a:t>
            </a:r>
          </a:p>
          <a:p>
            <a:r>
              <a:rPr lang="it-IT" sz="2400" dirty="0" err="1"/>
              <a:t>Discard</a:t>
            </a:r>
            <a:r>
              <a:rPr lang="it-IT" sz="2400" dirty="0"/>
              <a:t> </a:t>
            </a:r>
            <a:r>
              <a:rPr lang="it-IT" sz="2400" dirty="0" err="1"/>
              <a:t>any</a:t>
            </a:r>
            <a:r>
              <a:rPr lang="it-IT" sz="2400" dirty="0"/>
              <a:t> </a:t>
            </a:r>
            <a:r>
              <a:rPr lang="it-IT" sz="2400" dirty="0" err="1"/>
              <a:t>mispronunciations</a:t>
            </a:r>
            <a:r>
              <a:rPr lang="it-IT" sz="2400" dirty="0"/>
              <a:t> of the </a:t>
            </a:r>
            <a:r>
              <a:rPr lang="it-IT" sz="2400" dirty="0" err="1"/>
              <a:t>wake</a:t>
            </a:r>
            <a:r>
              <a:rPr lang="it-IT" sz="2400" dirty="0"/>
              <a:t> word (e.g. "Hi </a:t>
            </a:r>
            <a:r>
              <a:rPr lang="it-IT" sz="2400" dirty="0" err="1"/>
              <a:t>Snips</a:t>
            </a:r>
            <a:r>
              <a:rPr lang="it-IT" sz="2400" dirty="0"/>
              <a:t>" or "</a:t>
            </a:r>
            <a:r>
              <a:rPr lang="it-IT" sz="2400" dirty="0" err="1"/>
              <a:t>Hey</a:t>
            </a:r>
            <a:r>
              <a:rPr lang="it-IT" sz="2400" dirty="0"/>
              <a:t> </a:t>
            </a:r>
            <a:r>
              <a:rPr lang="it-IT" sz="2400" dirty="0" err="1"/>
              <a:t>Snaips</a:t>
            </a:r>
            <a:r>
              <a:rPr lang="it-IT" sz="2400" dirty="0"/>
              <a:t>"), </a:t>
            </a:r>
            <a:r>
              <a:rPr lang="it-IT" sz="2400" dirty="0" err="1"/>
              <a:t>leaving</a:t>
            </a:r>
            <a:r>
              <a:rPr lang="it-IT" sz="2400" dirty="0"/>
              <a:t> the training set </a:t>
            </a:r>
            <a:r>
              <a:rPr lang="it-IT" sz="2400" dirty="0" err="1"/>
              <a:t>untouched</a:t>
            </a:r>
            <a:r>
              <a:rPr lang="it-IT" sz="2400" dirty="0"/>
              <a:t>;</a:t>
            </a:r>
          </a:p>
          <a:p>
            <a:r>
              <a:rPr lang="it-IT" sz="2400" dirty="0" err="1"/>
              <a:t>Around</a:t>
            </a:r>
            <a:r>
              <a:rPr lang="it-IT" sz="2400" dirty="0"/>
              <a:t> 11K </a:t>
            </a:r>
            <a:r>
              <a:rPr lang="it-IT" sz="2400" dirty="0" err="1"/>
              <a:t>wake</a:t>
            </a:r>
            <a:r>
              <a:rPr lang="it-IT" sz="2400" dirty="0"/>
              <a:t> word </a:t>
            </a:r>
            <a:r>
              <a:rPr lang="it-IT" sz="2400" dirty="0" err="1"/>
              <a:t>utterances</a:t>
            </a:r>
            <a:r>
              <a:rPr lang="it-IT" sz="2400" dirty="0"/>
              <a:t> and 86.5K negative </a:t>
            </a:r>
            <a:r>
              <a:rPr lang="it-IT" sz="2400" dirty="0" err="1"/>
              <a:t>examples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been</a:t>
            </a:r>
            <a:r>
              <a:rPr lang="it-IT" sz="2400" dirty="0"/>
              <a:t> </a:t>
            </a:r>
            <a:r>
              <a:rPr lang="it-IT" sz="2400" dirty="0" err="1"/>
              <a:t>recorded</a:t>
            </a:r>
            <a:r>
              <a:rPr lang="it-IT" sz="2400" dirty="0"/>
              <a:t>.</a:t>
            </a:r>
          </a:p>
          <a:p>
            <a:endParaRPr lang="it-IT" sz="2400" b="1" dirty="0"/>
          </a:p>
          <a:p>
            <a:endParaRPr lang="it-IT" sz="2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D18BB38-BB67-4A46-B934-FDD35EF6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779204"/>
            <a:ext cx="6253212" cy="395907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96594B-4419-4841-AE95-77F900C3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67E1D1-74BC-DB42-9C02-9A2AB159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43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A02CC7-BEA7-2849-928B-12BA2572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it-IT" sz="3600"/>
              <a:t>Challenges of implementing NNs on microcontrollers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73300E-B071-DD49-B72E-1055B3EE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b="1" dirty="0"/>
              <a:t>Limited </a:t>
            </a:r>
            <a:r>
              <a:rPr lang="it-IT" sz="2000" b="1" dirty="0" err="1"/>
              <a:t>memory</a:t>
            </a:r>
            <a:r>
              <a:rPr lang="it-IT" sz="2000" b="1" dirty="0"/>
              <a:t> </a:t>
            </a:r>
            <a:r>
              <a:rPr lang="it-IT" sz="2000" b="1" dirty="0" err="1"/>
              <a:t>footprint</a:t>
            </a:r>
            <a:r>
              <a:rPr lang="it-IT" sz="2000" dirty="0"/>
              <a:t>: </a:t>
            </a:r>
            <a:r>
              <a:rPr lang="it-IT" sz="2000" dirty="0" err="1"/>
              <a:t>Typical</a:t>
            </a:r>
            <a:r>
              <a:rPr lang="it-IT" sz="2000" dirty="0"/>
              <a:t> </a:t>
            </a:r>
            <a:r>
              <a:rPr lang="it-IT" sz="2000" dirty="0" err="1"/>
              <a:t>microcontroller</a:t>
            </a:r>
            <a:r>
              <a:rPr lang="it-IT" sz="2000" dirty="0"/>
              <a:t> </a:t>
            </a:r>
            <a:r>
              <a:rPr lang="it-IT" sz="2000" dirty="0" err="1"/>
              <a:t>systems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10’s-100’s of KB </a:t>
            </a:r>
            <a:r>
              <a:rPr lang="it-IT" sz="2000" dirty="0" err="1"/>
              <a:t>memory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. The </a:t>
            </a:r>
            <a:r>
              <a:rPr lang="it-IT" sz="2000" dirty="0" err="1"/>
              <a:t>entire</a:t>
            </a:r>
            <a:r>
              <a:rPr lang="it-IT" sz="2000" dirty="0"/>
              <a:t> NN model </a:t>
            </a:r>
            <a:r>
              <a:rPr lang="it-IT" sz="2000" dirty="0" err="1"/>
              <a:t>has</a:t>
            </a:r>
            <a:r>
              <a:rPr lang="it-IT" sz="2000" dirty="0"/>
              <a:t> to </a:t>
            </a:r>
            <a:r>
              <a:rPr lang="it-IT" sz="2000" dirty="0" err="1"/>
              <a:t>fit</a:t>
            </a:r>
            <a:r>
              <a:rPr lang="it-IT" sz="2000" dirty="0"/>
              <a:t> and </a:t>
            </a:r>
            <a:r>
              <a:rPr lang="it-IT" sz="2000" dirty="0" err="1"/>
              <a:t>run</a:t>
            </a:r>
            <a:r>
              <a:rPr lang="it-IT" sz="2000" dirty="0"/>
              <a:t> </a:t>
            </a:r>
            <a:r>
              <a:rPr lang="it-IT" sz="2000" dirty="0" err="1"/>
              <a:t>within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small </a:t>
            </a:r>
            <a:r>
              <a:rPr lang="it-IT" sz="2000" dirty="0" err="1"/>
              <a:t>memory</a:t>
            </a:r>
            <a:r>
              <a:rPr lang="it-IT" sz="2000" dirty="0"/>
              <a:t> budget;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000" b="1" dirty="0"/>
              <a:t>Limited compute </a:t>
            </a:r>
            <a:r>
              <a:rPr lang="it-IT" sz="2000" b="1" dirty="0" err="1"/>
              <a:t>resources</a:t>
            </a:r>
            <a:r>
              <a:rPr lang="it-IT" sz="2000" dirty="0"/>
              <a:t>: </a:t>
            </a:r>
            <a:r>
              <a:rPr lang="it-IT" sz="2000" dirty="0" err="1"/>
              <a:t>Many</a:t>
            </a:r>
            <a:r>
              <a:rPr lang="it-IT" sz="2000" dirty="0"/>
              <a:t> </a:t>
            </a:r>
            <a:r>
              <a:rPr lang="it-IT" sz="2000" dirty="0" err="1"/>
              <a:t>classification</a:t>
            </a:r>
            <a:r>
              <a:rPr lang="it-IT" sz="2000" dirty="0"/>
              <a:t> </a:t>
            </a:r>
            <a:r>
              <a:rPr lang="it-IT" sz="2000" dirty="0" err="1"/>
              <a:t>tasks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always</a:t>
            </a:r>
            <a:r>
              <a:rPr lang="it-IT" sz="2000" dirty="0"/>
              <a:t>-on, and real-time </a:t>
            </a:r>
            <a:r>
              <a:rPr lang="it-IT" sz="2000" dirty="0" err="1"/>
              <a:t>requirement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limits</a:t>
            </a:r>
            <a:r>
              <a:rPr lang="it-IT" sz="2000" dirty="0"/>
              <a:t> the </a:t>
            </a:r>
            <a:r>
              <a:rPr lang="it-IT" sz="2000" dirty="0" err="1"/>
              <a:t>total</a:t>
            </a:r>
            <a:r>
              <a:rPr lang="it-IT" sz="2000" dirty="0"/>
              <a:t>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operations</a:t>
            </a:r>
            <a:r>
              <a:rPr lang="it-IT" sz="2000" dirty="0"/>
              <a:t> per </a:t>
            </a:r>
            <a:r>
              <a:rPr lang="it-IT" sz="2000" dirty="0" err="1"/>
              <a:t>neural</a:t>
            </a:r>
            <a:r>
              <a:rPr lang="it-IT" sz="2000" dirty="0"/>
              <a:t> network </a:t>
            </a:r>
            <a:r>
              <a:rPr lang="it-IT" sz="2000" dirty="0" err="1"/>
              <a:t>inference</a:t>
            </a:r>
            <a:r>
              <a:rPr lang="it-IT" sz="2000" dirty="0"/>
              <a:t>;</a:t>
            </a:r>
          </a:p>
          <a:p>
            <a:endParaRPr lang="it-IT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8BC02D-F0A7-3541-BACB-0AA5CA6E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AEA887-2568-6143-A20C-E78134B1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A9A4-0AFF-894A-B1A4-906846C9A3D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652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2B8C31-9AC2-344B-B3D0-A415E2AD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 dirty="0" err="1"/>
              <a:t>Comparisons</a:t>
            </a:r>
            <a:r>
              <a:rPr lang="it-IT" sz="3600" dirty="0"/>
              <a:t> </a:t>
            </a:r>
            <a:r>
              <a:rPr lang="it-IT" sz="3600" dirty="0" err="1"/>
              <a:t>between</a:t>
            </a:r>
            <a:r>
              <a:rPr lang="it-IT" sz="3600" dirty="0"/>
              <a:t> </a:t>
            </a:r>
            <a:r>
              <a:rPr lang="it-IT" sz="3600" dirty="0" err="1"/>
              <a:t>different</a:t>
            </a:r>
            <a:r>
              <a:rPr lang="it-IT" sz="3600" dirty="0"/>
              <a:t> </a:t>
            </a:r>
            <a:r>
              <a:rPr lang="it-IT" sz="3600" dirty="0" err="1"/>
              <a:t>NNs</a:t>
            </a:r>
            <a:r>
              <a:rPr lang="it-IT" sz="3600" dirty="0"/>
              <a:t> </a:t>
            </a:r>
            <a:r>
              <a:rPr lang="it-IT" sz="3600" dirty="0" err="1"/>
              <a:t>implemetntations</a:t>
            </a:r>
            <a:endParaRPr lang="it-IT" sz="36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87DEB9-EA49-419F-AF3D-B5365F05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8" y="5628141"/>
            <a:ext cx="9002741" cy="121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Reference from “</a:t>
            </a:r>
            <a:r>
              <a:rPr lang="it-IT" sz="2600" dirty="0"/>
              <a:t>How to </a:t>
            </a:r>
            <a:r>
              <a:rPr lang="it-IT" sz="2600" dirty="0" err="1"/>
              <a:t>Achieve</a:t>
            </a:r>
            <a:r>
              <a:rPr lang="it-IT" sz="2600" dirty="0"/>
              <a:t> High-</a:t>
            </a:r>
            <a:r>
              <a:rPr lang="it-IT" sz="2600" dirty="0" err="1"/>
              <a:t>Accuracy</a:t>
            </a:r>
            <a:r>
              <a:rPr lang="it-IT" sz="2600" dirty="0"/>
              <a:t> Keyword </a:t>
            </a:r>
            <a:r>
              <a:rPr lang="it-IT" sz="2600" dirty="0" err="1"/>
              <a:t>Spotting</a:t>
            </a:r>
            <a:r>
              <a:rPr lang="it-IT" sz="2600" dirty="0"/>
              <a:t> on </a:t>
            </a:r>
            <a:r>
              <a:rPr lang="it-IT" sz="2600" dirty="0" err="1"/>
              <a:t>Cortex</a:t>
            </a:r>
            <a:r>
              <a:rPr lang="it-IT" sz="2600" dirty="0"/>
              <a:t>-M Processors»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36EBF4D-71CF-FE41-A50B-33B0A9A6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9" y="1457472"/>
            <a:ext cx="8012141" cy="400987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75C2EF5-D1AA-6E4F-A577-5F2ADBCE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11F0A4-8E1F-424B-87F5-F21C16B5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55A9A4-0AFF-894A-B1A4-906846C9A3D2}" type="slidenum">
              <a:rPr lang="it-IT" smtClean="0"/>
              <a:pPr>
                <a:spcAft>
                  <a:spcPts val="600"/>
                </a:spcAft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65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7E2901E-66AC-4740-A93D-CA0F0AE6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/>
              <a:t>Convolutional</a:t>
            </a:r>
            <a:r>
              <a:rPr lang="it-IT" sz="3600" dirty="0"/>
              <a:t> </a:t>
            </a:r>
            <a:r>
              <a:rPr lang="it-IT" sz="3600"/>
              <a:t>approach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7FF116-6E69-B14F-ADCC-91A54FBA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92500"/>
          </a:bodyPr>
          <a:lstStyle/>
          <a:p>
            <a:r>
              <a:rPr lang="it-IT" sz="2400" dirty="0" err="1"/>
              <a:t>Convolutional</a:t>
            </a:r>
            <a:r>
              <a:rPr lang="it-IT" sz="2400" dirty="0"/>
              <a:t> </a:t>
            </a:r>
            <a:r>
              <a:rPr lang="it-IT" sz="2400" dirty="0" err="1"/>
              <a:t>approach</a:t>
            </a:r>
            <a:r>
              <a:rPr lang="it-IT" sz="2400" dirty="0"/>
              <a:t>: Mel </a:t>
            </a:r>
            <a:r>
              <a:rPr lang="it-IT" sz="2400" dirty="0" err="1"/>
              <a:t>Frequency</a:t>
            </a:r>
            <a:r>
              <a:rPr lang="it-IT" sz="2400" dirty="0"/>
              <a:t> </a:t>
            </a:r>
            <a:r>
              <a:rPr lang="it-IT" sz="2400" dirty="0" err="1"/>
              <a:t>Cepstral</a:t>
            </a:r>
            <a:r>
              <a:rPr lang="it-IT" sz="2400" dirty="0"/>
              <a:t> </a:t>
            </a:r>
            <a:r>
              <a:rPr lang="it-IT" sz="2400" dirty="0" err="1"/>
              <a:t>Coefficients</a:t>
            </a:r>
            <a:r>
              <a:rPr lang="it-IT" sz="2400" dirty="0"/>
              <a:t> (MFCC) </a:t>
            </a:r>
            <a:r>
              <a:rPr lang="it-IT" sz="2400" dirty="0" err="1"/>
              <a:t>features</a:t>
            </a:r>
            <a:r>
              <a:rPr lang="it-IT" sz="2400" dirty="0"/>
              <a:t>, a non-linear </a:t>
            </a:r>
            <a:r>
              <a:rPr lang="it-IT" sz="2400" dirty="0" err="1"/>
              <a:t>mapping</a:t>
            </a:r>
            <a:r>
              <a:rPr lang="it-IT" sz="2400" dirty="0"/>
              <a:t> of </a:t>
            </a:r>
            <a:r>
              <a:rPr lang="it-IT" sz="2400" dirty="0" err="1"/>
              <a:t>frequency</a:t>
            </a:r>
            <a:r>
              <a:rPr lang="it-IT" sz="2400" dirty="0"/>
              <a:t> </a:t>
            </a:r>
            <a:r>
              <a:rPr lang="it-IT" sz="2400" dirty="0" err="1"/>
              <a:t>spectrum</a:t>
            </a:r>
            <a:r>
              <a:rPr lang="it-IT" sz="2400" dirty="0"/>
              <a:t> to </a:t>
            </a:r>
            <a:r>
              <a:rPr lang="it-IT" sz="2400" dirty="0" err="1"/>
              <a:t>considerably</a:t>
            </a:r>
            <a:r>
              <a:rPr lang="it-IT" sz="2400" dirty="0"/>
              <a:t> </a:t>
            </a:r>
            <a:r>
              <a:rPr lang="it-IT" sz="2400" dirty="0" err="1"/>
              <a:t>fewer</a:t>
            </a:r>
            <a:r>
              <a:rPr lang="it-IT" sz="2400" dirty="0"/>
              <a:t> </a:t>
            </a:r>
            <a:r>
              <a:rPr lang="it-IT" sz="2400" dirty="0" err="1"/>
              <a:t>features</a:t>
            </a:r>
            <a:r>
              <a:rPr lang="it-IT" sz="2400" dirty="0"/>
              <a:t>;</a:t>
            </a:r>
          </a:p>
          <a:p>
            <a:r>
              <a:rPr lang="it-IT" sz="2400" dirty="0" err="1"/>
              <a:t>Many</a:t>
            </a:r>
            <a:r>
              <a:rPr lang="it-IT" sz="2400" dirty="0"/>
              <a:t>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strategies</a:t>
            </a:r>
            <a:r>
              <a:rPr lang="it-IT" sz="2400" dirty="0"/>
              <a:t> to go </a:t>
            </a:r>
            <a:r>
              <a:rPr lang="it-IT" sz="2400" dirty="0" err="1"/>
              <a:t>beyond</a:t>
            </a:r>
            <a:r>
              <a:rPr lang="it-IT" sz="2400" dirty="0"/>
              <a:t>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problem</a:t>
            </a:r>
            <a:r>
              <a:rPr lang="it-IT" sz="2400" dirty="0"/>
              <a:t>;</a:t>
            </a:r>
          </a:p>
          <a:p>
            <a:r>
              <a:rPr lang="it-IT" sz="2400" dirty="0" err="1"/>
              <a:t>CNNs</a:t>
            </a:r>
            <a:r>
              <a:rPr lang="it-IT" sz="2400" dirty="0"/>
              <a:t> </a:t>
            </a:r>
            <a:r>
              <a:rPr lang="it-IT" sz="2400" dirty="0" err="1"/>
              <a:t>better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</a:t>
            </a:r>
            <a:r>
              <a:rPr lang="it-IT" sz="2400" dirty="0" err="1"/>
              <a:t>Deep</a:t>
            </a:r>
            <a:r>
              <a:rPr lang="it-IT" sz="2400" dirty="0"/>
              <a:t> </a:t>
            </a:r>
            <a:r>
              <a:rPr lang="it-IT" sz="2400" dirty="0" err="1"/>
              <a:t>Neural</a:t>
            </a:r>
            <a:r>
              <a:rPr lang="it-IT" sz="2400" dirty="0"/>
              <a:t> Networks (</a:t>
            </a:r>
            <a:r>
              <a:rPr lang="it-IT" sz="2400" dirty="0" err="1"/>
              <a:t>DNNs</a:t>
            </a:r>
            <a:r>
              <a:rPr lang="it-IT" sz="2400" dirty="0"/>
              <a:t>) in </a:t>
            </a:r>
            <a:r>
              <a:rPr lang="it-IT" sz="2400" dirty="0" err="1"/>
              <a:t>terms</a:t>
            </a:r>
            <a:r>
              <a:rPr lang="it-IT" sz="2400" dirty="0"/>
              <a:t> of </a:t>
            </a:r>
            <a:r>
              <a:rPr lang="it-IT" sz="2400" dirty="0" err="1"/>
              <a:t>modelling</a:t>
            </a:r>
            <a:r>
              <a:rPr lang="it-IT" sz="2400" dirty="0"/>
              <a:t> the </a:t>
            </a:r>
            <a:r>
              <a:rPr lang="it-IT" sz="2400" dirty="0" err="1"/>
              <a:t>local</a:t>
            </a:r>
            <a:r>
              <a:rPr lang="it-IT" sz="2400" dirty="0"/>
              <a:t>, </a:t>
            </a:r>
            <a:r>
              <a:rPr lang="it-IT" sz="2400" dirty="0" err="1"/>
              <a:t>temporal</a:t>
            </a:r>
            <a:r>
              <a:rPr lang="it-IT" sz="2400" dirty="0"/>
              <a:t> and </a:t>
            </a:r>
            <a:r>
              <a:rPr lang="it-IT" sz="2400" dirty="0" err="1"/>
              <a:t>spectral</a:t>
            </a:r>
            <a:r>
              <a:rPr lang="it-IT" sz="2400" dirty="0"/>
              <a:t> </a:t>
            </a:r>
            <a:r>
              <a:rPr lang="it-IT" sz="2400" dirty="0" err="1"/>
              <a:t>correlation</a:t>
            </a:r>
            <a:r>
              <a:rPr lang="it-IT" sz="2400" dirty="0"/>
              <a:t> in the </a:t>
            </a:r>
            <a:r>
              <a:rPr lang="it-IT" sz="2400" dirty="0" err="1"/>
              <a:t>speech</a:t>
            </a:r>
            <a:r>
              <a:rPr lang="it-IT" sz="2400" dirty="0"/>
              <a:t> </a:t>
            </a:r>
            <a:r>
              <a:rPr lang="it-IT" sz="2400" dirty="0" err="1"/>
              <a:t>features</a:t>
            </a:r>
            <a:r>
              <a:rPr lang="it-IT" sz="2400" dirty="0"/>
              <a:t>; </a:t>
            </a:r>
          </a:p>
          <a:p>
            <a:endParaRPr lang="it-IT" sz="24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449906-361A-A642-A103-41A8E182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Filippo Svelto  Audio Processing - Project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55B25A-7F31-3A42-BC1A-87113CA8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55A9A4-0AFF-894A-B1A4-906846C9A3D2}" type="slidenum">
              <a:rPr lang="it-IT" smtClean="0"/>
              <a:pPr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A60A36D-7FE3-D748-8F3C-B5F8A56C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31" y="1954358"/>
            <a:ext cx="5085190" cy="29873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5D5EFF-32E2-BC4A-B291-8FE96B5F137B}"/>
              </a:ext>
            </a:extLst>
          </p:cNvPr>
          <p:cNvSpPr txBox="1"/>
          <p:nvPr/>
        </p:nvSpPr>
        <p:spPr>
          <a:xfrm>
            <a:off x="5947253" y="4368696"/>
            <a:ext cx="150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INPUT AUDIO 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AB322AC-C1E2-254E-9BEC-D06364F8031E}"/>
              </a:ext>
            </a:extLst>
          </p:cNvPr>
          <p:cNvSpPr/>
          <p:nvPr/>
        </p:nvSpPr>
        <p:spPr>
          <a:xfrm>
            <a:off x="5947253" y="3945864"/>
            <a:ext cx="1505156" cy="976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INPUT AUDIO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554DBC2-3493-5341-8C47-A2E07BA8D8D9}"/>
              </a:ext>
            </a:extLst>
          </p:cNvPr>
          <p:cNvSpPr/>
          <p:nvPr/>
        </p:nvSpPr>
        <p:spPr>
          <a:xfrm>
            <a:off x="7452409" y="3979972"/>
            <a:ext cx="243454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PREPROCESSING  MFCC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67CA786-DF22-8640-AE47-ABEA01B8FC94}"/>
              </a:ext>
            </a:extLst>
          </p:cNvPr>
          <p:cNvSpPr/>
          <p:nvPr/>
        </p:nvSpPr>
        <p:spPr>
          <a:xfrm>
            <a:off x="9886950" y="4007763"/>
            <a:ext cx="895350" cy="886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132788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CC54BF-E1D3-4C41-9B7B-025C2B15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it-IT" sz="3600" dirty="0" err="1"/>
              <a:t>Convolutional</a:t>
            </a:r>
            <a:r>
              <a:rPr lang="it-IT" sz="3600" dirty="0"/>
              <a:t> </a:t>
            </a:r>
            <a:r>
              <a:rPr lang="it-IT" sz="3600" dirty="0" err="1"/>
              <a:t>approach</a:t>
            </a:r>
            <a:endParaRPr lang="it-IT" sz="3600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6F8F234A-A237-9A48-A18F-9C7DCBE0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it-IT" dirty="0"/>
              <a:t>CNN: idea of </a:t>
            </a:r>
            <a:r>
              <a:rPr lang="it-IT" dirty="0" err="1"/>
              <a:t>segmenting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slice</a:t>
            </a:r>
            <a:r>
              <a:rPr lang="it-IT" dirty="0"/>
              <a:t> of a </a:t>
            </a:r>
            <a:r>
              <a:rPr lang="it-IT" dirty="0" err="1"/>
              <a:t>continuous</a:t>
            </a:r>
            <a:r>
              <a:rPr lang="it-IT" dirty="0"/>
              <a:t> input </a:t>
            </a:r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segments</a:t>
            </a:r>
            <a:r>
              <a:rPr lang="it-IT" dirty="0"/>
              <a:t>, do some </a:t>
            </a:r>
            <a:r>
              <a:rPr lang="it-IT" dirty="0" err="1"/>
              <a:t>preprocessing</a:t>
            </a:r>
            <a:r>
              <a:rPr lang="it-IT" dirty="0"/>
              <a:t> and </a:t>
            </a:r>
            <a:r>
              <a:rPr lang="it-IT" dirty="0" err="1"/>
              <a:t>stack</a:t>
            </a:r>
            <a:r>
              <a:rPr lang="it-IT" dirty="0"/>
              <a:t> the </a:t>
            </a:r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processed</a:t>
            </a:r>
            <a:r>
              <a:rPr lang="it-IT" dirty="0"/>
              <a:t> </a:t>
            </a:r>
            <a:r>
              <a:rPr lang="it-IT" dirty="0" err="1"/>
              <a:t>segments</a:t>
            </a:r>
            <a:r>
              <a:rPr lang="it-IT" dirty="0"/>
              <a:t> over </a:t>
            </a:r>
            <a:r>
              <a:rPr lang="it-IT" dirty="0" err="1"/>
              <a:t>one-another</a:t>
            </a:r>
            <a:r>
              <a:rPr lang="it-IT" dirty="0"/>
              <a:t>;</a:t>
            </a:r>
          </a:p>
          <a:p>
            <a:r>
              <a:rPr lang="it-IT" dirty="0"/>
              <a:t>End up: 2 </a:t>
            </a:r>
            <a:r>
              <a:rPr lang="it-IT" dirty="0" err="1"/>
              <a:t>Dimensional</a:t>
            </a:r>
            <a:r>
              <a:rPr lang="it-IT" dirty="0"/>
              <a:t> Frame;</a:t>
            </a:r>
          </a:p>
          <a:p>
            <a:pPr marL="0" indent="0">
              <a:buNone/>
            </a:pPr>
            <a:endParaRPr lang="it-IT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F2470B68-B536-2748-93C4-CAD6D4FF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1935308"/>
            <a:ext cx="6253212" cy="357628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3D0FEB-76FE-E246-8857-FB0F3655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Filippo Svelto  Audio Processing - Project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2C9E3F-7214-1D4C-AE2E-2CAE64D0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55A9A4-0AFF-894A-B1A4-906846C9A3D2}" type="slidenum">
              <a:rPr lang="it-IT" smtClean="0"/>
              <a:pPr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5541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910</Words>
  <Application>Microsoft Macintosh PowerPoint</Application>
  <PresentationFormat>Widescreen</PresentationFormat>
  <Paragraphs>199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Tema di Office</vt:lpstr>
      <vt:lpstr>Presentazione standard di PowerPoint</vt:lpstr>
      <vt:lpstr>Audio processing - Project</vt:lpstr>
      <vt:lpstr>Audio Processing - Intro</vt:lpstr>
      <vt:lpstr>CMSIS-NN</vt:lpstr>
      <vt:lpstr>Dataset used</vt:lpstr>
      <vt:lpstr>Challenges of implementing NNs on microcontrollers</vt:lpstr>
      <vt:lpstr>Comparisons between different NNs implemetntations</vt:lpstr>
      <vt:lpstr>Convolutional approach</vt:lpstr>
      <vt:lpstr>Convolutional approach</vt:lpstr>
      <vt:lpstr>Initial model</vt:lpstr>
      <vt:lpstr>Model after x4 Compression</vt:lpstr>
      <vt:lpstr>Model after x8 Compression</vt:lpstr>
      <vt:lpstr>Quantized model</vt:lpstr>
      <vt:lpstr>Results obtained </vt:lpstr>
      <vt:lpstr>Quantized model</vt:lpstr>
      <vt:lpstr>Floating point vs quantized model</vt:lpstr>
      <vt:lpstr>Pros and cons of quantized model</vt:lpstr>
      <vt:lpstr>Accuracy related to number of samples</vt:lpstr>
      <vt:lpstr>Comparison between the results</vt:lpstr>
      <vt:lpstr>Presentazione standard di PowerPoint</vt:lpstr>
      <vt:lpstr>Presentazione standard di PowerPoint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Filippo Svelto</dc:creator>
  <cp:lastModifiedBy>Filippo Svelto</cp:lastModifiedBy>
  <cp:revision>30</cp:revision>
  <dcterms:created xsi:type="dcterms:W3CDTF">2021-12-15T12:39:21Z</dcterms:created>
  <dcterms:modified xsi:type="dcterms:W3CDTF">2022-01-04T08:35:04Z</dcterms:modified>
</cp:coreProperties>
</file>