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9" r:id="rId3"/>
    <p:sldId id="261" r:id="rId4"/>
    <p:sldId id="267" r:id="rId5"/>
    <p:sldId id="275" r:id="rId6"/>
    <p:sldId id="279" r:id="rId7"/>
    <p:sldId id="280" r:id="rId8"/>
    <p:sldId id="281" r:id="rId9"/>
    <p:sldId id="299" r:id="rId10"/>
    <p:sldId id="282" r:id="rId11"/>
    <p:sldId id="300" r:id="rId12"/>
    <p:sldId id="276" r:id="rId13"/>
    <p:sldId id="283" r:id="rId14"/>
    <p:sldId id="284" r:id="rId15"/>
    <p:sldId id="301" r:id="rId16"/>
    <p:sldId id="285" r:id="rId17"/>
    <p:sldId id="286" r:id="rId18"/>
    <p:sldId id="287" r:id="rId19"/>
    <p:sldId id="302" r:id="rId20"/>
    <p:sldId id="288" r:id="rId21"/>
    <p:sldId id="289" r:id="rId22"/>
    <p:sldId id="303" r:id="rId23"/>
    <p:sldId id="290" r:id="rId24"/>
    <p:sldId id="291" r:id="rId25"/>
    <p:sldId id="292" r:id="rId26"/>
    <p:sldId id="304" r:id="rId27"/>
    <p:sldId id="294" r:id="rId28"/>
    <p:sldId id="295" r:id="rId29"/>
    <p:sldId id="296" r:id="rId30"/>
    <p:sldId id="297" r:id="rId31"/>
    <p:sldId id="298" r:id="rId3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4F"/>
    <a:srgbClr val="FF3300"/>
    <a:srgbClr val="FF9A4E"/>
    <a:srgbClr val="FED255"/>
    <a:srgbClr val="E38B64"/>
    <a:srgbClr val="FFD457"/>
    <a:srgbClr val="FF9F4B"/>
    <a:srgbClr val="FE9F48"/>
    <a:srgbClr val="FEA244"/>
    <a:srgbClr val="FF9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25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133A07-6910-6B28-D72A-5018590079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5861EA-9C5D-EC62-D43C-3E3E8A6438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3E40D-3460-4639-9CFF-34152D9B8C3E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52FFAF-AAEE-47E8-74AF-4A1987C915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teste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390EC8-B3C3-2735-278A-4CA1E86D23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DBA7-D310-4607-A920-B09FDE5A7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9960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92419-C4B3-4E82-AAE7-BC68E35F214E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teste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098F4-3FF9-420C-A540-EDC273C80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971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919988"/>
            <a:ext cx="7062366" cy="51509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77" y="7921844"/>
            <a:ext cx="2423223" cy="5169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834812"/>
            <a:ext cx="7062367" cy="309928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175476" y="4834812"/>
            <a:ext cx="2423224" cy="3099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754" y="5102923"/>
            <a:ext cx="6372731" cy="2563064"/>
          </a:xfrm>
        </p:spPr>
        <p:txBody>
          <a:bodyPr anchor="b">
            <a:noAutofit/>
          </a:bodyPr>
          <a:lstStyle>
            <a:lvl1pPr algn="r">
              <a:defRPr sz="50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754" y="8202209"/>
            <a:ext cx="6413506" cy="2086349"/>
          </a:xfrm>
        </p:spPr>
        <p:txBody>
          <a:bodyPr>
            <a:normAutofit/>
          </a:bodyPr>
          <a:lstStyle>
            <a:lvl1pPr marL="0" indent="0" algn="r">
              <a:buNone/>
              <a:defRPr sz="210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83438" y="11080885"/>
            <a:ext cx="2160270" cy="681567"/>
          </a:xfrm>
        </p:spPr>
        <p:txBody>
          <a:bodyPr/>
          <a:lstStyle/>
          <a:p>
            <a:fld id="{3C1E9484-192A-4813-AE51-6103454E2018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0071" y="11080887"/>
            <a:ext cx="4222749" cy="681567"/>
          </a:xfrm>
        </p:spPr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60919" y="5133962"/>
            <a:ext cx="1438808" cy="2532025"/>
          </a:xfrm>
        </p:spPr>
        <p:txBody>
          <a:bodyPr/>
          <a:lstStyle/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8534401"/>
            <a:ext cx="9620067" cy="313046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3" y="8795019"/>
            <a:ext cx="7239509" cy="1016366"/>
          </a:xfrm>
        </p:spPr>
        <p:txBody>
          <a:bodyPr anchor="b">
            <a:normAutofit/>
          </a:bodyPr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221" y="1137917"/>
            <a:ext cx="7241361" cy="6700540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71" y="9811384"/>
            <a:ext cx="7239511" cy="102259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4A7C-52FC-4880-8E07-7C7075C81C6B}" type="datetime1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9260" y="8794447"/>
            <a:ext cx="1207328" cy="2036139"/>
          </a:xfrm>
        </p:spPr>
        <p:txBody>
          <a:bodyPr/>
          <a:lstStyle/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96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8534401"/>
            <a:ext cx="9620067" cy="313046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68" y="1137914"/>
            <a:ext cx="7241361" cy="6706467"/>
          </a:xfrm>
        </p:spPr>
        <p:txBody>
          <a:bodyPr anchor="ctr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220" y="8792635"/>
            <a:ext cx="7233609" cy="2056626"/>
          </a:xfrm>
        </p:spPr>
        <p:txBody>
          <a:bodyPr anchor="ctr"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8B7A-F9A0-44A4-9E79-9C190B46F94A}" type="datetime1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9260" y="8795018"/>
            <a:ext cx="1207328" cy="2036139"/>
          </a:xfrm>
        </p:spPr>
        <p:txBody>
          <a:bodyPr/>
          <a:lstStyle/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92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8534401"/>
            <a:ext cx="9620067" cy="313046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318" y="1151702"/>
            <a:ext cx="6746404" cy="5667314"/>
          </a:xfrm>
        </p:spPr>
        <p:txBody>
          <a:bodyPr anchor="ctr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38910" y="6833424"/>
            <a:ext cx="6287118" cy="1024740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220" y="8792635"/>
            <a:ext cx="7249115" cy="2056626"/>
          </a:xfrm>
        </p:spPr>
        <p:txBody>
          <a:bodyPr anchor="ctr">
            <a:normAutofit/>
          </a:bodyPr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637B-78D6-482C-8C36-03B161A788A8}" type="datetime1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9260" y="8791863"/>
            <a:ext cx="1207328" cy="2036139"/>
          </a:xfrm>
        </p:spPr>
        <p:txBody>
          <a:bodyPr/>
          <a:lstStyle/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  <p:sp>
        <p:nvSpPr>
          <p:cNvPr id="27" name="TextBox 26"/>
          <p:cNvSpPr txBox="1"/>
          <p:nvPr/>
        </p:nvSpPr>
        <p:spPr>
          <a:xfrm>
            <a:off x="284479" y="1396483"/>
            <a:ext cx="560070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56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551" y="5597337"/>
            <a:ext cx="480060" cy="1091584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56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151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8534401"/>
            <a:ext cx="9620067" cy="313046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220" y="8792635"/>
            <a:ext cx="7241361" cy="1100982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221" y="9893614"/>
            <a:ext cx="7241361" cy="955647"/>
          </a:xfrm>
        </p:spPr>
        <p:txBody>
          <a:bodyPr anchor="t"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D79C-4CA3-42EC-86C9-6CE433A4E22F}" type="datetime1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9260" y="8791863"/>
            <a:ext cx="1207328" cy="2036139"/>
          </a:xfrm>
        </p:spPr>
        <p:txBody>
          <a:bodyPr/>
          <a:lstStyle/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31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137921"/>
            <a:ext cx="9620067" cy="313046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58221" y="1406026"/>
            <a:ext cx="7241361" cy="201775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9260" y="4348380"/>
            <a:ext cx="2304288" cy="1075689"/>
          </a:xfrm>
        </p:spPr>
        <p:txBody>
          <a:bodyPr anchor="b">
            <a:noAutofit/>
          </a:bodyPr>
          <a:lstStyle>
            <a:lvl1pPr marL="0" indent="0">
              <a:buNone/>
              <a:defRPr sz="252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66766" y="5628542"/>
            <a:ext cx="2304288" cy="5438558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22334" y="4362163"/>
            <a:ext cx="2304288" cy="1075689"/>
          </a:xfrm>
        </p:spPr>
        <p:txBody>
          <a:bodyPr anchor="b">
            <a:noAutofit/>
          </a:bodyPr>
          <a:lstStyle>
            <a:lvl1pPr marL="0" indent="0">
              <a:buNone/>
              <a:defRPr sz="252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023696" y="5614759"/>
            <a:ext cx="2304288" cy="5438558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87443" y="4362163"/>
            <a:ext cx="2304288" cy="1075689"/>
          </a:xfrm>
        </p:spPr>
        <p:txBody>
          <a:bodyPr anchor="b">
            <a:noAutofit/>
          </a:bodyPr>
          <a:lstStyle>
            <a:lvl1pPr marL="0" indent="0">
              <a:buNone/>
              <a:defRPr sz="252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95196" y="5614757"/>
            <a:ext cx="2304288" cy="5438558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12F-137B-44B5-9EFC-7C5B6D1E3A82}" type="datetime1">
              <a:rPr lang="pt-BR" smtClean="0"/>
              <a:t>23/05/2024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529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" y="1137921"/>
            <a:ext cx="9620067" cy="313046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58221" y="1406026"/>
            <a:ext cx="7241361" cy="201775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59011" y="8022006"/>
            <a:ext cx="2301870" cy="1075689"/>
          </a:xfrm>
        </p:spPr>
        <p:txBody>
          <a:bodyPr anchor="b">
            <a:noAutofit/>
          </a:bodyPr>
          <a:lstStyle>
            <a:lvl1pPr marL="0" indent="0">
              <a:buNone/>
              <a:defRPr sz="252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59011" y="4362163"/>
            <a:ext cx="2301870" cy="2844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59011" y="9097695"/>
            <a:ext cx="2301870" cy="1983188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4022" y="8022006"/>
            <a:ext cx="2325824" cy="1075689"/>
          </a:xfrm>
        </p:spPr>
        <p:txBody>
          <a:bodyPr anchor="b">
            <a:noAutofit/>
          </a:bodyPr>
          <a:lstStyle>
            <a:lvl1pPr marL="0" indent="0">
              <a:buNone/>
              <a:defRPr sz="252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014022" y="4362163"/>
            <a:ext cx="2325824" cy="2844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012957" y="9097693"/>
            <a:ext cx="2328904" cy="1983188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92580" y="8022006"/>
            <a:ext cx="2304050" cy="1075689"/>
          </a:xfrm>
        </p:spPr>
        <p:txBody>
          <a:bodyPr anchor="b">
            <a:noAutofit/>
          </a:bodyPr>
          <a:lstStyle>
            <a:lvl1pPr marL="0" indent="0">
              <a:buNone/>
              <a:defRPr sz="252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92579" y="4362163"/>
            <a:ext cx="2304050" cy="2844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92481" y="9097689"/>
            <a:ext cx="2307101" cy="1983188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722A-0791-4557-9B92-2CDEC32F1326}" type="datetime1">
              <a:rPr lang="pt-BR" smtClean="0"/>
              <a:t>23/05/2024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452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1137921"/>
            <a:ext cx="9620067" cy="313046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221" y="1406026"/>
            <a:ext cx="7241361" cy="2017751"/>
          </a:xfrm>
        </p:spPr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9151-7F27-4C29-9FF8-DACAA7E40226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714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2001861" y="5686748"/>
            <a:ext cx="12810103" cy="143660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8038" y="1137915"/>
            <a:ext cx="1123082" cy="832894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754" y="1137917"/>
            <a:ext cx="6905177" cy="994296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0601" y="11080885"/>
            <a:ext cx="2160270" cy="681567"/>
          </a:xfrm>
        </p:spPr>
        <p:txBody>
          <a:bodyPr/>
          <a:lstStyle/>
          <a:p>
            <a:fld id="{614040EE-B64A-4EC4-8C72-BBB9FD1C6F0F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5754" y="11080887"/>
            <a:ext cx="4744907" cy="681567"/>
          </a:xfrm>
        </p:spPr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2710" y="10140667"/>
            <a:ext cx="1207118" cy="2376453"/>
          </a:xfrm>
        </p:spPr>
        <p:txBody>
          <a:bodyPr anchor="t"/>
          <a:lstStyle>
            <a:lvl1pPr algn="ctr">
              <a:defRPr/>
            </a:lvl1pPr>
          </a:lstStyle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60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1137921"/>
            <a:ext cx="9620067" cy="313046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7AB-A905-47E5-BEC7-9651A9EE8D44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5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5093074"/>
            <a:ext cx="9620067" cy="313046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221" y="5357137"/>
            <a:ext cx="7233608" cy="2036138"/>
          </a:xfrm>
        </p:spPr>
        <p:txBody>
          <a:bodyPr anchor="ctr">
            <a:normAutofit/>
          </a:bodyPr>
          <a:lstStyle>
            <a:lvl1pPr algn="r"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21" y="7900055"/>
            <a:ext cx="7233608" cy="3180832"/>
          </a:xfrm>
        </p:spPr>
        <p:txBody>
          <a:bodyPr>
            <a:normAutofit/>
          </a:bodyPr>
          <a:lstStyle>
            <a:lvl1pPr marL="0" indent="0" algn="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34101" y="11080885"/>
            <a:ext cx="2160270" cy="681567"/>
          </a:xfrm>
        </p:spPr>
        <p:txBody>
          <a:bodyPr/>
          <a:lstStyle/>
          <a:p>
            <a:fld id="{9941C99E-6836-4B68-B7EF-55395E9621DE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0070" y="11080887"/>
            <a:ext cx="5076407" cy="681567"/>
          </a:xfrm>
        </p:spPr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9260" y="5357140"/>
            <a:ext cx="1207328" cy="2036139"/>
          </a:xfrm>
        </p:spPr>
        <p:txBody>
          <a:bodyPr/>
          <a:lstStyle/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26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1137921"/>
            <a:ext cx="9620067" cy="313046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1406026"/>
            <a:ext cx="7231760" cy="201775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071" y="4362163"/>
            <a:ext cx="3525794" cy="67187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4185" y="4362163"/>
            <a:ext cx="3527644" cy="67187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A72D-8C2B-4783-86B7-EFEECAB9E61C}" type="datetime1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57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" y="1137921"/>
            <a:ext cx="9620067" cy="313046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221" y="1406030"/>
            <a:ext cx="7241361" cy="201774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037" y="4362166"/>
            <a:ext cx="3302334" cy="1293852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221" y="5656018"/>
            <a:ext cx="3535397" cy="542486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6779" y="4362163"/>
            <a:ext cx="3302803" cy="1291875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4186" y="5656018"/>
            <a:ext cx="3535396" cy="542486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450D-63C0-45BE-9411-FBBBB1108BDF}" type="datetime1">
              <a:rPr lang="pt-BR" smtClean="0"/>
              <a:t>23/05/2024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15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" y="1137921"/>
            <a:ext cx="9620067" cy="313046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FD0C-49B5-467A-A22F-8E1016C98344}" type="datetime1">
              <a:rPr lang="pt-BR" smtClean="0"/>
              <a:t>23/05/2024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4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8103078" y="3683422"/>
            <a:ext cx="1516990" cy="26930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096308" y="1137920"/>
            <a:ext cx="1504893" cy="2553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E9CC-EF31-4844-B2C4-149C9D2455FD}" type="datetime1">
              <a:rPr lang="pt-BR" smtClean="0"/>
              <a:t>23/05/2024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8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1137921"/>
            <a:ext cx="9620067" cy="313046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221" y="1406024"/>
            <a:ext cx="7241361" cy="2017755"/>
          </a:xfrm>
        </p:spPr>
        <p:txBody>
          <a:bodyPr anchor="ctr">
            <a:normAutofit/>
          </a:bodyPr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0104" y="4362166"/>
            <a:ext cx="4109477" cy="671871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71" y="4362164"/>
            <a:ext cx="2936052" cy="6718725"/>
          </a:xfrm>
        </p:spPr>
        <p:txBody>
          <a:bodyPr anchor="ctr"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B128-20DE-4DAF-A0E5-70FE5ED49A4C}" type="datetime1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06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1137921"/>
            <a:ext cx="9620067" cy="313046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221" y="1406026"/>
            <a:ext cx="7241361" cy="2017751"/>
          </a:xfrm>
        </p:spPr>
        <p:txBody>
          <a:bodyPr anchor="ctr">
            <a:normAutofit/>
          </a:bodyPr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86504" y="4362165"/>
            <a:ext cx="4113078" cy="6718716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221" y="4362166"/>
            <a:ext cx="2938411" cy="6718721"/>
          </a:xfrm>
        </p:spPr>
        <p:txBody>
          <a:bodyPr anchor="ctr"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CE8B-2F34-46DB-BD76-5784FE5018D7}" type="datetime1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Forjando aplicações com FLASK - Fernando S. Vieira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6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601200" cy="128016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21" y="1406026"/>
            <a:ext cx="7241361" cy="201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1" y="4362163"/>
            <a:ext cx="7231758" cy="671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36275" y="11080885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567C9-2ADB-41E6-844D-6B481FEC0A7F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" y="11080887"/>
            <a:ext cx="507640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Forjando aplicações com FLASK - Fernando S. Vieira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1030" y="1406027"/>
            <a:ext cx="1215558" cy="203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4B4E-45B0-46A4-AAB8-BBF95AAB3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256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37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27.0.0.1:5000/hello/seu_nome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8.png"/><Relationship Id="rId7" Type="http://schemas.openxmlformats.org/officeDocument/2006/relationships/image" Target="../media/image39.png"/><Relationship Id="rId2" Type="http://schemas.openxmlformats.org/officeDocument/2006/relationships/hyperlink" Target="https://github.com/fsvieira122/ebook-gerado-por-ia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hyperlink" Target="https://www.linkedin.com/in/soaresfernando122/" TargetMode="External"/><Relationship Id="rId4" Type="http://schemas.openxmlformats.org/officeDocument/2006/relationships/hyperlink" Target="https://github.com/fsvieira122" TargetMode="Externa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g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2775F08A-65A3-FE62-E30F-B979DFE8F0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2"/>
          <a:stretch/>
        </p:blipFill>
        <p:spPr>
          <a:xfrm>
            <a:off x="-2" y="1123384"/>
            <a:ext cx="9601202" cy="11678216"/>
          </a:xfrm>
          <a:prstGeom prst="rect">
            <a:avLst/>
          </a:prstGeom>
        </p:spPr>
      </p:pic>
      <p:pic>
        <p:nvPicPr>
          <p:cNvPr id="7" name="python" descr="Forma&#10;&#10;Descrição gerada automaticamente com confiança baixa">
            <a:extLst>
              <a:ext uri="{FF2B5EF4-FFF2-40B4-BE49-F238E27FC236}">
                <a16:creationId xmlns:a16="http://schemas.microsoft.com/office/drawing/2014/main" id="{94949E6D-3FE1-79CA-7112-946A08D981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1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82682">
            <a:off x="2711068" y="10721636"/>
            <a:ext cx="358298" cy="425205"/>
          </a:xfrm>
          <a:prstGeom prst="rect">
            <a:avLst/>
          </a:prstGeom>
        </p:spPr>
      </p:pic>
      <p:pic>
        <p:nvPicPr>
          <p:cNvPr id="9" name="flask" descr="Forma&#10;&#10;Descrição gerada automaticamente">
            <a:extLst>
              <a:ext uri="{FF2B5EF4-FFF2-40B4-BE49-F238E27FC236}">
                <a16:creationId xmlns:a16="http://schemas.microsoft.com/office/drawing/2014/main" id="{F895692D-2AA8-D5D8-EEFF-43CC1655E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62" y="9786770"/>
            <a:ext cx="483870" cy="351325"/>
          </a:xfrm>
          <a:prstGeom prst="rect">
            <a:avLst/>
          </a:prstGeom>
        </p:spPr>
      </p:pic>
      <p:sp>
        <p:nvSpPr>
          <p:cNvPr id="4" name="fundo subtitulo">
            <a:extLst>
              <a:ext uri="{FF2B5EF4-FFF2-40B4-BE49-F238E27FC236}">
                <a16:creationId xmlns:a16="http://schemas.microsoft.com/office/drawing/2014/main" id="{26D1D8E9-E361-E72A-C55A-569A71092FF0}"/>
              </a:ext>
            </a:extLst>
          </p:cNvPr>
          <p:cNvSpPr>
            <a:spLocks/>
          </p:cNvSpPr>
          <p:nvPr/>
        </p:nvSpPr>
        <p:spPr>
          <a:xfrm>
            <a:off x="-20575" y="2267579"/>
            <a:ext cx="9642349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ubtitulo">
            <a:extLst>
              <a:ext uri="{FF2B5EF4-FFF2-40B4-BE49-F238E27FC236}">
                <a16:creationId xmlns:a16="http://schemas.microsoft.com/office/drawing/2014/main" id="{4C123E08-B6E0-D383-7D4F-0B188CF95DC8}"/>
              </a:ext>
            </a:extLst>
          </p:cNvPr>
          <p:cNvSpPr txBox="1"/>
          <p:nvPr/>
        </p:nvSpPr>
        <p:spPr>
          <a:xfrm>
            <a:off x="319245" y="2443896"/>
            <a:ext cx="8962710" cy="175432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Righ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1" i="1" strike="noStrike" kern="120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FORJANDO APLICAÇÕES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Palatino Linotype" panose="02040502050505030304" pitchFamily="18" charset="0"/>
              </a:rPr>
              <a:t>WEB COM PYTHON</a:t>
            </a:r>
            <a:endParaRPr kumimoji="0" lang="pt-BR" sz="5400" b="1" i="1" strike="noStrike" kern="1200" cap="none" spc="0" normalizeH="0" baseline="0" noProof="0" dirty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3" name="fundo supr titulo">
            <a:extLst>
              <a:ext uri="{FF2B5EF4-FFF2-40B4-BE49-F238E27FC236}">
                <a16:creationId xmlns:a16="http://schemas.microsoft.com/office/drawing/2014/main" id="{0E670B19-6FD2-06F0-CAE2-E8D3767B0F59}"/>
              </a:ext>
            </a:extLst>
          </p:cNvPr>
          <p:cNvSpPr/>
          <p:nvPr/>
        </p:nvSpPr>
        <p:spPr>
          <a:xfrm>
            <a:off x="-1" y="0"/>
            <a:ext cx="9601201" cy="1295400"/>
          </a:xfrm>
          <a:prstGeom prst="rect">
            <a:avLst/>
          </a:prstGeom>
          <a:solidFill>
            <a:srgbClr val="E38B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itulo">
            <a:extLst>
              <a:ext uri="{FF2B5EF4-FFF2-40B4-BE49-F238E27FC236}">
                <a16:creationId xmlns:a16="http://schemas.microsoft.com/office/drawing/2014/main" id="{EBA11C17-1290-4551-1707-B1F2A75357A4}"/>
              </a:ext>
            </a:extLst>
          </p:cNvPr>
          <p:cNvSpPr txBox="1"/>
          <p:nvPr/>
        </p:nvSpPr>
        <p:spPr>
          <a:xfrm>
            <a:off x="1435581" y="-69905"/>
            <a:ext cx="67300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anose="02040502050505030304" pitchFamily="18" charset="0"/>
              </a:rPr>
              <a:t>FLASK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68FD5D-6CFE-1A73-D681-F0F2E209BF8B}"/>
              </a:ext>
            </a:extLst>
          </p:cNvPr>
          <p:cNvSpPr txBox="1"/>
          <p:nvPr/>
        </p:nvSpPr>
        <p:spPr>
          <a:xfrm>
            <a:off x="127685" y="11615807"/>
            <a:ext cx="93458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FERNANDO SOARES VIEIRA</a:t>
            </a:r>
          </a:p>
        </p:txBody>
      </p:sp>
    </p:spTree>
    <p:extLst>
      <p:ext uri="{BB962C8B-B14F-4D97-AF65-F5344CB8AC3E}">
        <p14:creationId xmlns:p14="http://schemas.microsoft.com/office/powerpoint/2010/main" val="109762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779512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CRIANDO UM PROJETO FLASK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8D452E2-0C7A-594D-7F55-047A8B2BF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918"/>
            <a:ext cx="9601200" cy="54006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F880C2-0407-9F67-798E-C8CD1A675F3A}"/>
              </a:ext>
            </a:extLst>
          </p:cNvPr>
          <p:cNvSpPr txBox="1"/>
          <p:nvPr/>
        </p:nvSpPr>
        <p:spPr>
          <a:xfrm>
            <a:off x="473351" y="2036117"/>
            <a:ext cx="84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Crie um arquivo chamado ‘</a:t>
            </a:r>
            <a:r>
              <a:rPr lang="pt-BR" sz="24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app.py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’: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BA8914-8375-8635-3DE8-036598CE63E5}"/>
              </a:ext>
            </a:extLst>
          </p:cNvPr>
          <p:cNvSpPr txBox="1"/>
          <p:nvPr/>
        </p:nvSpPr>
        <p:spPr>
          <a:xfrm>
            <a:off x="473351" y="7036729"/>
            <a:ext cx="84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Execute a aplicação no CMD/Terminal: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1FEEF36-AF9F-7D3E-DC07-A1A7F261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4562"/>
            <a:ext cx="9601200" cy="540067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A8F5520-8E63-9DFC-1E3C-E554C35B464D}"/>
              </a:ext>
            </a:extLst>
          </p:cNvPr>
          <p:cNvSpPr txBox="1"/>
          <p:nvPr/>
        </p:nvSpPr>
        <p:spPr>
          <a:xfrm>
            <a:off x="473351" y="9979967"/>
            <a:ext cx="84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Abra seu navegador e acesse: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823D4D1-2494-A6FA-DA95-BAC7092C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58262"/>
            <a:ext cx="9601200" cy="54006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24D0D7-B56F-0F01-6702-EF5A48C6812D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10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6B65063-D495-D7D7-857E-2E0916A4474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8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A60926B-3558-0047-3636-6A6EF0D755B7}"/>
              </a:ext>
            </a:extLst>
          </p:cNvPr>
          <p:cNvSpPr txBox="1"/>
          <p:nvPr/>
        </p:nvSpPr>
        <p:spPr>
          <a:xfrm>
            <a:off x="2843419" y="700893"/>
            <a:ext cx="3791780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3900" b="1" dirty="0">
                <a:ln>
                  <a:solidFill>
                    <a:schemeClr val="bg1"/>
                  </a:solidFill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Palatino Linotype" panose="020405020505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0" y="4286068"/>
            <a:ext cx="960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ROTEAMENTO E CRIAÇÃO DE ROTAS</a:t>
            </a:r>
            <a:endParaRPr lang="pt-BR" sz="7200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290FC8-596C-29C6-9F9B-2C98B8C65ECD}"/>
              </a:ext>
            </a:extLst>
          </p:cNvPr>
          <p:cNvSpPr/>
          <p:nvPr/>
        </p:nvSpPr>
        <p:spPr>
          <a:xfrm>
            <a:off x="154057" y="7600950"/>
            <a:ext cx="9256643" cy="2138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7BA542-39B9-FBC8-717D-F5F704C5E7FB}"/>
              </a:ext>
            </a:extLst>
          </p:cNvPr>
          <p:cNvSpPr txBox="1"/>
          <p:nvPr/>
        </p:nvSpPr>
        <p:spPr>
          <a:xfrm>
            <a:off x="496957" y="8273914"/>
            <a:ext cx="8484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O roteamento é uma parte essencial de qualquer aplicação web. Em </a:t>
            </a:r>
            <a:r>
              <a:rPr lang="pt-BR" sz="2400" b="1" dirty="0" err="1"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, usamos o decorador ‘</a:t>
            </a:r>
            <a:r>
              <a:rPr lang="pt-BR" sz="2400" b="1" i="1" dirty="0">
                <a:ea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pt-BR" sz="2400" b="1" i="1" dirty="0" err="1">
                <a:ea typeface="Calibri" panose="020F0502020204030204" pitchFamily="34" charset="0"/>
                <a:cs typeface="Calibri" panose="020F0502020204030204" pitchFamily="34" charset="0"/>
              </a:rPr>
              <a:t>app.route</a:t>
            </a:r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’ para definir rotas que mapeiam URLs para funções específicas.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EFE8F3-DDB0-3002-99C7-C11B81B895A1}"/>
              </a:ext>
            </a:extLst>
          </p:cNvPr>
          <p:cNvSpPr/>
          <p:nvPr/>
        </p:nvSpPr>
        <p:spPr>
          <a:xfrm>
            <a:off x="172278" y="4179133"/>
            <a:ext cx="9256643" cy="2138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4496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779512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@APP.ROUTE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F880C2-0407-9F67-798E-C8CD1A675F3A}"/>
              </a:ext>
            </a:extLst>
          </p:cNvPr>
          <p:cNvSpPr txBox="1"/>
          <p:nvPr/>
        </p:nvSpPr>
        <p:spPr>
          <a:xfrm>
            <a:off x="473351" y="7980334"/>
            <a:ext cx="848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Neste exemplo, a URL ‘</a:t>
            </a:r>
            <a:r>
              <a:rPr lang="pt-BR" sz="24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pt-BR" sz="2400" i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’ será associada à função ‘</a:t>
            </a:r>
            <a:r>
              <a:rPr lang="pt-BR" sz="2400" i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’, que retorna o texto "Sobre nós".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5EBE59-2668-644E-04F7-377DF61EA124}"/>
              </a:ext>
            </a:extLst>
          </p:cNvPr>
          <p:cNvSpPr txBox="1"/>
          <p:nvPr/>
        </p:nvSpPr>
        <p:spPr>
          <a:xfrm>
            <a:off x="795545" y="3990270"/>
            <a:ext cx="848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 seletor ‘</a:t>
            </a:r>
            <a:r>
              <a:rPr lang="pt-BR" sz="24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pt-BR" sz="2400" i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app.route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’ é utilizado para mapear URLs para funções Python. Vamos ver um exemplo: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6CA0C0B-16C1-7DF8-6BDF-FC766605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7456"/>
            <a:ext cx="9601200" cy="54043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9D6812-A35C-F1D2-8FCD-1C812C75C167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12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2E53598-B9FB-C2C4-4E69-D5D62DCF101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9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779512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VARIÁVEIS DE ROTA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F880C2-0407-9F67-798E-C8CD1A675F3A}"/>
              </a:ext>
            </a:extLst>
          </p:cNvPr>
          <p:cNvSpPr txBox="1"/>
          <p:nvPr/>
        </p:nvSpPr>
        <p:spPr>
          <a:xfrm>
            <a:off x="473351" y="7980334"/>
            <a:ext cx="848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Aqui, ‘</a:t>
            </a:r>
            <a:r>
              <a:rPr lang="pt-BR" sz="2400" i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’ será passado para a função como um argumento.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5EBE59-2668-644E-04F7-377DF61EA124}"/>
              </a:ext>
            </a:extLst>
          </p:cNvPr>
          <p:cNvSpPr txBox="1"/>
          <p:nvPr/>
        </p:nvSpPr>
        <p:spPr>
          <a:xfrm>
            <a:off x="795545" y="3990270"/>
            <a:ext cx="84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Podemos capturar partes da URL como variáveis: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A1BFE0-303E-64D9-A7B8-AE297E37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6206"/>
            <a:ext cx="9601200" cy="540438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C8FD51E-BD62-A743-BCDD-91A480AC29CC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13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AD64F996-F521-BD09-D5AB-FBA9AA325C0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5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240912"/>
            <a:ext cx="918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ROTEAMENTO COM MÉTODOS HTTP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558D29-6415-4752-2543-A9E69581B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8606"/>
            <a:ext cx="9601200" cy="540438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9B90D2-A59E-ABBF-8344-3197FF00092E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14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5EBE59-2668-644E-04F7-377DF61EA124}"/>
              </a:ext>
            </a:extLst>
          </p:cNvPr>
          <p:cNvSpPr txBox="1"/>
          <p:nvPr/>
        </p:nvSpPr>
        <p:spPr>
          <a:xfrm>
            <a:off x="643145" y="2790656"/>
            <a:ext cx="848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Você pode especificar os métodos HTTP que uma rota aceita usando o argumento ‘</a:t>
            </a:r>
            <a:r>
              <a:rPr lang="pt-BR" sz="2400" i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’: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AA8F68EE-85F4-22D4-7DC8-087DE18361E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6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A60926B-3558-0047-3636-6A6EF0D755B7}"/>
              </a:ext>
            </a:extLst>
          </p:cNvPr>
          <p:cNvSpPr txBox="1"/>
          <p:nvPr/>
        </p:nvSpPr>
        <p:spPr>
          <a:xfrm>
            <a:off x="2843419" y="700893"/>
            <a:ext cx="3791780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3900" b="1" dirty="0">
                <a:ln>
                  <a:solidFill>
                    <a:schemeClr val="bg1"/>
                  </a:solidFill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Palatino Linotype" panose="020405020505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0" y="4852097"/>
            <a:ext cx="960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TRABALHANDO COM TEMPLATES</a:t>
            </a:r>
            <a:endParaRPr lang="pt-BR" sz="8000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290FC8-596C-29C6-9F9B-2C98B8C65ECD}"/>
              </a:ext>
            </a:extLst>
          </p:cNvPr>
          <p:cNvSpPr/>
          <p:nvPr/>
        </p:nvSpPr>
        <p:spPr>
          <a:xfrm>
            <a:off x="154057" y="7600950"/>
            <a:ext cx="9256643" cy="2138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7BA542-39B9-FBC8-717D-F5F704C5E7FB}"/>
              </a:ext>
            </a:extLst>
          </p:cNvPr>
          <p:cNvSpPr txBox="1"/>
          <p:nvPr/>
        </p:nvSpPr>
        <p:spPr>
          <a:xfrm>
            <a:off x="496957" y="8273914"/>
            <a:ext cx="848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>
                <a:ea typeface="Calibri" panose="020F0502020204030204" pitchFamily="34" charset="0"/>
                <a:cs typeface="Calibri" panose="020F0502020204030204" pitchFamily="34" charset="0"/>
              </a:rPr>
              <a:t>Templates</a:t>
            </a:r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 permitem que você separe a lógica da aplicação da apresentação. </a:t>
            </a:r>
            <a:r>
              <a:rPr lang="pt-BR" sz="2400" b="1" dirty="0" err="1"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 usa o motor de </a:t>
            </a:r>
            <a:r>
              <a:rPr lang="pt-BR" sz="2400" b="1" dirty="0" err="1">
                <a:ea typeface="Calibri" panose="020F0502020204030204" pitchFamily="34" charset="0"/>
                <a:cs typeface="Calibri" panose="020F0502020204030204" pitchFamily="34" charset="0"/>
              </a:rPr>
              <a:t>templates</a:t>
            </a:r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 Jinja2 para renderizar HTML.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EFE8F3-DDB0-3002-99C7-C11B81B895A1}"/>
              </a:ext>
            </a:extLst>
          </p:cNvPr>
          <p:cNvSpPr/>
          <p:nvPr/>
        </p:nvSpPr>
        <p:spPr>
          <a:xfrm>
            <a:off x="172278" y="4179133"/>
            <a:ext cx="9256643" cy="2138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8067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240912"/>
            <a:ext cx="918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RENDERIZANDO HTML COM RENDER_TEMPLATE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1CEAFB-726B-7177-EB28-61249B328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1222"/>
            <a:ext cx="9601200" cy="540438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F880C2-0407-9F67-798E-C8CD1A675F3A}"/>
              </a:ext>
            </a:extLst>
          </p:cNvPr>
          <p:cNvSpPr txBox="1"/>
          <p:nvPr/>
        </p:nvSpPr>
        <p:spPr>
          <a:xfrm>
            <a:off x="643145" y="6570634"/>
            <a:ext cx="84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 no arquivo ‘</a:t>
            </a:r>
            <a:r>
              <a:rPr lang="pt-BR" sz="24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hello.html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’: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5EBE59-2668-644E-04F7-377DF61EA124}"/>
              </a:ext>
            </a:extLst>
          </p:cNvPr>
          <p:cNvSpPr txBox="1"/>
          <p:nvPr/>
        </p:nvSpPr>
        <p:spPr>
          <a:xfrm>
            <a:off x="643145" y="2953096"/>
            <a:ext cx="84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facilita a renderização de </a:t>
            </a:r>
            <a:r>
              <a:rPr lang="pt-BR" sz="24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templates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HTML: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962EA55-6589-B1C7-5363-6BEBEB679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2918"/>
            <a:ext cx="9601200" cy="540438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ED6A049-7AF1-C390-98B4-F3AF755A0867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16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C2DFCBE3-7DB2-C65A-54C6-F62CFB5F881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A0B9BA5-DFF6-5960-511A-66C3695305CE}"/>
              </a:ext>
            </a:extLst>
          </p:cNvPr>
          <p:cNvSpPr txBox="1"/>
          <p:nvPr/>
        </p:nvSpPr>
        <p:spPr>
          <a:xfrm>
            <a:off x="643145" y="10644300"/>
            <a:ext cx="8484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 URL ficará dessa forma: </a:t>
            </a:r>
            <a:r>
              <a:rPr lang="pt-BR" sz="2400" dirty="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</a:t>
            </a:r>
            <a:r>
              <a:rPr lang="pt-BR" sz="2400" dirty="0" err="1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</a:t>
            </a:r>
            <a:r>
              <a:rPr lang="pt-BR" sz="2400" dirty="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2400" dirty="0" err="1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seu_nome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onde “</a:t>
            </a:r>
            <a:r>
              <a:rPr lang="pt-BR" sz="24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seu_nome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” será o nome que você colocará e será exibido na tela do navegador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7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240912"/>
            <a:ext cx="918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INCLUINDO LÓGICA NOS TEMPLATES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5EBE59-2668-644E-04F7-377DF61EA124}"/>
              </a:ext>
            </a:extLst>
          </p:cNvPr>
          <p:cNvSpPr txBox="1"/>
          <p:nvPr/>
        </p:nvSpPr>
        <p:spPr>
          <a:xfrm>
            <a:off x="643145" y="2953096"/>
            <a:ext cx="84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Você pode adicionar lógica simples dentro dos </a:t>
            </a:r>
            <a:r>
              <a:rPr lang="pt-BR" sz="24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templates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B34BBB-CBA1-09E2-78BD-63AF9C429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9906"/>
            <a:ext cx="9601200" cy="54043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A6FB22B-EAC0-2A25-B4F2-B958F6893438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17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1D4D5885-7876-A87F-503F-A33EFFCF7B3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779512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INCLUINDO TEMPLATES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5EBE59-2668-644E-04F7-377DF61EA124}"/>
              </a:ext>
            </a:extLst>
          </p:cNvPr>
          <p:cNvSpPr txBox="1"/>
          <p:nvPr/>
        </p:nvSpPr>
        <p:spPr>
          <a:xfrm>
            <a:off x="643145" y="2953096"/>
            <a:ext cx="848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Templates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podem ser incluídos uns nos outros para evitar repetição de código: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6F20B2-B4B7-1B41-FB0E-9283FD534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6736"/>
            <a:ext cx="9601200" cy="54043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D71CAE9-3404-B5A2-5D5F-A69F675A3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72670"/>
            <a:ext cx="9601200" cy="54043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E7BC262-4053-22AB-A612-5E057C66C838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18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6131FB10-DF83-E0C5-5D6A-DB6C496B02C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28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A60926B-3558-0047-3636-6A6EF0D755B7}"/>
              </a:ext>
            </a:extLst>
          </p:cNvPr>
          <p:cNvSpPr txBox="1"/>
          <p:nvPr/>
        </p:nvSpPr>
        <p:spPr>
          <a:xfrm>
            <a:off x="2843419" y="700893"/>
            <a:ext cx="3791780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3900" b="1" dirty="0">
                <a:ln>
                  <a:solidFill>
                    <a:schemeClr val="bg1"/>
                  </a:solidFill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Palatino Linotype" panose="020405020505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0" y="4648867"/>
            <a:ext cx="9601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0" b="1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MANIPULAÇÃO DE FORMULÁRIOS</a:t>
            </a:r>
            <a:endParaRPr lang="pt-BR" sz="7800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290FC8-596C-29C6-9F9B-2C98B8C65ECD}"/>
              </a:ext>
            </a:extLst>
          </p:cNvPr>
          <p:cNvSpPr/>
          <p:nvPr/>
        </p:nvSpPr>
        <p:spPr>
          <a:xfrm>
            <a:off x="154057" y="7600950"/>
            <a:ext cx="9256643" cy="2138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7BA542-39B9-FBC8-717D-F5F704C5E7FB}"/>
              </a:ext>
            </a:extLst>
          </p:cNvPr>
          <p:cNvSpPr txBox="1"/>
          <p:nvPr/>
        </p:nvSpPr>
        <p:spPr>
          <a:xfrm>
            <a:off x="496957" y="8273914"/>
            <a:ext cx="848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Manipular formulários é uma tarefa comum em aplicações web. </a:t>
            </a:r>
            <a:r>
              <a:rPr lang="pt-BR" sz="2400" b="1" dirty="0" err="1"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 facilita o processo de recebimento e processamento de dados de formulários.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EFE8F3-DDB0-3002-99C7-C11B81B895A1}"/>
              </a:ext>
            </a:extLst>
          </p:cNvPr>
          <p:cNvSpPr/>
          <p:nvPr/>
        </p:nvSpPr>
        <p:spPr>
          <a:xfrm>
            <a:off x="172278" y="4179133"/>
            <a:ext cx="9256643" cy="2138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5646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479563" y="5677525"/>
            <a:ext cx="86420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INTRODUÇÃO</a:t>
            </a:r>
            <a:endParaRPr lang="pt-BR" sz="8800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4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240912"/>
            <a:ext cx="918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RECEBENDO DADOS DE FORMULÁRIOS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1ACD4D6-6327-1D96-C1D3-3E9ED198D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3206"/>
            <a:ext cx="9601200" cy="54043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5EBE59-2668-644E-04F7-377DF61EA124}"/>
              </a:ext>
            </a:extLst>
          </p:cNvPr>
          <p:cNvSpPr txBox="1"/>
          <p:nvPr/>
        </p:nvSpPr>
        <p:spPr>
          <a:xfrm>
            <a:off x="643145" y="2953096"/>
            <a:ext cx="84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Para manipular formulários, utilizamos o método ‘</a:t>
            </a:r>
            <a:r>
              <a:rPr lang="pt-BR" sz="24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’: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F880C2-0407-9F67-798E-C8CD1A675F3A}"/>
              </a:ext>
            </a:extLst>
          </p:cNvPr>
          <p:cNvSpPr txBox="1"/>
          <p:nvPr/>
        </p:nvSpPr>
        <p:spPr>
          <a:xfrm>
            <a:off x="643145" y="7052808"/>
            <a:ext cx="84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 no arquivo ‘</a:t>
            </a:r>
            <a:r>
              <a:rPr lang="pt-BR" sz="24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login.html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’: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AADDB12-D03C-064F-D5C6-CF88FFB0A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62523"/>
            <a:ext cx="9601200" cy="54043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4ED2A8D-08A1-1D47-34C8-55D9BD0D042E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20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2315A8CE-45AC-CCE3-E429-DBC1775E9A5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728278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VALIDAÇÃO DE FORMULÁRIOS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5EBE59-2668-644E-04F7-377DF61EA124}"/>
              </a:ext>
            </a:extLst>
          </p:cNvPr>
          <p:cNvSpPr txBox="1"/>
          <p:nvPr/>
        </p:nvSpPr>
        <p:spPr>
          <a:xfrm>
            <a:off x="643145" y="2953096"/>
            <a:ext cx="84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Você pode validar dados de formulários no lado do servidor: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96C123-ED39-3819-576D-8F86341F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156"/>
            <a:ext cx="9601200" cy="540438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96AEE97-70D7-4B50-BC86-F3C39D241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6310"/>
            <a:ext cx="9601200" cy="540438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F880C2-0407-9F67-798E-C8CD1A675F3A}"/>
              </a:ext>
            </a:extLst>
          </p:cNvPr>
          <p:cNvSpPr txBox="1"/>
          <p:nvPr/>
        </p:nvSpPr>
        <p:spPr>
          <a:xfrm>
            <a:off x="643145" y="7052808"/>
            <a:ext cx="84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 atualizar o </a:t>
            </a:r>
            <a:r>
              <a:rPr lang="pt-BR" sz="24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para exibir erros: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D4F1AA-DE2C-C9F4-829C-5B6F981FA12C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21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C4D048F8-16DD-F31A-A661-CBA2024033FC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61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A60926B-3558-0047-3636-6A6EF0D755B7}"/>
              </a:ext>
            </a:extLst>
          </p:cNvPr>
          <p:cNvSpPr txBox="1"/>
          <p:nvPr/>
        </p:nvSpPr>
        <p:spPr>
          <a:xfrm>
            <a:off x="2843419" y="700893"/>
            <a:ext cx="3791780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3900" b="1" dirty="0">
                <a:ln>
                  <a:solidFill>
                    <a:schemeClr val="bg1"/>
                  </a:solidFill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Palatino Linotype" panose="020405020505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06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0" y="4648867"/>
            <a:ext cx="9601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0" b="1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TRABALHANDO COM JSON</a:t>
            </a:r>
            <a:endParaRPr lang="pt-BR" sz="7800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290FC8-596C-29C6-9F9B-2C98B8C65ECD}"/>
              </a:ext>
            </a:extLst>
          </p:cNvPr>
          <p:cNvSpPr/>
          <p:nvPr/>
        </p:nvSpPr>
        <p:spPr>
          <a:xfrm>
            <a:off x="154057" y="7600950"/>
            <a:ext cx="9256643" cy="2138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7BA542-39B9-FBC8-717D-F5F704C5E7FB}"/>
              </a:ext>
            </a:extLst>
          </p:cNvPr>
          <p:cNvSpPr txBox="1"/>
          <p:nvPr/>
        </p:nvSpPr>
        <p:spPr>
          <a:xfrm>
            <a:off x="496957" y="8273914"/>
            <a:ext cx="848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Retornar dados em formato JSON é essencial para criar APIs modernas. </a:t>
            </a:r>
            <a:r>
              <a:rPr lang="pt-BR" sz="2400" b="1" dirty="0" err="1"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 facilita a geração de respostas JSON.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EFE8F3-DDB0-3002-99C7-C11B81B895A1}"/>
              </a:ext>
            </a:extLst>
          </p:cNvPr>
          <p:cNvSpPr/>
          <p:nvPr/>
        </p:nvSpPr>
        <p:spPr>
          <a:xfrm>
            <a:off x="172278" y="4179133"/>
            <a:ext cx="9256643" cy="2138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13051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728278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RETORNANDO JSON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5EBE59-2668-644E-04F7-377DF61EA124}"/>
              </a:ext>
            </a:extLst>
          </p:cNvPr>
          <p:cNvSpPr txBox="1"/>
          <p:nvPr/>
        </p:nvSpPr>
        <p:spPr>
          <a:xfrm>
            <a:off x="643145" y="2953096"/>
            <a:ext cx="848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Para retornar dados em formato JSON, usamos a função ‘</a:t>
            </a:r>
            <a:r>
              <a:rPr lang="pt-BR" sz="2400" i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jsonify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’: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6FCD9E-ED50-289B-AD39-023FBAF38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4206"/>
            <a:ext cx="9601200" cy="54043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0481923-59E1-913B-D57F-778EC38E4A3B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23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2DEA57BE-A5A6-A2E8-5245-3469756DCC5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11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728278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RECEBENDO JSON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5EBE59-2668-644E-04F7-377DF61EA124}"/>
              </a:ext>
            </a:extLst>
          </p:cNvPr>
          <p:cNvSpPr txBox="1"/>
          <p:nvPr/>
        </p:nvSpPr>
        <p:spPr>
          <a:xfrm>
            <a:off x="643145" y="2953096"/>
            <a:ext cx="84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Podemos também receber dados em formato JSON: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FEE9A7-7F36-8DAD-8032-6DB070EE0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9406"/>
            <a:ext cx="9601200" cy="54043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5D18116-7E07-8A7E-B60A-05A14ACC40D5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24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800CC53B-FCE9-4576-92BC-9B2EF079980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98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728278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MANIPULANDO ERROS DE JSON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5EBE59-2668-644E-04F7-377DF61EA124}"/>
              </a:ext>
            </a:extLst>
          </p:cNvPr>
          <p:cNvSpPr txBox="1"/>
          <p:nvPr/>
        </p:nvSpPr>
        <p:spPr>
          <a:xfrm>
            <a:off x="643145" y="2953096"/>
            <a:ext cx="84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É importante lidar com erros ao receber JSON: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CD6BF1-8FE3-AAA7-43A7-BF4F4522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9806"/>
            <a:ext cx="9601200" cy="54043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C3103B-E00B-07B0-A2D3-46A34927A1FC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25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6F57C9BB-7C57-6EF0-AF7D-09C1718B344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71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A60926B-3558-0047-3636-6A6EF0D755B7}"/>
              </a:ext>
            </a:extLst>
          </p:cNvPr>
          <p:cNvSpPr txBox="1"/>
          <p:nvPr/>
        </p:nvSpPr>
        <p:spPr>
          <a:xfrm>
            <a:off x="2843419" y="700893"/>
            <a:ext cx="3791780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3900" b="1" dirty="0">
                <a:ln>
                  <a:solidFill>
                    <a:schemeClr val="bg1"/>
                  </a:solidFill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Palatino Linotype" panose="020405020505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07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0" y="4648867"/>
            <a:ext cx="9601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0" b="1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PRÁTICAS E DICAS</a:t>
            </a:r>
            <a:endParaRPr lang="pt-BR" sz="7800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290FC8-596C-29C6-9F9B-2C98B8C65ECD}"/>
              </a:ext>
            </a:extLst>
          </p:cNvPr>
          <p:cNvSpPr/>
          <p:nvPr/>
        </p:nvSpPr>
        <p:spPr>
          <a:xfrm>
            <a:off x="154057" y="7600950"/>
            <a:ext cx="9256643" cy="2138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7BA542-39B9-FBC8-717D-F5F704C5E7FB}"/>
              </a:ext>
            </a:extLst>
          </p:cNvPr>
          <p:cNvSpPr txBox="1"/>
          <p:nvPr/>
        </p:nvSpPr>
        <p:spPr>
          <a:xfrm>
            <a:off x="496957" y="8273914"/>
            <a:ext cx="848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Adotar melhores práticas ajuda a desenvolver aplicações </a:t>
            </a:r>
            <a:r>
              <a:rPr lang="pt-BR" sz="2400" b="1" dirty="0" err="1"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 mais robustas e eficientes. Vamos discutir algumas dessas práticas.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EFE8F3-DDB0-3002-99C7-C11B81B895A1}"/>
              </a:ext>
            </a:extLst>
          </p:cNvPr>
          <p:cNvSpPr/>
          <p:nvPr/>
        </p:nvSpPr>
        <p:spPr>
          <a:xfrm>
            <a:off x="172278" y="4179133"/>
            <a:ext cx="9256643" cy="2138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0043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728278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ESTRUTURA DE PROJETO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5EBE59-2668-644E-04F7-377DF61EA124}"/>
              </a:ext>
            </a:extLst>
          </p:cNvPr>
          <p:cNvSpPr txBox="1"/>
          <p:nvPr/>
        </p:nvSpPr>
        <p:spPr>
          <a:xfrm>
            <a:off x="643145" y="2953096"/>
            <a:ext cx="84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Organize seu projeto em uma estrutura modular: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48DF749-1041-7D94-158C-AFA00FA5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4117"/>
            <a:ext cx="9601200" cy="540438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BF47B27-D10B-4A49-8491-452D412BFF80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27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9188C07D-31ED-5D51-80E8-4576E0E2B4D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38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728278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CONFIGURAÇÕES DE AMBIENTE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5EBE59-2668-644E-04F7-377DF61EA124}"/>
              </a:ext>
            </a:extLst>
          </p:cNvPr>
          <p:cNvSpPr txBox="1"/>
          <p:nvPr/>
        </p:nvSpPr>
        <p:spPr>
          <a:xfrm>
            <a:off x="643145" y="2953096"/>
            <a:ext cx="848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Use diferentes configurações para desenvolvimento e produção: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DB1F6B-4970-728A-5DD7-45206522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5406"/>
            <a:ext cx="9601200" cy="540438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69207C-1D87-69E4-BCAD-FE9B3A9999EA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28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5FEE6D49-EE2B-441E-2BDB-7314749422F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2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728278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LOGS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5EBE59-2668-644E-04F7-377DF61EA124}"/>
              </a:ext>
            </a:extLst>
          </p:cNvPr>
          <p:cNvSpPr txBox="1"/>
          <p:nvPr/>
        </p:nvSpPr>
        <p:spPr>
          <a:xfrm>
            <a:off x="643145" y="2953096"/>
            <a:ext cx="84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Implemente logs para monitorar a aplicação: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48A880-473F-54AA-F609-93AA26854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8606"/>
            <a:ext cx="9601200" cy="540438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16FD45F-64A0-DD1F-0E3E-1A2A190D8BDC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29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6B8AAA7-01E1-E930-3CD7-FA57E97B197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6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779512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Guia Prático de Seletores FLASK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F880C2-0407-9F67-798E-C8CD1A675F3A}"/>
              </a:ext>
            </a:extLst>
          </p:cNvPr>
          <p:cNvSpPr txBox="1"/>
          <p:nvPr/>
        </p:nvSpPr>
        <p:spPr>
          <a:xfrm>
            <a:off x="643145" y="3837870"/>
            <a:ext cx="8484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é um </a:t>
            </a:r>
            <a:r>
              <a:rPr lang="pt-BR" sz="24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microframework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web para Python, conhecido pela sua simplicidade e flexibilidade. Ele permite que você desenvolva aplicações web rapidamente, com uma curva de aprendizado suave. Neste ebook, vamos explorar os principais seletores e funcionalidades do </a:t>
            </a:r>
            <a:r>
              <a:rPr lang="pt-BR" sz="24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com exemplos de código em contextos reais.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60926B-3558-0047-3636-6A6EF0D755B7}"/>
              </a:ext>
            </a:extLst>
          </p:cNvPr>
          <p:cNvSpPr txBox="1"/>
          <p:nvPr/>
        </p:nvSpPr>
        <p:spPr>
          <a:xfrm>
            <a:off x="279124" y="1985803"/>
            <a:ext cx="9042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Obtenha o poder e molde a Web utilizando Python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Forma&#10;&#10;Descrição gerada automaticamente">
            <a:extLst>
              <a:ext uri="{FF2B5EF4-FFF2-40B4-BE49-F238E27FC236}">
                <a16:creationId xmlns:a16="http://schemas.microsoft.com/office/drawing/2014/main" id="{BDCB3F82-A26B-06E0-E871-C4495C488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18" y="7183208"/>
            <a:ext cx="4703762" cy="419978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70514C-0F1C-2991-2FE6-C174D5123470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03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29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0" y="5677525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AGRADECIMENTOS</a:t>
            </a:r>
            <a:endParaRPr lang="pt-BR" sz="7200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005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209550" y="1464582"/>
            <a:ext cx="918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u="sng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OBRIGADO POR LER!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5EBE59-2668-644E-04F7-377DF61EA124}"/>
              </a:ext>
            </a:extLst>
          </p:cNvPr>
          <p:cNvSpPr txBox="1"/>
          <p:nvPr/>
        </p:nvSpPr>
        <p:spPr>
          <a:xfrm>
            <a:off x="0" y="2953096"/>
            <a:ext cx="96012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Esse Ebook foi gerado por IA e diagramado por um humano.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 passo a passo, assim como as imagens utilizadas se encontram no meu repositório do GitHub.</a:t>
            </a:r>
            <a:br>
              <a:rPr lang="pt-BR" sz="32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32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https://github.com/fsvieira122/ebook-gerado-por-ia</a:t>
            </a:r>
            <a:endParaRPr lang="pt-BR" sz="3200" dirty="0">
              <a:solidFill>
                <a:srgbClr val="0070C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6FD45F-64A0-DD1F-0E3E-1A2A190D8BDC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29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6B8AAA7-01E1-E930-3CD7-FA57E97B197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22C39C1-FD76-980D-7AD1-E0FD749D1507}"/>
              </a:ext>
            </a:extLst>
          </p:cNvPr>
          <p:cNvSpPr txBox="1"/>
          <p:nvPr/>
        </p:nvSpPr>
        <p:spPr>
          <a:xfrm>
            <a:off x="209550" y="6602066"/>
            <a:ext cx="9182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Todo conteúdo foi gerado para fins didáticos de construção, foi revisado e testado.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D48738-6D6E-01FB-599A-C82854E02C2A}"/>
              </a:ext>
            </a:extLst>
          </p:cNvPr>
          <p:cNvSpPr/>
          <p:nvPr/>
        </p:nvSpPr>
        <p:spPr>
          <a:xfrm>
            <a:off x="515800" y="8627467"/>
            <a:ext cx="8569601" cy="29162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E15AD9-0200-BA2D-DF6B-4DD21BA28A9B}"/>
              </a:ext>
            </a:extLst>
          </p:cNvPr>
          <p:cNvSpPr txBox="1"/>
          <p:nvPr/>
        </p:nvSpPr>
        <p:spPr>
          <a:xfrm>
            <a:off x="643145" y="10990045"/>
            <a:ext cx="4157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Fernando Soares Vieira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04991D-DA69-6FB2-1473-96B5C123D05B}"/>
              </a:ext>
            </a:extLst>
          </p:cNvPr>
          <p:cNvSpPr txBox="1"/>
          <p:nvPr/>
        </p:nvSpPr>
        <p:spPr>
          <a:xfrm>
            <a:off x="6153150" y="9503420"/>
            <a:ext cx="2838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ln>
                  <a:solidFill>
                    <a:schemeClr val="bg1"/>
                  </a:solidFill>
                </a:ln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pt-BR" sz="4400" dirty="0"/>
              <a:t> </a:t>
            </a:r>
            <a:r>
              <a:rPr lang="pt-BR" sz="44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pt-BR" sz="44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pic>
        <p:nvPicPr>
          <p:cNvPr id="1028" name="Picture 4" descr="Github logo - Social media &amp; Logos Icons">
            <a:extLst>
              <a:ext uri="{FF2B5EF4-FFF2-40B4-BE49-F238E27FC236}">
                <a16:creationId xmlns:a16="http://schemas.microsoft.com/office/drawing/2014/main" id="{E3E2FEE2-1451-9A55-FCE9-3611607C4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745" y="9539735"/>
            <a:ext cx="625405" cy="62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kedin logo png, Linkedin logo transparent png, Linkedin icon transparent  free png 23986970 PNG">
            <a:extLst>
              <a:ext uri="{FF2B5EF4-FFF2-40B4-BE49-F238E27FC236}">
                <a16:creationId xmlns:a16="http://schemas.microsoft.com/office/drawing/2014/main" id="{2E35C4EB-DFCF-900A-80F8-8A4E183E3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745" y="10324565"/>
            <a:ext cx="625405" cy="62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 descr="Homem com camiseta verde&#10;&#10;Descrição gerada automaticamente">
            <a:extLst>
              <a:ext uri="{FF2B5EF4-FFF2-40B4-BE49-F238E27FC236}">
                <a16:creationId xmlns:a16="http://schemas.microsoft.com/office/drawing/2014/main" id="{3686C4FA-2AB0-65BE-64E1-05CAF7D94E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64" y="9209278"/>
            <a:ext cx="1883608" cy="17807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D5AE0E-47CF-4842-324B-3BC7B1CE9E9A}"/>
              </a:ext>
            </a:extLst>
          </p:cNvPr>
          <p:cNvSpPr txBox="1"/>
          <p:nvPr/>
        </p:nvSpPr>
        <p:spPr>
          <a:xfrm>
            <a:off x="3419475" y="8730051"/>
            <a:ext cx="276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n>
                  <a:solidFill>
                    <a:schemeClr val="bg1"/>
                  </a:solidFill>
                </a:ln>
              </a:rPr>
              <a:t>Autor:</a:t>
            </a:r>
          </a:p>
        </p:txBody>
      </p:sp>
    </p:spTree>
    <p:extLst>
      <p:ext uri="{BB962C8B-B14F-4D97-AF65-F5344CB8AC3E}">
        <p14:creationId xmlns:p14="http://schemas.microsoft.com/office/powerpoint/2010/main" val="153598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A60926B-3558-0047-3636-6A6EF0D755B7}"/>
              </a:ext>
            </a:extLst>
          </p:cNvPr>
          <p:cNvSpPr txBox="1"/>
          <p:nvPr/>
        </p:nvSpPr>
        <p:spPr>
          <a:xfrm>
            <a:off x="2843419" y="700893"/>
            <a:ext cx="3791780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3900" b="1" dirty="0">
                <a:ln>
                  <a:solidFill>
                    <a:schemeClr val="bg1"/>
                  </a:solidFill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Palatino Linotype" panose="020405020505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0" y="4852097"/>
            <a:ext cx="960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INSTALAÇÃO DO FLASK</a:t>
            </a:r>
            <a:endParaRPr lang="pt-BR" sz="8000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290FC8-596C-29C6-9F9B-2C98B8C65ECD}"/>
              </a:ext>
            </a:extLst>
          </p:cNvPr>
          <p:cNvSpPr/>
          <p:nvPr/>
        </p:nvSpPr>
        <p:spPr>
          <a:xfrm>
            <a:off x="154057" y="7600950"/>
            <a:ext cx="9256643" cy="2138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7BA542-39B9-FBC8-717D-F5F704C5E7FB}"/>
              </a:ext>
            </a:extLst>
          </p:cNvPr>
          <p:cNvSpPr txBox="1"/>
          <p:nvPr/>
        </p:nvSpPr>
        <p:spPr>
          <a:xfrm>
            <a:off x="496957" y="8273914"/>
            <a:ext cx="8484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Antes de começarmos a criar aplicações com </a:t>
            </a:r>
            <a:r>
              <a:rPr lang="pt-BR" sz="2400" b="1" dirty="0" err="1"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, precisamos instalar o framework no nosso ambiente de desenvolvimento. Neste capítulo, vamos abordar o processo de instalação do </a:t>
            </a:r>
            <a:r>
              <a:rPr lang="pt-BR" sz="2400" b="1" dirty="0" err="1"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 em diferentes sistemas operacionais: Windows, Linux e </a:t>
            </a:r>
            <a:r>
              <a:rPr lang="pt-BR" sz="2400" b="1" dirty="0" err="1">
                <a:ea typeface="Calibri" panose="020F0502020204030204" pitchFamily="34" charset="0"/>
                <a:cs typeface="Calibri" panose="020F0502020204030204" pitchFamily="34" charset="0"/>
              </a:rPr>
              <a:t>macOS</a:t>
            </a:r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EFE8F3-DDB0-3002-99C7-C11B81B895A1}"/>
              </a:ext>
            </a:extLst>
          </p:cNvPr>
          <p:cNvSpPr/>
          <p:nvPr/>
        </p:nvSpPr>
        <p:spPr>
          <a:xfrm>
            <a:off x="172278" y="4179133"/>
            <a:ext cx="9256643" cy="2138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8509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779512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PRÉ-REQUISITOS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F880C2-0407-9F67-798E-C8CD1A675F3A}"/>
              </a:ext>
            </a:extLst>
          </p:cNvPr>
          <p:cNvSpPr txBox="1"/>
          <p:nvPr/>
        </p:nvSpPr>
        <p:spPr>
          <a:xfrm>
            <a:off x="558248" y="2529234"/>
            <a:ext cx="8484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Para instalar o </a:t>
            </a:r>
            <a:r>
              <a:rPr lang="pt-BR" sz="24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você precisa ter o Python instalado em sua máquina. Você pode verificar se o Python está instalado e qual a versão utilizando o seguinte comando prompt de comando: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8F3EDAD-65DF-4A0E-03A7-1B437C5E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6236"/>
            <a:ext cx="9601200" cy="540912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78ED512-A5D2-8E3F-E143-382F86A9F224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05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EE566ED-2576-D31C-BDC2-6D33DBBE1F5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779512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INSTALAÇÃO NO WINDOWS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F880C2-0407-9F67-798E-C8CD1A675F3A}"/>
              </a:ext>
            </a:extLst>
          </p:cNvPr>
          <p:cNvSpPr txBox="1"/>
          <p:nvPr/>
        </p:nvSpPr>
        <p:spPr>
          <a:xfrm>
            <a:off x="479081" y="7301153"/>
            <a:ext cx="42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Crie o ambiente virtual: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2205FC-22B5-89F4-138F-8A9000C38826}"/>
              </a:ext>
            </a:extLst>
          </p:cNvPr>
          <p:cNvSpPr txBox="1"/>
          <p:nvPr/>
        </p:nvSpPr>
        <p:spPr>
          <a:xfrm>
            <a:off x="1" y="2005736"/>
            <a:ext cx="960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pt-BR" sz="3200" dirty="0">
                <a:solidFill>
                  <a:schemeClr val="bg1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Abrindo o Prompt de Comando: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Pressione “</a:t>
            </a:r>
            <a:r>
              <a:rPr lang="pt-BR" sz="2400" dirty="0" err="1">
                <a:solidFill>
                  <a:schemeClr val="bg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Win</a:t>
            </a:r>
            <a:r>
              <a:rPr lang="pt-BR" sz="2400" dirty="0">
                <a:solidFill>
                  <a:schemeClr val="bg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 + R”, digite ‘</a:t>
            </a:r>
            <a:r>
              <a:rPr lang="pt-BR" sz="2400" dirty="0" err="1">
                <a:solidFill>
                  <a:schemeClr val="bg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cmd</a:t>
            </a:r>
            <a:r>
              <a:rPr lang="pt-BR" sz="2400" dirty="0">
                <a:solidFill>
                  <a:schemeClr val="bg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’ e pressione ‘</a:t>
            </a:r>
            <a:r>
              <a:rPr lang="pt-BR" sz="2400" dirty="0" err="1">
                <a:solidFill>
                  <a:schemeClr val="bg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Enter</a:t>
            </a:r>
            <a:r>
              <a:rPr lang="pt-BR" sz="2400" dirty="0">
                <a:solidFill>
                  <a:schemeClr val="bg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’.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86C303-57BA-9527-A693-D42016B0AC11}"/>
              </a:ext>
            </a:extLst>
          </p:cNvPr>
          <p:cNvSpPr txBox="1"/>
          <p:nvPr/>
        </p:nvSpPr>
        <p:spPr>
          <a:xfrm>
            <a:off x="1" y="3248935"/>
            <a:ext cx="9601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3200" dirty="0">
                <a:solidFill>
                  <a:schemeClr val="bg1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Criando um Ambiente Virtual (opcional, mas recomendado):</a:t>
            </a:r>
          </a:p>
          <a:p>
            <a:endParaRPr lang="pt-BR" sz="3200" dirty="0">
              <a:solidFill>
                <a:schemeClr val="bg1"/>
              </a:solidFill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Navegue até o diretório onde você deseja criar seu projeto: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A53A000-8B3D-9E36-A676-BC511E9D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50" y="3984940"/>
            <a:ext cx="7889500" cy="44447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DF9A28F-644F-2148-3FE7-E24C39EF9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44" y="6594265"/>
            <a:ext cx="7897309" cy="444025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50596B0-B284-2D7E-A014-2F7D15DC614F}"/>
              </a:ext>
            </a:extLst>
          </p:cNvPr>
          <p:cNvSpPr txBox="1"/>
          <p:nvPr/>
        </p:nvSpPr>
        <p:spPr>
          <a:xfrm>
            <a:off x="473351" y="9991847"/>
            <a:ext cx="42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Ative o ambiente virtual: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E5F3ADC-3F31-DF53-8FC9-3DABF0714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47" y="9284959"/>
            <a:ext cx="8022506" cy="451064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AD8416-79BB-2AA9-C985-C3A6114F118F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06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DB278089-C09C-12FE-0A49-05127925855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4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779512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INSTALAÇÃO NO LINUX/MACOS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F880C2-0407-9F67-798E-C8CD1A675F3A}"/>
              </a:ext>
            </a:extLst>
          </p:cNvPr>
          <p:cNvSpPr txBox="1"/>
          <p:nvPr/>
        </p:nvSpPr>
        <p:spPr>
          <a:xfrm>
            <a:off x="479081" y="7301153"/>
            <a:ext cx="42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Crie o ambiente virtual: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2205FC-22B5-89F4-138F-8A9000C38826}"/>
              </a:ext>
            </a:extLst>
          </p:cNvPr>
          <p:cNvSpPr txBox="1"/>
          <p:nvPr/>
        </p:nvSpPr>
        <p:spPr>
          <a:xfrm>
            <a:off x="1" y="1692372"/>
            <a:ext cx="96011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pt-BR" sz="3200" dirty="0">
                <a:solidFill>
                  <a:schemeClr val="bg1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Abrindo o Prompt de Comando: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Linux: Pressione Ctrl + Alt + T para abrir o terminal.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MacOS: Pressione Command + Space, digite Terminal e pressione Enter.</a:t>
            </a:r>
            <a:endParaRPr lang="pt-BR" sz="2400" dirty="0">
              <a:solidFill>
                <a:schemeClr val="bg1"/>
              </a:solidFill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86C303-57BA-9527-A693-D42016B0AC11}"/>
              </a:ext>
            </a:extLst>
          </p:cNvPr>
          <p:cNvSpPr txBox="1"/>
          <p:nvPr/>
        </p:nvSpPr>
        <p:spPr>
          <a:xfrm>
            <a:off x="1" y="3248935"/>
            <a:ext cx="9601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3200" dirty="0">
                <a:solidFill>
                  <a:schemeClr val="bg1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Criando um Ambiente Virtual (opcional, mas recomendado):</a:t>
            </a:r>
          </a:p>
          <a:p>
            <a:endParaRPr lang="pt-BR" sz="3200" dirty="0">
              <a:solidFill>
                <a:schemeClr val="bg1"/>
              </a:solidFill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Navegue até o diretório onde você deseja criar seu projeto: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50596B0-B284-2D7E-A014-2F7D15DC614F}"/>
              </a:ext>
            </a:extLst>
          </p:cNvPr>
          <p:cNvSpPr txBox="1"/>
          <p:nvPr/>
        </p:nvSpPr>
        <p:spPr>
          <a:xfrm>
            <a:off x="473351" y="9991847"/>
            <a:ext cx="42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Ative o ambiente virtual: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E7B90D-E99C-0B91-92B2-6BB84ABC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35" y="3984940"/>
            <a:ext cx="8111818" cy="44447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4910815-D6A4-2331-6006-DE072ECD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3865" y="6508644"/>
            <a:ext cx="10448925" cy="470842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CDCB5A5-E8B3-66DD-6626-256CF9FBA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495" y="9186331"/>
            <a:ext cx="9668184" cy="482741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009F537-4F4C-9DCF-326B-A606E6729EA3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07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185B679B-1085-1E55-EC2B-546CA22DA4B5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0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643145" y="779512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INSTALANDO O FLASK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E77023-4BA8-775F-05EC-03522EC00786}"/>
              </a:ext>
            </a:extLst>
          </p:cNvPr>
          <p:cNvSpPr/>
          <p:nvPr/>
        </p:nvSpPr>
        <p:spPr>
          <a:xfrm>
            <a:off x="473351" y="-30842"/>
            <a:ext cx="169794" cy="151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3E7590-4BBD-6F8B-7E36-15FC5E7A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5919"/>
            <a:ext cx="9601200" cy="53982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C4921A4-2CAC-72CC-93C4-F6705A28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3" y="6757004"/>
            <a:ext cx="9601200" cy="53982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D582BAE-D51E-DFE2-6216-5FC7D505CFEF}"/>
              </a:ext>
            </a:extLst>
          </p:cNvPr>
          <p:cNvSpPr txBox="1"/>
          <p:nvPr/>
        </p:nvSpPr>
        <p:spPr>
          <a:xfrm>
            <a:off x="8591550" y="12155269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08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48D8B760-0032-E10F-6980-A027443B0D2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925300"/>
            <a:ext cx="876300" cy="8763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F880C2-0407-9F67-798E-C8CD1A675F3A}"/>
              </a:ext>
            </a:extLst>
          </p:cNvPr>
          <p:cNvSpPr txBox="1"/>
          <p:nvPr/>
        </p:nvSpPr>
        <p:spPr>
          <a:xfrm>
            <a:off x="611671" y="2709381"/>
            <a:ext cx="848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 o ambiente virtual ativado, instale o </a:t>
            </a:r>
            <a:r>
              <a:rPr lang="pt-BR" sz="24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usando o </a:t>
            </a:r>
            <a:r>
              <a:rPr lang="pt-BR" sz="24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pip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(Em todos os sistemas operacionais):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3E6193-FE17-8D51-FD05-3FF3618E7F8B}"/>
              </a:ext>
            </a:extLst>
          </p:cNvPr>
          <p:cNvSpPr txBox="1"/>
          <p:nvPr/>
        </p:nvSpPr>
        <p:spPr>
          <a:xfrm>
            <a:off x="611671" y="6987836"/>
            <a:ext cx="848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Para confirmar que o </a:t>
            </a:r>
            <a:r>
              <a:rPr lang="pt-BR" sz="24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foi instalado corretamente, você pode executar o seguinte comando:</a:t>
            </a:r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5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A60926B-3558-0047-3636-6A6EF0D755B7}"/>
              </a:ext>
            </a:extLst>
          </p:cNvPr>
          <p:cNvSpPr txBox="1"/>
          <p:nvPr/>
        </p:nvSpPr>
        <p:spPr>
          <a:xfrm>
            <a:off x="2843419" y="700893"/>
            <a:ext cx="3791780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3900" b="1" dirty="0">
                <a:ln>
                  <a:solidFill>
                    <a:schemeClr val="bg1"/>
                  </a:solidFill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Palatino Linotype" panose="020405020505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CB76B4-3203-40CD-B374-77FF0BCB7998}"/>
              </a:ext>
            </a:extLst>
          </p:cNvPr>
          <p:cNvSpPr txBox="1"/>
          <p:nvPr/>
        </p:nvSpPr>
        <p:spPr>
          <a:xfrm>
            <a:off x="0" y="4286068"/>
            <a:ext cx="960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CRIANDO A PRIMEIRA APLICAÇÃO</a:t>
            </a:r>
            <a:endParaRPr lang="pt-BR" sz="7200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290FC8-596C-29C6-9F9B-2C98B8C65ECD}"/>
              </a:ext>
            </a:extLst>
          </p:cNvPr>
          <p:cNvSpPr/>
          <p:nvPr/>
        </p:nvSpPr>
        <p:spPr>
          <a:xfrm>
            <a:off x="154057" y="7600950"/>
            <a:ext cx="9256643" cy="2138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7BA542-39B9-FBC8-717D-F5F704C5E7FB}"/>
              </a:ext>
            </a:extLst>
          </p:cNvPr>
          <p:cNvSpPr txBox="1"/>
          <p:nvPr/>
        </p:nvSpPr>
        <p:spPr>
          <a:xfrm>
            <a:off x="496957" y="8273914"/>
            <a:ext cx="848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Agora que o </a:t>
            </a:r>
            <a:r>
              <a:rPr lang="pt-BR" sz="2400" b="1" dirty="0" err="1"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 está instalado, vamos criar um pequeno projeto para garantir que tudo está funcionando corretamente.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EFE8F3-DDB0-3002-99C7-C11B81B895A1}"/>
              </a:ext>
            </a:extLst>
          </p:cNvPr>
          <p:cNvSpPr/>
          <p:nvPr/>
        </p:nvSpPr>
        <p:spPr>
          <a:xfrm>
            <a:off x="172278" y="4179133"/>
            <a:ext cx="9256643" cy="2138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942815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797</TotalTime>
  <Words>887</Words>
  <Application>Microsoft Office PowerPoint</Application>
  <PresentationFormat>Papel A3 (297 x 420 mm)</PresentationFormat>
  <Paragraphs>118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Aptos</vt:lpstr>
      <vt:lpstr>Arial</vt:lpstr>
      <vt:lpstr>Calibri</vt:lpstr>
      <vt:lpstr>Calibri Light</vt:lpstr>
      <vt:lpstr>Palatino Linotype</vt:lpstr>
      <vt:lpstr>Trebuchet MS</vt:lpstr>
      <vt:lpstr>Berlim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Soares Vieira</dc:creator>
  <cp:lastModifiedBy>Fernando Soares Vieira</cp:lastModifiedBy>
  <cp:revision>40</cp:revision>
  <dcterms:created xsi:type="dcterms:W3CDTF">2024-05-20T16:37:32Z</dcterms:created>
  <dcterms:modified xsi:type="dcterms:W3CDTF">2024-05-23T18:48:22Z</dcterms:modified>
</cp:coreProperties>
</file>