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9900" y="952500"/>
            <a:ext cx="95250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68707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952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plot.ly/javascript/" TargetMode="External"/><Relationship Id="rId3" Type="http://schemas.openxmlformats.org/officeDocument/2006/relationships/hyperlink" Target="https://plot.ly/javascript/line-and-scatter/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t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youtube.com/watch?v=opsmd5yuBF0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youtube.com/watch?v=rksCTVFtjM4" TargetMode="External"/><Relationship Id="rId3" Type="http://schemas.openxmlformats.org/officeDocument/2006/relationships/image" Target="../media/image1.g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achine Learning Introduc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Machine Learning Introduction</a:t>
            </a:r>
          </a:p>
        </p:txBody>
      </p:sp>
      <p:sp>
        <p:nvSpPr>
          <p:cNvPr id="120" name="With Linear Regressi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759459">
              <a:defRPr sz="4968"/>
            </a:pPr>
          </a:p>
          <a:p>
            <a:pPr defTabSz="759459">
              <a:defRPr sz="4968"/>
            </a:pPr>
            <a:r>
              <a:t>With Linear Regression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We take it s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We take it slow</a:t>
            </a:r>
          </a:p>
        </p:txBody>
      </p:sp>
      <p:sp>
        <p:nvSpPr>
          <p:cNvPr id="158" name="Linear regression with one feature and one prediction (y = a + b * x)…"/>
          <p:cNvSpPr txBox="1"/>
          <p:nvPr>
            <p:ph type="body" idx="1"/>
          </p:nvPr>
        </p:nvSpPr>
        <p:spPr>
          <a:xfrm>
            <a:off x="1689100" y="2763684"/>
            <a:ext cx="21988999" cy="9012228"/>
          </a:xfrm>
          <a:prstGeom prst="rect">
            <a:avLst/>
          </a:prstGeom>
        </p:spPr>
        <p:txBody>
          <a:bodyPr/>
          <a:lstStyle/>
          <a:p>
            <a:pPr marL="590550" indent="-590550" defTabSz="767715">
              <a:spcBef>
                <a:spcPts val="5400"/>
              </a:spcBef>
              <a:defRPr sz="4464">
                <a:solidFill>
                  <a:srgbClr val="000000"/>
                </a:solidFill>
              </a:defRPr>
            </a:pPr>
            <a:r>
              <a:t>Linear regression with one feature and one prediction (</a:t>
            </a:r>
            <a:r>
              <a:rPr b="1">
                <a:solidFill>
                  <a:schemeClr val="accent1">
                    <a:hueOff val="118245"/>
                    <a:lumOff val="-11372"/>
                  </a:schemeClr>
                </a:solidFill>
              </a:rPr>
              <a:t>y</a:t>
            </a:r>
            <a:r>
              <a:rPr b="1"/>
              <a:t> </a:t>
            </a:r>
            <a:r>
              <a:t>= a + b * </a:t>
            </a:r>
            <a:r>
              <a:rPr b="1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rPr>
              <a:t>x</a:t>
            </a:r>
            <a:r>
              <a:t>)</a:t>
            </a:r>
          </a:p>
          <a:p>
            <a:pPr marL="590550" indent="-590550" defTabSz="767715">
              <a:spcBef>
                <a:spcPts val="5400"/>
              </a:spcBef>
              <a:defRPr sz="4464">
                <a:solidFill>
                  <a:srgbClr val="000000"/>
                </a:solidFill>
              </a:defRPr>
            </a:pPr>
            <a:r>
              <a:t>Program in peers (front-end knowledge!!)</a:t>
            </a:r>
          </a:p>
          <a:p>
            <a:pPr marL="590550" indent="-590550" defTabSz="767715">
              <a:spcBef>
                <a:spcPts val="5400"/>
              </a:spcBef>
              <a:defRPr sz="4464">
                <a:solidFill>
                  <a:srgbClr val="000000"/>
                </a:solidFill>
              </a:defRPr>
            </a:pPr>
            <a:r>
              <a:t>If you are afraid of math, look for somebody who isn’t (or pretends he isn’t)</a:t>
            </a:r>
          </a:p>
          <a:p>
            <a:pPr marL="590550" indent="-590550" defTabSz="767715">
              <a:spcBef>
                <a:spcPts val="5400"/>
              </a:spcBef>
              <a:defRPr sz="4464">
                <a:solidFill>
                  <a:srgbClr val="000000"/>
                </a:solidFill>
              </a:defRPr>
            </a:pPr>
            <a:r>
              <a:t>Use Javascript (keep it simple!)</a:t>
            </a:r>
          </a:p>
          <a:p>
            <a:pPr marL="590550" indent="-590550" defTabSz="767715">
              <a:spcBef>
                <a:spcPts val="5400"/>
              </a:spcBef>
              <a:defRPr sz="4464">
                <a:solidFill>
                  <a:srgbClr val="000000"/>
                </a:solidFill>
              </a:defRPr>
            </a:pPr>
            <a:r>
              <a:t>Step by step</a:t>
            </a:r>
          </a:p>
          <a:p>
            <a:pPr marL="590550" indent="-590550" defTabSz="767715">
              <a:spcBef>
                <a:spcPts val="5400"/>
              </a:spcBef>
              <a:defRPr sz="4464">
                <a:solidFill>
                  <a:srgbClr val="000000"/>
                </a:solidFill>
              </a:defRPr>
            </a:pPr>
            <a:r>
              <a:t>Visualise everything </a:t>
            </a:r>
            <a:r>
              <a:rPr sz="2976">
                <a:solidFill>
                  <a:schemeClr val="accent1">
                    <a:hueOff val="118245"/>
                    <a:lumOff val="-11372"/>
                  </a:schemeClr>
                </a:solidFill>
              </a:rPr>
              <a:t>(</a:t>
            </a:r>
            <a:r>
              <a:rPr b="1" i="1" sz="2976" u="sng">
                <a:solidFill>
                  <a:schemeClr val="accent1">
                    <a:hueOff val="118245"/>
                    <a:lumOff val="-11372"/>
                  </a:schemeClr>
                </a:solidFill>
                <a:hlinkClick r:id="rId2" invalidUrl="" action="" tgtFrame="" tooltip="" history="1" highlightClick="0" endSnd="0"/>
              </a:rPr>
              <a:t>https://plot.ly/javascript/</a:t>
            </a:r>
            <a:r>
              <a:rPr sz="2976"/>
              <a:t>, &amp;</a:t>
            </a:r>
            <a:r>
              <a:rPr b="1" i="1" sz="2976">
                <a:solidFill>
                  <a:schemeClr val="accent1">
                    <a:hueOff val="118245"/>
                    <a:lumOff val="-11372"/>
                  </a:schemeClr>
                </a:solidFill>
              </a:rPr>
              <a:t> </a:t>
            </a:r>
            <a:r>
              <a:rPr b="1" i="1" sz="2976" u="sng">
                <a:solidFill>
                  <a:schemeClr val="accent1">
                    <a:hueOff val="118245"/>
                    <a:lumOff val="-11372"/>
                  </a:schemeClr>
                </a:solidFill>
                <a:hlinkClick r:id="rId3" invalidUrl="" action="" tgtFrame="" tooltip="" history="1" highlightClick="0" endSnd="0"/>
              </a:rPr>
              <a:t>https://plot.ly/javascript/line-and-scatter/</a:t>
            </a:r>
            <a:r>
              <a:rPr sz="2976"/>
              <a:t>)</a:t>
            </a:r>
          </a:p>
          <a:p>
            <a:pPr marL="590550" indent="-590550" defTabSz="767715">
              <a:spcBef>
                <a:spcPts val="5400"/>
              </a:spcBef>
              <a:defRPr sz="4464">
                <a:solidFill>
                  <a:srgbClr val="000000"/>
                </a:solidFill>
              </a:defRPr>
            </a:pPr>
            <a:r>
              <a:t>Presentation at 4:30h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tep 1 - The trainings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Step 1 - The trainingsset</a:t>
            </a:r>
          </a:p>
        </p:txBody>
      </p:sp>
      <p:sp>
        <p:nvSpPr>
          <p:cNvPr id="161" name="Load the food truck trainingsset…"/>
          <p:cNvSpPr txBox="1"/>
          <p:nvPr>
            <p:ph type="body" idx="1"/>
          </p:nvPr>
        </p:nvSpPr>
        <p:spPr>
          <a:xfrm>
            <a:off x="1689100" y="2763684"/>
            <a:ext cx="21005800" cy="10197613"/>
          </a:xfrm>
          <a:prstGeom prst="rect">
            <a:avLst/>
          </a:prstGeom>
        </p:spPr>
        <p:txBody>
          <a:bodyPr/>
          <a:lstStyle/>
          <a:p>
            <a:pPr marL="0" indent="0" defTabSz="594360">
              <a:spcBef>
                <a:spcPts val="4200"/>
              </a:spcBef>
              <a:buSzTx/>
              <a:buNone/>
              <a:defRPr b="1" sz="3456">
                <a:solidFill>
                  <a:srgbClr val="000000"/>
                </a:solidFill>
              </a:defRPr>
            </a:pPr>
            <a:r>
              <a:t>Load the food truck trainingsset</a:t>
            </a:r>
          </a:p>
          <a:p>
            <a:pPr lvl="1" marL="914400" indent="-457200" defTabSz="594360">
              <a:spcBef>
                <a:spcPts val="4200"/>
              </a:spcBef>
              <a:defRPr sz="3456">
                <a:solidFill>
                  <a:srgbClr val="000000"/>
                </a:solidFill>
              </a:defRPr>
            </a:pPr>
            <a:r>
              <a:t>It contains two columns; population and profit</a:t>
            </a:r>
          </a:p>
          <a:p>
            <a:pPr lvl="1" marL="914400" indent="-457200" defTabSz="594360">
              <a:spcBef>
                <a:spcPts val="4200"/>
              </a:spcBef>
              <a:defRPr sz="3456">
                <a:solidFill>
                  <a:srgbClr val="000000"/>
                </a:solidFill>
              </a:defRPr>
            </a:pPr>
            <a:r>
              <a:t>Each row concerns the data for 1 city</a:t>
            </a:r>
          </a:p>
          <a:p>
            <a:pPr lvl="1" marL="914400" indent="-457200" defTabSz="594360">
              <a:spcBef>
                <a:spcPts val="4200"/>
              </a:spcBef>
              <a:defRPr sz="3456">
                <a:solidFill>
                  <a:srgbClr val="000000"/>
                </a:solidFill>
              </a:defRPr>
            </a:pPr>
            <a:r>
              <a:t>Columns are separated by a comma</a:t>
            </a:r>
          </a:p>
          <a:p>
            <a:pPr lvl="1" marL="914400" indent="-457200" defTabSz="594360">
              <a:spcBef>
                <a:spcPts val="4200"/>
              </a:spcBef>
              <a:defRPr sz="3456">
                <a:solidFill>
                  <a:srgbClr val="000000"/>
                </a:solidFill>
              </a:defRPr>
            </a:pPr>
            <a:r>
              <a:t>Numbers contain “thousand separator”</a:t>
            </a:r>
          </a:p>
          <a:p>
            <a:pPr lvl="1" marL="914400" indent="-457200" defTabSz="594360">
              <a:spcBef>
                <a:spcPts val="4200"/>
              </a:spcBef>
              <a:defRPr sz="3456">
                <a:solidFill>
                  <a:srgbClr val="000000"/>
                </a:solidFill>
              </a:defRPr>
            </a:pPr>
            <a:r>
              <a:t>Put the population in variable X and the profit in y</a:t>
            </a:r>
          </a:p>
          <a:p>
            <a:pPr marL="0" indent="0" defTabSz="594360">
              <a:spcBef>
                <a:spcPts val="4200"/>
              </a:spcBef>
              <a:buSzTx/>
              <a:buNone/>
              <a:defRPr b="1" sz="3456">
                <a:solidFill>
                  <a:srgbClr val="000000"/>
                </a:solidFill>
              </a:defRPr>
            </a:pPr>
            <a:r>
              <a:t>Visualise the trainingsset</a:t>
            </a:r>
          </a:p>
          <a:p>
            <a:pPr lvl="1" marL="914400" indent="-457200" defTabSz="594360">
              <a:spcBef>
                <a:spcPts val="4200"/>
              </a:spcBef>
              <a:defRPr sz="3456">
                <a:solidFill>
                  <a:srgbClr val="000000"/>
                </a:solidFill>
              </a:defRPr>
            </a:pPr>
            <a:r>
              <a:t>x -&gt; population</a:t>
            </a:r>
          </a:p>
          <a:p>
            <a:pPr lvl="1" marL="914400" indent="-457200" defTabSz="594360">
              <a:spcBef>
                <a:spcPts val="4200"/>
              </a:spcBef>
              <a:defRPr sz="3456">
                <a:solidFill>
                  <a:srgbClr val="000000"/>
                </a:solidFill>
              </a:defRPr>
            </a:pPr>
            <a:r>
              <a:t>y -&gt; profit</a:t>
            </a:r>
          </a:p>
          <a:p>
            <a:pPr lvl="1" marL="914400" indent="-457200" defTabSz="594360">
              <a:spcBef>
                <a:spcPts val="4200"/>
              </a:spcBef>
              <a:defRPr sz="3456">
                <a:solidFill>
                  <a:srgbClr val="000000"/>
                </a:solidFill>
              </a:defRPr>
            </a:pPr>
            <a:r>
              <a:t>use 1000-scale</a:t>
            </a:r>
          </a:p>
        </p:txBody>
      </p:sp>
      <p:pic>
        <p:nvPicPr>
          <p:cNvPr id="162" name="Screen Shot 2017-11-12 at 12.50.56.png" descr="Screen Shot 2017-11-12 at 12.50.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82702" y="5137239"/>
            <a:ext cx="10158307" cy="79337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tep 2 - The Cost fun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Step 2 - The Cost function</a:t>
            </a:r>
          </a:p>
        </p:txBody>
      </p:sp>
      <p:sp>
        <p:nvSpPr>
          <p:cNvPr id="165" name="Choose the initial weights of the model…"/>
          <p:cNvSpPr txBox="1"/>
          <p:nvPr>
            <p:ph type="body" idx="1"/>
          </p:nvPr>
        </p:nvSpPr>
        <p:spPr>
          <a:xfrm>
            <a:off x="1689100" y="2763684"/>
            <a:ext cx="21005800" cy="10197613"/>
          </a:xfrm>
          <a:prstGeom prst="rect">
            <a:avLst/>
          </a:prstGeom>
        </p:spPr>
        <p:txBody>
          <a:bodyPr/>
          <a:lstStyle/>
          <a:p>
            <a:pPr marL="0" indent="0" defTabSz="478790">
              <a:spcBef>
                <a:spcPts val="3400"/>
              </a:spcBef>
              <a:buSzTx/>
              <a:buNone/>
              <a:defRPr b="1" sz="2784">
                <a:solidFill>
                  <a:srgbClr val="000000"/>
                </a:solidFill>
              </a:defRPr>
            </a:pPr>
            <a:r>
              <a:t>Choose the initial weights of the model</a:t>
            </a:r>
          </a:p>
          <a:p>
            <a:pPr lvl="1" marL="736600" indent="-368300" defTabSz="478790">
              <a:spcBef>
                <a:spcPts val="3400"/>
              </a:spcBef>
              <a:defRPr sz="2784">
                <a:solidFill>
                  <a:srgbClr val="000000"/>
                </a:solidFill>
              </a:defRPr>
            </a:pPr>
            <a:r>
              <a:t>Weights == parameters == a &amp; b == theta0 (Θ</a:t>
            </a:r>
            <a:r>
              <a:rPr baseline="-5999"/>
              <a:t>0</a:t>
            </a:r>
            <a:r>
              <a:t>) &amp; theta1 (Θ</a:t>
            </a:r>
            <a:r>
              <a:rPr baseline="-5999"/>
              <a:t>1</a:t>
            </a:r>
            <a:r>
              <a:t>)</a:t>
            </a:r>
          </a:p>
          <a:p>
            <a:pPr lvl="1" marL="736600" indent="-368300" defTabSz="478790">
              <a:spcBef>
                <a:spcPts val="3400"/>
              </a:spcBef>
              <a:defRPr sz="2784">
                <a:solidFill>
                  <a:srgbClr val="000000"/>
                </a:solidFill>
              </a:defRPr>
            </a:pPr>
            <a:r>
              <a:t>Use “theta0” (b) and “theta1” (a) as your variable names</a:t>
            </a:r>
          </a:p>
          <a:p>
            <a:pPr lvl="1" marL="736600" indent="-368300" defTabSz="478790">
              <a:spcBef>
                <a:spcPts val="3400"/>
              </a:spcBef>
              <a:defRPr sz="2784">
                <a:solidFill>
                  <a:srgbClr val="000000"/>
                </a:solidFill>
              </a:defRPr>
            </a:pPr>
            <a:r>
              <a:t>Choose initial weights for theta0 &amp; theta1 randomly between -5 and 5</a:t>
            </a:r>
          </a:p>
          <a:p>
            <a:pPr lvl="1" marL="736600" indent="-368300" defTabSz="478790">
              <a:spcBef>
                <a:spcPts val="3400"/>
              </a:spcBef>
              <a:defRPr sz="2784">
                <a:solidFill>
                  <a:srgbClr val="000000"/>
                </a:solidFill>
              </a:defRPr>
            </a:pPr>
            <a:r>
              <a:t>Visualise h(x) = theta0 + theta1 * x in the graph of step 1 (should be a straight line) </a:t>
            </a:r>
          </a:p>
          <a:p>
            <a:pPr marL="0" indent="0" defTabSz="478790">
              <a:spcBef>
                <a:spcPts val="3400"/>
              </a:spcBef>
              <a:buSzTx/>
              <a:buNone/>
              <a:defRPr b="1" sz="2784">
                <a:solidFill>
                  <a:srgbClr val="000000"/>
                </a:solidFill>
              </a:defRPr>
            </a:pPr>
            <a:r>
              <a:t>Create the cost function J (with your initial weights Θ</a:t>
            </a:r>
            <a:r>
              <a:rPr baseline="-5999"/>
              <a:t>0 </a:t>
            </a:r>
            <a:r>
              <a:t>&amp; Θ</a:t>
            </a:r>
            <a:r>
              <a:rPr baseline="-5999"/>
              <a:t>1</a:t>
            </a:r>
            <a:r>
              <a:t>)</a:t>
            </a:r>
          </a:p>
          <a:p>
            <a:pPr lvl="1" marL="736600" indent="-368300" defTabSz="478790">
              <a:spcBef>
                <a:spcPts val="3400"/>
              </a:spcBef>
              <a:defRPr sz="2784">
                <a:solidFill>
                  <a:srgbClr val="000000"/>
                </a:solidFill>
              </a:defRPr>
            </a:pPr>
            <a:r>
              <a:t>h(x) = a + b * x = Θ</a:t>
            </a:r>
            <a:r>
              <a:rPr baseline="-5999"/>
              <a:t>0</a:t>
            </a:r>
            <a:r>
              <a:t> + Θ</a:t>
            </a:r>
            <a:r>
              <a:rPr baseline="-5999"/>
              <a:t>1</a:t>
            </a:r>
            <a:r>
              <a:t> * x      =&gt;                                        (hypothesis or prediction)</a:t>
            </a:r>
          </a:p>
          <a:p>
            <a:pPr lvl="1" marL="736600" indent="-368300" defTabSz="478790">
              <a:spcBef>
                <a:spcPts val="3400"/>
              </a:spcBef>
              <a:defRPr sz="2784">
                <a:solidFill>
                  <a:srgbClr val="000000"/>
                </a:solidFill>
              </a:defRPr>
            </a:pPr>
            <a:r>
              <a:t>The cost for the whole trainingsset is J     =&gt; </a:t>
            </a:r>
          </a:p>
          <a:p>
            <a:pPr lvl="1" marL="736600" indent="-368300" defTabSz="478790">
              <a:spcBef>
                <a:spcPts val="3400"/>
              </a:spcBef>
              <a:defRPr sz="2784">
                <a:solidFill>
                  <a:srgbClr val="000000"/>
                </a:solidFill>
              </a:defRPr>
            </a:pPr>
            <a:r>
              <a:t>Calculate the cost J for the whole trainingsset</a:t>
            </a:r>
          </a:p>
          <a:p>
            <a:pPr lvl="1" marL="736600" indent="-368300" defTabSz="478790">
              <a:spcBef>
                <a:spcPts val="3400"/>
              </a:spcBef>
              <a:defRPr sz="2784">
                <a:solidFill>
                  <a:srgbClr val="000000"/>
                </a:solidFill>
              </a:defRPr>
            </a:pPr>
            <a:r>
              <a:t>Remember: </a:t>
            </a:r>
            <a:r>
              <a:rPr b="1"/>
              <a:t>m</a:t>
            </a:r>
            <a:r>
              <a:t> is de number of training examples (rows) in the trainingsset</a:t>
            </a:r>
          </a:p>
          <a:p>
            <a:pPr marL="0" indent="0" defTabSz="478790">
              <a:spcBef>
                <a:spcPts val="3400"/>
              </a:spcBef>
              <a:buSzTx/>
              <a:buNone/>
              <a:defRPr b="1" sz="2784">
                <a:solidFill>
                  <a:srgbClr val="000000"/>
                </a:solidFill>
              </a:defRPr>
            </a:pPr>
            <a:r>
              <a:t>Visualise the cost for the trainingsset (with your initial weights Θ</a:t>
            </a:r>
            <a:r>
              <a:rPr baseline="-5999"/>
              <a:t>0 </a:t>
            </a:r>
            <a:r>
              <a:t>&amp; Θ</a:t>
            </a:r>
            <a:r>
              <a:rPr baseline="-5999"/>
              <a:t>1</a:t>
            </a:r>
            <a:r>
              <a:t>)</a:t>
            </a:r>
          </a:p>
          <a:p>
            <a:pPr lvl="1" marL="736600" indent="-368300" defTabSz="478790">
              <a:spcBef>
                <a:spcPts val="3400"/>
              </a:spcBef>
              <a:defRPr sz="2784">
                <a:solidFill>
                  <a:srgbClr val="000000"/>
                </a:solidFill>
              </a:defRPr>
            </a:pPr>
            <a:r>
              <a:t>Show the cost, theta0 and theta1 in the graph from step 1 (somewhere to the right and bottom of the graph as plain numbers)</a:t>
            </a:r>
          </a:p>
        </p:txBody>
      </p:sp>
      <p:pic>
        <p:nvPicPr>
          <p:cNvPr id="166" name="Screen Shot 2017-11-12 at 12.02.32.png" descr="Screen Shot 2017-11-12 at 12.02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90342" y="8739140"/>
            <a:ext cx="11634715" cy="20010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Screen Shot 2017-11-12 at 12.09.08.png" descr="Screen Shot 2017-11-12 at 12.09.0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75629" y="8038786"/>
            <a:ext cx="3482366" cy="610203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Rectangle"/>
          <p:cNvSpPr/>
          <p:nvPr/>
        </p:nvSpPr>
        <p:spPr>
          <a:xfrm>
            <a:off x="12672917" y="9004596"/>
            <a:ext cx="4205315" cy="1470146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" name="No worries!…"/>
          <p:cNvSpPr/>
          <p:nvPr/>
        </p:nvSpPr>
        <p:spPr>
          <a:xfrm>
            <a:off x="18438511" y="5689456"/>
            <a:ext cx="5049045" cy="3700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997" y="0"/>
                </a:moveTo>
                <a:cubicBezTo>
                  <a:pt x="3847" y="0"/>
                  <a:pt x="3725" y="166"/>
                  <a:pt x="3725" y="371"/>
                </a:cubicBezTo>
                <a:lnTo>
                  <a:pt x="3725" y="8855"/>
                </a:lnTo>
                <a:lnTo>
                  <a:pt x="0" y="21600"/>
                </a:lnTo>
                <a:lnTo>
                  <a:pt x="4486" y="10354"/>
                </a:lnTo>
                <a:lnTo>
                  <a:pt x="21328" y="10354"/>
                </a:lnTo>
                <a:cubicBezTo>
                  <a:pt x="21478" y="10354"/>
                  <a:pt x="21600" y="10188"/>
                  <a:pt x="21600" y="9983"/>
                </a:cubicBezTo>
                <a:lnTo>
                  <a:pt x="21600" y="371"/>
                </a:lnTo>
                <a:cubicBezTo>
                  <a:pt x="21600" y="166"/>
                  <a:pt x="21478" y="0"/>
                  <a:pt x="21328" y="0"/>
                </a:cubicBezTo>
                <a:lnTo>
                  <a:pt x="3997" y="0"/>
                </a:lnTo>
                <a:close/>
              </a:path>
            </a:pathLst>
          </a:custGeom>
          <a:solidFill>
            <a:srgbClr val="FFFC79"/>
          </a:solidFill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No worries!</a:t>
            </a:r>
          </a:p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It’s just a for loop</a:t>
            </a:r>
          </a:p>
        </p:txBody>
      </p:sp>
      <p:pic>
        <p:nvPicPr>
          <p:cNvPr id="17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261421" y="9189075"/>
            <a:ext cx="1101188" cy="11011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884226" y="9189075"/>
            <a:ext cx="1101188" cy="11011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creen Shot 2017-11-12 at 12.05.45.png" descr="Screen Shot 2017-11-12 at 12.05.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63464" y="8503118"/>
            <a:ext cx="8631377" cy="3372116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No worries!…"/>
          <p:cNvSpPr/>
          <p:nvPr/>
        </p:nvSpPr>
        <p:spPr>
          <a:xfrm>
            <a:off x="17243448" y="5808171"/>
            <a:ext cx="5190332" cy="3130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28" y="0"/>
                </a:moveTo>
                <a:cubicBezTo>
                  <a:pt x="3182" y="0"/>
                  <a:pt x="3064" y="196"/>
                  <a:pt x="3064" y="438"/>
                </a:cubicBezTo>
                <a:lnTo>
                  <a:pt x="3064" y="10578"/>
                </a:lnTo>
                <a:lnTo>
                  <a:pt x="0" y="21600"/>
                </a:lnTo>
                <a:lnTo>
                  <a:pt x="3810" y="12240"/>
                </a:lnTo>
                <a:lnTo>
                  <a:pt x="21336" y="12240"/>
                </a:lnTo>
                <a:cubicBezTo>
                  <a:pt x="21482" y="12240"/>
                  <a:pt x="21600" y="12044"/>
                  <a:pt x="21600" y="11802"/>
                </a:cubicBezTo>
                <a:lnTo>
                  <a:pt x="21600" y="438"/>
                </a:lnTo>
                <a:cubicBezTo>
                  <a:pt x="21600" y="196"/>
                  <a:pt x="21482" y="0"/>
                  <a:pt x="21336" y="0"/>
                </a:cubicBezTo>
                <a:lnTo>
                  <a:pt x="3328" y="0"/>
                </a:lnTo>
                <a:close/>
              </a:path>
            </a:pathLst>
          </a:custGeom>
          <a:solidFill>
            <a:srgbClr val="FFFC79"/>
          </a:solidFill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No worries!</a:t>
            </a:r>
          </a:p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Just for loops again</a:t>
            </a:r>
          </a:p>
        </p:txBody>
      </p:sp>
      <p:sp>
        <p:nvSpPr>
          <p:cNvPr id="175" name="Step 3 - Gradient descent (1/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Step 3 - Gradient descent (1/2)</a:t>
            </a:r>
          </a:p>
        </p:txBody>
      </p:sp>
      <p:sp>
        <p:nvSpPr>
          <p:cNvPr id="176" name="Choose the learning rate…"/>
          <p:cNvSpPr txBox="1"/>
          <p:nvPr>
            <p:ph type="body" idx="1"/>
          </p:nvPr>
        </p:nvSpPr>
        <p:spPr>
          <a:xfrm>
            <a:off x="1689100" y="2763684"/>
            <a:ext cx="21005800" cy="10197613"/>
          </a:xfrm>
          <a:prstGeom prst="rect">
            <a:avLst/>
          </a:prstGeom>
        </p:spPr>
        <p:txBody>
          <a:bodyPr/>
          <a:lstStyle/>
          <a:p>
            <a:pPr marL="0" indent="0" defTabSz="503555">
              <a:spcBef>
                <a:spcPts val="3500"/>
              </a:spcBef>
              <a:buSzTx/>
              <a:buNone/>
              <a:defRPr b="1" sz="2928">
                <a:solidFill>
                  <a:srgbClr val="000000"/>
                </a:solidFill>
              </a:defRPr>
            </a:pPr>
            <a:r>
              <a:t>Choose the learning rate</a:t>
            </a:r>
          </a:p>
          <a:p>
            <a:pPr lvl="1" marL="774700" indent="-387350" defTabSz="503555">
              <a:spcBef>
                <a:spcPts val="3500"/>
              </a:spcBef>
              <a:defRPr sz="2928">
                <a:solidFill>
                  <a:srgbClr val="000000"/>
                </a:solidFill>
              </a:defRPr>
            </a:pPr>
            <a:r>
              <a:t>Use “alpha” as your learning rate variable</a:t>
            </a:r>
          </a:p>
          <a:p>
            <a:pPr lvl="1" marL="774700" indent="-387350" defTabSz="503555">
              <a:spcBef>
                <a:spcPts val="3500"/>
              </a:spcBef>
              <a:defRPr sz="2928">
                <a:solidFill>
                  <a:srgbClr val="000000"/>
                </a:solidFill>
              </a:defRPr>
            </a:pPr>
            <a:r>
              <a:t>Choose alpha 0,01 (you can choose another after all is done from 0,001 / 0,003 / 0,01 / 0,03 / 0,1 / 0,3 / 1 / 3 to play with speed and accuracy of this step)</a:t>
            </a:r>
          </a:p>
          <a:p>
            <a:pPr lvl="1" marL="774700" indent="-387350" defTabSz="503555">
              <a:spcBef>
                <a:spcPts val="3500"/>
              </a:spcBef>
              <a:defRPr sz="2928">
                <a:solidFill>
                  <a:srgbClr val="000000"/>
                </a:solidFill>
              </a:defRPr>
            </a:pPr>
            <a:r>
              <a:t>Show the learning rate in the graph (where you also show cost, theta0 and theta1)</a:t>
            </a:r>
          </a:p>
          <a:p>
            <a:pPr marL="0" indent="0" defTabSz="503555">
              <a:spcBef>
                <a:spcPts val="3500"/>
              </a:spcBef>
              <a:buSzTx/>
              <a:buNone/>
              <a:defRPr b="1" sz="2928">
                <a:solidFill>
                  <a:srgbClr val="000000"/>
                </a:solidFill>
              </a:defRPr>
            </a:pPr>
            <a:r>
              <a:t>Create the gradient descent algorithm </a:t>
            </a:r>
          </a:p>
          <a:p>
            <a:pPr lvl="1" marL="774700" indent="-387350" defTabSz="503555">
              <a:spcBef>
                <a:spcPts val="3500"/>
              </a:spcBef>
              <a:defRPr sz="2928">
                <a:solidFill>
                  <a:srgbClr val="000000"/>
                </a:solidFill>
              </a:defRPr>
            </a:pPr>
            <a:r>
              <a:t>Create a function to calculate new values for theta0 and theta1 based on the gradient descent math:</a:t>
            </a:r>
          </a:p>
          <a:p>
            <a:pPr lvl="1" marL="774700" indent="-387350" defTabSz="503555">
              <a:spcBef>
                <a:spcPts val="3500"/>
              </a:spcBef>
              <a:defRPr sz="2928">
                <a:solidFill>
                  <a:srgbClr val="000000"/>
                </a:solidFill>
              </a:defRPr>
            </a:pPr>
          </a:p>
          <a:p>
            <a:pPr lvl="1" marL="774700" indent="-387350" defTabSz="503555">
              <a:spcBef>
                <a:spcPts val="3500"/>
              </a:spcBef>
              <a:defRPr sz="2928">
                <a:solidFill>
                  <a:srgbClr val="000000"/>
                </a:solidFill>
              </a:defRPr>
            </a:pPr>
          </a:p>
          <a:p>
            <a:pPr lvl="1" marL="774700" indent="-387350" defTabSz="503555">
              <a:spcBef>
                <a:spcPts val="3500"/>
              </a:spcBef>
              <a:defRPr sz="2928">
                <a:solidFill>
                  <a:srgbClr val="000000"/>
                </a:solidFill>
              </a:defRPr>
            </a:pPr>
          </a:p>
          <a:p>
            <a:pPr lvl="1" marL="774700" indent="-387350" defTabSz="503555">
              <a:spcBef>
                <a:spcPts val="3500"/>
              </a:spcBef>
              <a:defRPr sz="2928">
                <a:solidFill>
                  <a:srgbClr val="000000"/>
                </a:solidFill>
              </a:defRPr>
            </a:pPr>
          </a:p>
          <a:p>
            <a:pPr lvl="1" marL="774700" indent="-387350" defTabSz="503555">
              <a:spcBef>
                <a:spcPts val="3500"/>
              </a:spcBef>
              <a:defRPr b="1" i="1" sz="2928">
                <a:solidFill>
                  <a:schemeClr val="accent5"/>
                </a:solidFill>
              </a:defRPr>
            </a:pPr>
            <a:r>
              <a:t>Important; update theta0 and theta1 simultaneously; theta0 and theta1 to the right of := are the old theta values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tep 3 - Gradient descent (2/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Step 3 - Gradient descent (2/2)</a:t>
            </a:r>
          </a:p>
        </p:txBody>
      </p:sp>
      <p:sp>
        <p:nvSpPr>
          <p:cNvPr id="179" name="Let the learning begin…"/>
          <p:cNvSpPr txBox="1"/>
          <p:nvPr>
            <p:ph type="body" idx="1"/>
          </p:nvPr>
        </p:nvSpPr>
        <p:spPr>
          <a:xfrm>
            <a:off x="1689100" y="2763684"/>
            <a:ext cx="21005800" cy="10197613"/>
          </a:xfrm>
          <a:prstGeom prst="rect">
            <a:avLst/>
          </a:prstGeom>
        </p:spPr>
        <p:txBody>
          <a:bodyPr/>
          <a:lstStyle/>
          <a:p>
            <a:pPr marL="0" indent="0" defTabSz="668655">
              <a:spcBef>
                <a:spcPts val="4700"/>
              </a:spcBef>
              <a:buSzTx/>
              <a:buNone/>
              <a:defRPr b="1" sz="3888">
                <a:solidFill>
                  <a:srgbClr val="000000"/>
                </a:solidFill>
              </a:defRPr>
            </a:pPr>
            <a:r>
              <a:t>Let the learning begin</a:t>
            </a:r>
          </a:p>
          <a:p>
            <a:pPr lvl="1" marL="1028700" indent="-514350" defTabSz="668655">
              <a:spcBef>
                <a:spcPts val="4700"/>
              </a:spcBef>
              <a:defRPr sz="3888">
                <a:solidFill>
                  <a:srgbClr val="000000"/>
                </a:solidFill>
              </a:defRPr>
            </a:pPr>
            <a:r>
              <a:t>Train your algorithm by calling the gradient descent function 1500 times and so recalculating theta0 and theta1 with each iteration</a:t>
            </a:r>
          </a:p>
          <a:p>
            <a:pPr lvl="1" marL="1028700" indent="-514350" defTabSz="668655">
              <a:spcBef>
                <a:spcPts val="4700"/>
              </a:spcBef>
              <a:defRPr sz="3888">
                <a:solidFill>
                  <a:srgbClr val="000000"/>
                </a:solidFill>
              </a:defRPr>
            </a:pPr>
            <a:r>
              <a:t>Visualise the updated algorithm after every 50 steps by drawing the updated line in the graph =&gt; </a:t>
            </a:r>
            <a:r>
              <a:rPr b="1"/>
              <a:t>h(x) = theta0 + theta1 * x</a:t>
            </a:r>
            <a:r>
              <a:t> (or y = theta0 + theta1 * x). Pause every 50 steps a couple of hundred milliseconds so the updates in the graphs are visible.</a:t>
            </a:r>
          </a:p>
          <a:p>
            <a:pPr lvl="1" marL="1028700" indent="-514350" defTabSz="668655">
              <a:spcBef>
                <a:spcPts val="4700"/>
              </a:spcBef>
              <a:defRPr sz="3888">
                <a:solidFill>
                  <a:srgbClr val="000000"/>
                </a:solidFill>
              </a:defRPr>
            </a:pPr>
            <a:r>
              <a:t>Show the new values for theta0 and theta1 after every 50 steps in the graph as well</a:t>
            </a:r>
          </a:p>
          <a:p>
            <a:pPr lvl="1" marL="1028700" indent="-514350" defTabSz="668655">
              <a:spcBef>
                <a:spcPts val="4700"/>
              </a:spcBef>
              <a:defRPr sz="3888">
                <a:solidFill>
                  <a:srgbClr val="000000"/>
                </a:solidFill>
              </a:defRPr>
            </a:pPr>
            <a:r>
              <a:t>After every 50 steps, recalculate the cost (J) of the model and show this in the graph as well</a:t>
            </a:r>
          </a:p>
          <a:p>
            <a:pPr marL="0" indent="0" defTabSz="668655">
              <a:spcBef>
                <a:spcPts val="4700"/>
              </a:spcBef>
              <a:buSzTx/>
              <a:buNone/>
              <a:defRPr b="1" sz="3888">
                <a:solidFill>
                  <a:srgbClr val="000000"/>
                </a:solidFill>
              </a:defRPr>
            </a:pPr>
            <a:r>
              <a:t>Visual the decreasing cost of the model (your algorithm) (optional)</a:t>
            </a:r>
          </a:p>
          <a:p>
            <a:pPr lvl="1" marL="1028700" indent="-514350" defTabSz="668655">
              <a:spcBef>
                <a:spcPts val="4700"/>
              </a:spcBef>
              <a:defRPr sz="3888">
                <a:solidFill>
                  <a:srgbClr val="000000"/>
                </a:solidFill>
              </a:defRPr>
            </a:pPr>
            <a:r>
              <a:t>Create a graph that visualises the cost (x axis) versus number of iterations (y axis)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tep 4 - Predi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Step 4 - Predict</a:t>
            </a:r>
          </a:p>
        </p:txBody>
      </p:sp>
      <p:sp>
        <p:nvSpPr>
          <p:cNvPr id="182" name="Predict the profit for two test cases…"/>
          <p:cNvSpPr txBox="1"/>
          <p:nvPr>
            <p:ph type="body" idx="1"/>
          </p:nvPr>
        </p:nvSpPr>
        <p:spPr>
          <a:xfrm>
            <a:off x="1689100" y="2763684"/>
            <a:ext cx="21005800" cy="1019761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solidFill>
                  <a:srgbClr val="000000"/>
                </a:solidFill>
              </a:defRPr>
            </a:pPr>
            <a:r>
              <a:t>Predict the profit for two test cases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t>Use the hypothesis function h(x) and your optimised theta0 ad theta1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t>Predict the profit for two test cases en check outcome: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t>For population = 35,000, predict a profit of 4519.767868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t>For population = 70,000, predict a profit of 45342.450129</a:t>
            </a:r>
          </a:p>
          <a:p>
            <a:pPr marL="0" indent="0">
              <a:buSzTx/>
              <a:buNone/>
              <a:defRPr b="1">
                <a:solidFill>
                  <a:srgbClr val="008F00"/>
                </a:solidFill>
              </a:defRPr>
            </a:pPr>
            <a:r>
              <a:t>You are done and I am super proud (and so should you be) !!!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1782" y="3765020"/>
            <a:ext cx="20260436" cy="61859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hy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Why?</a:t>
            </a:r>
          </a:p>
        </p:txBody>
      </p:sp>
      <p:sp>
        <p:nvSpPr>
          <p:cNvPr id="123" name="Benefits from machine learn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784225">
              <a:spcBef>
                <a:spcPts val="5600"/>
              </a:spcBef>
              <a:buSzTx/>
              <a:buNone/>
              <a:defRPr b="1" sz="4560">
                <a:solidFill>
                  <a:srgbClr val="000000"/>
                </a:solidFill>
              </a:defRPr>
            </a:pPr>
            <a:r>
              <a:t>Benefits from machine learning </a:t>
            </a:r>
          </a:p>
          <a:p>
            <a:pPr lvl="1" marL="1206500" indent="-603250" defTabSz="784225">
              <a:spcBef>
                <a:spcPts val="5600"/>
              </a:spcBef>
              <a:defRPr sz="4560">
                <a:solidFill>
                  <a:srgbClr val="000000"/>
                </a:solidFill>
              </a:defRPr>
            </a:pPr>
            <a:r>
              <a:t>Recognise everything (text, speech, images)</a:t>
            </a:r>
          </a:p>
          <a:p>
            <a:pPr lvl="1" marL="1206500" indent="-603250" defTabSz="784225">
              <a:spcBef>
                <a:spcPts val="5600"/>
              </a:spcBef>
              <a:defRPr sz="4560">
                <a:solidFill>
                  <a:srgbClr val="000000"/>
                </a:solidFill>
              </a:defRPr>
            </a:pPr>
            <a:r>
              <a:t>Predictions (medical prediction and diagnostic)</a:t>
            </a:r>
          </a:p>
          <a:p>
            <a:pPr lvl="1" marL="1206500" indent="-603250" defTabSz="784225">
              <a:spcBef>
                <a:spcPts val="5600"/>
              </a:spcBef>
              <a:defRPr sz="4560">
                <a:solidFill>
                  <a:srgbClr val="000000"/>
                </a:solidFill>
              </a:defRPr>
            </a:pPr>
            <a:r>
              <a:t>Detection (spam)</a:t>
            </a:r>
          </a:p>
          <a:p>
            <a:pPr lvl="1" marL="1206500" indent="-603250" defTabSz="784225">
              <a:spcBef>
                <a:spcPts val="5600"/>
              </a:spcBef>
              <a:defRPr sz="4560">
                <a:solidFill>
                  <a:srgbClr val="000000"/>
                </a:solidFill>
              </a:defRPr>
            </a:pPr>
            <a:r>
              <a:t>Create a bubble for you (Netflix, YouTube, …)</a:t>
            </a:r>
          </a:p>
          <a:p>
            <a:pPr lvl="1" marL="1206500" indent="-603250" defTabSz="784225">
              <a:spcBef>
                <a:spcPts val="5600"/>
              </a:spcBef>
              <a:defRPr sz="4560">
                <a:solidFill>
                  <a:srgbClr val="000000"/>
                </a:solidFill>
              </a:defRPr>
            </a:pPr>
            <a:r>
              <a:t>Learn a car to drive, drone to fly, robot to walk</a:t>
            </a:r>
          </a:p>
          <a:p>
            <a:pPr lvl="1" marL="1206500" indent="-603250" defTabSz="784225">
              <a:spcBef>
                <a:spcPts val="5600"/>
              </a:spcBef>
              <a:defRPr sz="4560">
                <a:solidFill>
                  <a:srgbClr val="000000"/>
                </a:solidFill>
              </a:defRPr>
            </a:pPr>
            <a:r>
              <a:t>….. etc!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26" name="What is machine learning (basic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solidFill>
                  <a:srgbClr val="000000"/>
                </a:solidFill>
              </a:defRPr>
            </a:pPr>
            <a:r>
              <a:t>What is machine learning (basics) 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t>Trainings set with real data (supervised learning)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t>Algorithm with an initial set of parameters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t>Train (optimise) the algorithm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t>Predict outcome for a new case (not in the trainings set)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Video Ti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Video Time</a:t>
            </a:r>
          </a:p>
        </p:txBody>
      </p:sp>
      <p:sp>
        <p:nvSpPr>
          <p:cNvPr id="129" name="https://www.youtube.com/watch?v=opsmd5yuBF0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b="1" u="sng">
                <a:solidFill>
                  <a:srgbClr val="FF40FF"/>
                </a:solid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https://www.youtube.com/watch?v=opsmd5yuBF0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Our worksho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Our workshops</a:t>
            </a:r>
          </a:p>
        </p:txBody>
      </p:sp>
      <p:sp>
        <p:nvSpPr>
          <p:cNvPr id="132" name="What machine learning we are going to do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solidFill>
                  <a:srgbClr val="000000"/>
                </a:solidFill>
              </a:defRPr>
            </a:pPr>
            <a:r>
              <a:t>What machine learning we are going to do?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t>Han: Linear regression (with one feature)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t>Eric: Logistic regression (aka classification)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t>Merlin: Neural Networks (the magic!)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inear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Linear Regression</a:t>
            </a:r>
          </a:p>
        </p:txBody>
      </p:sp>
      <p:sp>
        <p:nvSpPr>
          <p:cNvPr id="135" name="What is linear regression =&gt; predict outcome from input, using a linear model"/>
          <p:cNvSpPr txBox="1"/>
          <p:nvPr>
            <p:ph type="body" sz="quarter" idx="1"/>
          </p:nvPr>
        </p:nvSpPr>
        <p:spPr>
          <a:xfrm>
            <a:off x="1689100" y="3149600"/>
            <a:ext cx="21005800" cy="2784992"/>
          </a:xfrm>
          <a:prstGeom prst="rect">
            <a:avLst/>
          </a:prstGeom>
        </p:spPr>
        <p:txBody>
          <a:bodyPr/>
          <a:lstStyle/>
          <a:p>
            <a:pPr marL="0" indent="0" defTabSz="784225">
              <a:spcBef>
                <a:spcPts val="5600"/>
              </a:spcBef>
              <a:buSzTx/>
              <a:buNone/>
              <a:defRPr sz="4560">
                <a:solidFill>
                  <a:srgbClr val="000000"/>
                </a:solidFill>
              </a:defRPr>
            </a:pPr>
            <a:r>
              <a:t>What is linear regression =&gt; </a:t>
            </a:r>
            <a:r>
              <a:rPr b="1" i="1">
                <a:solidFill>
                  <a:schemeClr val="accent4">
                    <a:hueOff val="-624705"/>
                    <a:lumOff val="1372"/>
                  </a:schemeClr>
                </a:solidFill>
              </a:rPr>
              <a:t>predict outcome from input, using a linear model</a:t>
            </a:r>
          </a:p>
        </p:txBody>
      </p:sp>
      <p:pic>
        <p:nvPicPr>
          <p:cNvPr id="136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7731300" y="5608718"/>
            <a:ext cx="9416206" cy="62382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rms in Linear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Terms in Linear Regression</a:t>
            </a:r>
          </a:p>
        </p:txBody>
      </p:sp>
      <p:sp>
        <p:nvSpPr>
          <p:cNvPr id="139" name="trainingsset =&gt; real live examples (input and output are known)…"/>
          <p:cNvSpPr txBox="1"/>
          <p:nvPr>
            <p:ph type="body" idx="1"/>
          </p:nvPr>
        </p:nvSpPr>
        <p:spPr>
          <a:xfrm>
            <a:off x="1689100" y="3149600"/>
            <a:ext cx="21824932" cy="9296400"/>
          </a:xfrm>
          <a:prstGeom prst="rect">
            <a:avLst/>
          </a:prstGeom>
        </p:spPr>
        <p:txBody>
          <a:bodyPr/>
          <a:lstStyle/>
          <a:p>
            <a:pPr marL="0" indent="0" defTabSz="784225">
              <a:spcBef>
                <a:spcPts val="5600"/>
              </a:spcBef>
              <a:buSzTx/>
              <a:buNone/>
              <a:defRPr sz="4560">
                <a:solidFill>
                  <a:srgbClr val="000000"/>
                </a:solidFill>
              </a:defRPr>
            </a:pPr>
            <a:r>
              <a:rPr b="1"/>
              <a:t>trainingsset</a:t>
            </a:r>
            <a:r>
              <a:t> =&gt; real live examples (input and output are known)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>
                <a:solidFill>
                  <a:srgbClr val="000000"/>
                </a:solidFill>
              </a:defRPr>
            </a:pPr>
            <a:r>
              <a:rPr b="1"/>
              <a:t>m</a:t>
            </a:r>
            <a:r>
              <a:t> =&gt; size of the trainingsset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>
                <a:solidFill>
                  <a:srgbClr val="000000"/>
                </a:solidFill>
              </a:defRPr>
            </a:pPr>
            <a:r>
              <a:rPr b="1"/>
              <a:t>model</a:t>
            </a:r>
            <a:r>
              <a:t> =&gt; your algorithm to predict the output from input (y = a + b * x)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>
                <a:solidFill>
                  <a:srgbClr val="000000"/>
                </a:solidFill>
              </a:defRPr>
            </a:pPr>
            <a:r>
              <a:rPr b="1"/>
              <a:t>feature</a:t>
            </a:r>
            <a:r>
              <a:t> =&gt; x (for example skull radius)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>
                <a:solidFill>
                  <a:srgbClr val="000000"/>
                </a:solidFill>
              </a:defRPr>
            </a:pPr>
            <a:r>
              <a:rPr b="1"/>
              <a:t>cost</a:t>
            </a:r>
            <a:r>
              <a:t> =&gt; total error of the model based on the trainingsset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>
                <a:solidFill>
                  <a:srgbClr val="000000"/>
                </a:solidFill>
              </a:defRPr>
            </a:pPr>
            <a:r>
              <a:rPr b="1"/>
              <a:t>gradient descent</a:t>
            </a:r>
            <a:r>
              <a:t> =&gt; method to increase the accuracy of the model (minimise cost)</a:t>
            </a:r>
          </a:p>
          <a:p>
            <a:pPr marL="0" indent="0" defTabSz="784225">
              <a:spcBef>
                <a:spcPts val="5600"/>
              </a:spcBef>
              <a:buSzTx/>
              <a:buNone/>
              <a:defRPr sz="4560">
                <a:solidFill>
                  <a:srgbClr val="000000"/>
                </a:solidFill>
              </a:defRPr>
            </a:pPr>
            <a:r>
              <a:rPr b="1"/>
              <a:t>learning rate</a:t>
            </a:r>
            <a:r>
              <a:t> =&gt; number that influences the speed the model learns (or not!)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ome math involv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Some math involved</a:t>
            </a:r>
          </a:p>
        </p:txBody>
      </p:sp>
      <p:pic>
        <p:nvPicPr>
          <p:cNvPr id="142" name="Screen Shot 2017-11-12 at 12.02.32.png" descr="Screen Shot 2017-11-12 at 12.02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1967" y="4611752"/>
            <a:ext cx="16581874" cy="2851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Screen Shot 2017-11-12 at 12.05.45.png" descr="Screen Shot 2017-11-12 at 12.05.4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48553" y="8239206"/>
            <a:ext cx="12224011" cy="47756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Screen Shot 2017-11-12 at 12.09.08.png" descr="Screen Shot 2017-11-12 at 12.09.0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5261" y="9433824"/>
            <a:ext cx="7474044" cy="13096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Screen Shot 2017-11-12 at 12.20.54.png" descr="Screen Shot 2017-11-12 at 12.20.5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047518" y="3170366"/>
            <a:ext cx="11110146" cy="912620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Cost"/>
          <p:cNvSpPr txBox="1"/>
          <p:nvPr/>
        </p:nvSpPr>
        <p:spPr>
          <a:xfrm>
            <a:off x="1190741" y="3720890"/>
            <a:ext cx="2675764" cy="1478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>
                <a:solidFill>
                  <a:srgbClr val="FF40FF"/>
                </a:solidFill>
              </a:defRPr>
            </a:lvl1pPr>
          </a:lstStyle>
          <a:p>
            <a:pPr/>
            <a:r>
              <a:t>Cost</a:t>
            </a:r>
          </a:p>
        </p:txBody>
      </p:sp>
      <p:sp>
        <p:nvSpPr>
          <p:cNvPr id="147" name="Hypothesis"/>
          <p:cNvSpPr txBox="1"/>
          <p:nvPr/>
        </p:nvSpPr>
        <p:spPr>
          <a:xfrm>
            <a:off x="714067" y="10543400"/>
            <a:ext cx="6209920" cy="1478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>
                <a:solidFill>
                  <a:srgbClr val="FF40FF"/>
                </a:solidFill>
              </a:defRPr>
            </a:lvl1pPr>
          </a:lstStyle>
          <a:p>
            <a:pPr/>
            <a:r>
              <a:t>Hypothesis</a:t>
            </a:r>
          </a:p>
        </p:txBody>
      </p:sp>
      <p:sp>
        <p:nvSpPr>
          <p:cNvPr id="148" name="Train"/>
          <p:cNvSpPr txBox="1"/>
          <p:nvPr/>
        </p:nvSpPr>
        <p:spPr>
          <a:xfrm>
            <a:off x="19508027" y="7417617"/>
            <a:ext cx="2780920" cy="1478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>
                <a:solidFill>
                  <a:srgbClr val="FF40FF"/>
                </a:solidFill>
              </a:defRPr>
            </a:lvl1pPr>
          </a:lstStyle>
          <a:p>
            <a:pPr/>
            <a:r>
              <a:t>Train</a:t>
            </a:r>
          </a:p>
        </p:txBody>
      </p:sp>
      <p:sp>
        <p:nvSpPr>
          <p:cNvPr id="149" name="Rectangle"/>
          <p:cNvSpPr/>
          <p:nvPr/>
        </p:nvSpPr>
        <p:spPr>
          <a:xfrm>
            <a:off x="4552832" y="4897067"/>
            <a:ext cx="6091858" cy="229076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50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188821" y="5018056"/>
            <a:ext cx="2039313" cy="20393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785087" y="5018056"/>
            <a:ext cx="2039312" cy="20393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lax Ti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Relax Time</a:t>
            </a:r>
          </a:p>
        </p:txBody>
      </p:sp>
      <p:sp>
        <p:nvSpPr>
          <p:cNvPr id="154" name="https://www.youtube.com/watch?v=rksCTVFtjM4"/>
          <p:cNvSpPr txBox="1"/>
          <p:nvPr>
            <p:ph type="body" sz="half" idx="1"/>
          </p:nvPr>
        </p:nvSpPr>
        <p:spPr>
          <a:xfrm>
            <a:off x="1689100" y="7282170"/>
            <a:ext cx="21005800" cy="4771238"/>
          </a:xfrm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000000"/>
                </a:solidFill>
              </a:defRPr>
            </a:pPr>
          </a:p>
          <a:p>
            <a:pPr lvl="1">
              <a:defRPr b="1">
                <a:solidFill>
                  <a:srgbClr val="000000"/>
                </a:solidFill>
              </a:defRPr>
            </a:pPr>
          </a:p>
          <a:p>
            <a:pPr lvl="1" marL="0" indent="228600" algn="ctr">
              <a:buSzTx/>
              <a:buNone/>
              <a:defRPr b="1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https://www.youtube.com/watch?v=rksCTVFtjM4</a:t>
            </a:r>
          </a:p>
        </p:txBody>
      </p:sp>
      <p:pic>
        <p:nvPicPr>
          <p:cNvPr id="155" name="sleepy-kitten.gif" descr="sleepy-kitten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92848" y="3773315"/>
            <a:ext cx="7198303" cy="57346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