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5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1C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8" autoAdjust="0"/>
    <p:restoredTop sz="82048" autoAdjust="0"/>
  </p:normalViewPr>
  <p:slideViewPr>
    <p:cSldViewPr snapToGrid="0">
      <p:cViewPr varScale="1">
        <p:scale>
          <a:sx n="100" d="100"/>
          <a:sy n="10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2F8A3-1726-4C68-9411-06D7E7AB8CC1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E95E4-BC7B-40BB-B440-551EAC16A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:</a:t>
            </a:r>
            <a:r>
              <a:rPr lang="en-US" baseline="0" dirty="0" smtClean="0"/>
              <a:t>  http://blog.csdn.net/cyh_24/article/details/51440344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</a:t>
            </a:r>
            <a:r>
              <a:rPr lang="en-US" baseline="0" dirty="0" smtClean="0"/>
              <a:t> 1:</a:t>
            </a:r>
          </a:p>
          <a:p>
            <a:r>
              <a:rPr lang="en-US" baseline="0" dirty="0" smtClean="0"/>
              <a:t>   Input = 224x224x3</a:t>
            </a:r>
          </a:p>
          <a:p>
            <a:r>
              <a:rPr lang="en-US" baseline="0" dirty="0" smtClean="0"/>
              <a:t>   Stride = 4;</a:t>
            </a:r>
          </a:p>
          <a:p>
            <a:r>
              <a:rPr lang="en-US" baseline="0" dirty="0" smtClean="0"/>
              <a:t>   </a:t>
            </a:r>
          </a:p>
          <a:p>
            <a:r>
              <a:rPr lang="en-US" baseline="0" dirty="0" smtClean="0"/>
              <a:t>  Feature Maps = 96 			</a:t>
            </a:r>
          </a:p>
          <a:p>
            <a:r>
              <a:rPr lang="en-US" baseline="0" dirty="0" smtClean="0"/>
              <a:t>  Output Size   = 55x55</a:t>
            </a:r>
          </a:p>
          <a:p>
            <a:r>
              <a:rPr lang="en-US" baseline="0" dirty="0" smtClean="0"/>
              <a:t>  Filter Size = 11x11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Conv1:  =  (11*11 filter+ 1 bias) *  96 * 3 = 35136</a:t>
            </a:r>
          </a:p>
          <a:p>
            <a:r>
              <a:rPr lang="en-US" baseline="0" dirty="0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RelU1: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  <a:p>
            <a:r>
              <a:rPr lang="en-US" baseline="0" dirty="0" smtClean="0"/>
              <a:t>   Norm 1: </a:t>
            </a:r>
          </a:p>
          <a:p>
            <a:r>
              <a:rPr lang="en-US" baseline="0" dirty="0" smtClean="0"/>
              <a:t>   Pooling 1: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 2:  Cov2:</a:t>
            </a:r>
          </a:p>
          <a:p>
            <a:r>
              <a:rPr lang="en-US" baseline="0" dirty="0" smtClean="0"/>
              <a:t>	( 5 * 5 filter+ 1  bias) * 96  * 256 = 63879</a:t>
            </a:r>
          </a:p>
          <a:p>
            <a:r>
              <a:rPr lang="en-US" baseline="0" dirty="0" smtClean="0"/>
              <a:t>Layer3 :  (3x3 +1) * 256 * 384 =983040</a:t>
            </a:r>
          </a:p>
          <a:p>
            <a:r>
              <a:rPr lang="en-US" baseline="0" dirty="0" smtClean="0"/>
              <a:t>Layer 4:  (3x3 +1) * 384*  256 =  983040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Layer 5:   (3x3 +1) * 256*  256 =  655360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FC6:     6x6 * 256 Maps  </a:t>
            </a:r>
            <a:r>
              <a:rPr lang="en-US" baseline="0" dirty="0" smtClean="0">
                <a:sym typeface="Wingdings" panose="05000000000000000000" pitchFamily="2" charset="2"/>
              </a:rPr>
              <a:t> 4096 = 6*6 * 256 * 4096 * 2 = 75497472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FC7:     4096 * 4096 * 2 = 33554432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FC8:     4096 * 1000 * 2= 8192000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2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2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4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7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3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https://arxiv.org/abs/1611.05431</a:t>
            </a:r>
          </a:p>
          <a:p>
            <a:endParaRPr lang="en-US" dirty="0" smtClean="0"/>
          </a:p>
          <a:p>
            <a:r>
              <a:rPr lang="en-US" dirty="0" smtClean="0"/>
              <a:t>https://github.com/antingshen/resnet-protofiles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Resnet-18</a:t>
            </a:r>
          </a:p>
          <a:p>
            <a:r>
              <a:rPr lang="en-US" dirty="0" smtClean="0"/>
              <a:t>Resnet-34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Resnet-50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Resnet-152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Resnet-200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https://github.com/facebook/fb.resnet.torch/tree/master/pretrained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https://arxiv.org/abs/1602.07261</a:t>
            </a:r>
          </a:p>
          <a:p>
            <a:r>
              <a:rPr lang="en-US" dirty="0" smtClean="0"/>
              <a:t>Detailed</a:t>
            </a:r>
            <a:r>
              <a:rPr lang="en-US" baseline="0" dirty="0" smtClean="0"/>
              <a:t> Chart: https://github.com/titu1994/Inception-v4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3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https://arxiv.org/pdf/1704.04861.pdf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7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43415" y="5960537"/>
            <a:ext cx="6267792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2400" cap="all" spc="1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35130" y="5100639"/>
            <a:ext cx="7675862" cy="860425"/>
          </a:xfrm>
        </p:spPr>
        <p:txBody>
          <a:bodyPr anchor="b" anchorCtr="0"/>
          <a:lstStyle>
            <a:lvl1pPr marL="0" indent="0" algn="r">
              <a:buFontTx/>
              <a:buNone/>
              <a:defRPr sz="4000" b="1" cap="all"/>
            </a:lvl1pPr>
            <a:lvl2pPr marL="367665" indent="0" algn="r">
              <a:buFontTx/>
              <a:buNone/>
              <a:defRPr sz="2400"/>
            </a:lvl2pPr>
            <a:lvl3pPr marL="746125" indent="0" algn="r">
              <a:buFontTx/>
              <a:buNone/>
              <a:defRPr sz="2400"/>
            </a:lvl3pPr>
            <a:lvl4pPr marL="1188720" indent="0" algn="r">
              <a:buFontTx/>
              <a:buNone/>
              <a:defRPr sz="2400"/>
            </a:lvl4pPr>
            <a:lvl5pPr marL="1481328" indent="0" algn="r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4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43415" y="3523414"/>
            <a:ext cx="6267792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2400" cap="all" spc="1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43415" y="2663516"/>
            <a:ext cx="6267577" cy="860425"/>
          </a:xfrm>
        </p:spPr>
        <p:txBody>
          <a:bodyPr anchor="b" anchorCtr="0"/>
          <a:lstStyle>
            <a:lvl1pPr marL="0" indent="0" algn="r">
              <a:buFontTx/>
              <a:buNone/>
              <a:defRPr sz="4000" b="1" cap="all"/>
            </a:lvl1pPr>
            <a:lvl2pPr marL="367665" indent="0" algn="r">
              <a:buFontTx/>
              <a:buNone/>
              <a:defRPr sz="2400"/>
            </a:lvl2pPr>
            <a:lvl3pPr marL="746125" indent="0" algn="r">
              <a:buFontTx/>
              <a:buNone/>
              <a:defRPr sz="2400"/>
            </a:lvl3pPr>
            <a:lvl4pPr marL="1188720" indent="0" algn="r">
              <a:buFontTx/>
              <a:buNone/>
              <a:defRPr sz="2400"/>
            </a:lvl4pPr>
            <a:lvl5pPr marL="1481328" indent="0" algn="r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59642" y="2298228"/>
            <a:ext cx="0" cy="2181032"/>
          </a:xfrm>
          <a:prstGeom prst="line">
            <a:avLst/>
          </a:prstGeom>
          <a:ln w="12700" cmpd="sng">
            <a:solidFill>
              <a:schemeClr val="tx1">
                <a:lumMod val="6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TG-TXTR-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6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 marL="342900" indent="-342900">
              <a:buClr>
                <a:schemeClr val="accent3"/>
              </a:buClr>
              <a:buFont typeface="Wingdings" charset="2"/>
              <a:buChar char="§"/>
              <a:defRPr sz="30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6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704" y="278131"/>
            <a:ext cx="11619945" cy="474345"/>
          </a:xfrm>
        </p:spPr>
        <p:txBody>
          <a:bodyPr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6" y="752474"/>
            <a:ext cx="1161994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7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TG-TXTR-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704" y="278131"/>
            <a:ext cx="11619945" cy="474345"/>
          </a:xfrm>
        </p:spPr>
        <p:txBody>
          <a:bodyPr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6" y="752474"/>
            <a:ext cx="1161994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3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TG-Thank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326" y="1381125"/>
            <a:ext cx="11341514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240" y="6569078"/>
            <a:ext cx="134687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/>
            <a:fld id="{B50A2252-0B00-49D0-9A28-2F5CCECF09D1}" type="slidenum">
              <a:rPr lang="en-US" sz="900" b="0" cap="all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pPr algn="r"/>
              <a:t>‹#›</a:t>
            </a:fld>
            <a:endParaRPr lang="en-US" sz="1000" b="0" cap="all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6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>
          <a:schemeClr val="tx1"/>
        </a:buClr>
        <a:buFont typeface="Wingdings 3" pitchFamily="18" charset="2"/>
        <a:buChar char=""/>
        <a:defRPr sz="3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>
          <a:schemeClr val="tx1"/>
        </a:buClr>
        <a:buFont typeface="Calibri" pitchFamily="34" charset="0"/>
        <a:buChar char="‒"/>
        <a:defRPr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>
          <a:schemeClr val="tx1"/>
        </a:buClr>
        <a:buFont typeface="Calibri" pitchFamily="34" charset="0"/>
        <a:buChar char="‒"/>
        <a:defRPr sz="22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>
          <a:schemeClr val="tx1"/>
        </a:buClr>
        <a:buFont typeface="Calibri" pitchFamily="34" charset="0"/>
        <a:buChar char="‒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>
          <a:schemeClr val="tx1"/>
        </a:buClr>
        <a:buFont typeface="Calibri" pitchFamily="34" charset="0"/>
        <a:buChar char="‒"/>
        <a:defRPr sz="14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5288" y="2860779"/>
            <a:ext cx="7675862" cy="860425"/>
          </a:xfrm>
        </p:spPr>
        <p:txBody>
          <a:bodyPr/>
          <a:lstStyle/>
          <a:p>
            <a:r>
              <a:rPr lang="en-US" dirty="0" smtClean="0"/>
              <a:t>Deep </a:t>
            </a:r>
            <a:r>
              <a:rPr lang="en-US" smtClean="0"/>
              <a:t>Learning 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5353" y="4717915"/>
            <a:ext cx="34533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dirty="0" smtClean="0"/>
              <a:t>Jian Yang</a:t>
            </a:r>
          </a:p>
          <a:p>
            <a:pPr marL="174625" indent="-174625">
              <a:spcAft>
                <a:spcPts val="60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dirty="0" smtClean="0"/>
              <a:t>Jun 27, 2017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" y="1326215"/>
            <a:ext cx="11969185" cy="35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8" y="1226819"/>
            <a:ext cx="6629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08830" y="1587"/>
            <a:ext cx="2974340" cy="68548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092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6" y="752474"/>
            <a:ext cx="504825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82" y="752474"/>
            <a:ext cx="5000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interception V4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77196"/>
            <a:ext cx="10070924" cy="60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78131"/>
            <a:ext cx="10100832" cy="63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https://github.com/Element-Research/rnn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2000428"/>
            <a:ext cx="7619048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Mobilenets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36481"/>
              </p:ext>
            </p:extLst>
          </p:nvPr>
        </p:nvGraphicFramePr>
        <p:xfrm>
          <a:off x="562451" y="1307592"/>
          <a:ext cx="1070610" cy="855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305"/>
                <a:gridCol w="535305"/>
              </a:tblGrid>
              <a:tr h="167005">
                <a:tc gridSpan="2">
                  <a:txBody>
                    <a:bodyPr/>
                    <a:lstStyle/>
                    <a:p>
                      <a:pPr marL="3873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3x3 </a:t>
                      </a:r>
                      <a:r>
                        <a:rPr lang="en-US" sz="850" dirty="0" err="1">
                          <a:effectLst/>
                        </a:rPr>
                        <a:t>Conv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</a:tr>
              <a:tr h="167005">
                <a:tc gridSpan="2">
                  <a:txBody>
                    <a:bodyPr/>
                    <a:lstStyle/>
                    <a:p>
                      <a:pPr marL="0" marR="88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BN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bg2"/>
                    </a:solidFill>
                  </a:tcPr>
                </a:tc>
              </a:tr>
              <a:tr h="167005">
                <a:tc gridSpan="2">
                  <a:txBody>
                    <a:bodyPr/>
                    <a:lstStyle/>
                    <a:p>
                      <a:pPr marL="0" marR="31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dirty="0" err="1">
                          <a:effectLst/>
                        </a:rPr>
                        <a:t>ReLU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098"/>
              </p:ext>
            </p:extLst>
          </p:nvPr>
        </p:nvGraphicFramePr>
        <p:xfrm>
          <a:off x="1943574" y="1390650"/>
          <a:ext cx="1428276" cy="1929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138"/>
                <a:gridCol w="714138"/>
              </a:tblGrid>
              <a:tr h="209550">
                <a:tc gridSpan="2"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 3x3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DepthWise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Conv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</a:tr>
              <a:tr h="167005">
                <a:tc gridSpan="2">
                  <a:txBody>
                    <a:bodyPr/>
                    <a:lstStyle/>
                    <a:p>
                      <a:pPr marL="0" marR="88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BN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</a:tr>
              <a:tr h="167005">
                <a:tc gridSpan="2">
                  <a:txBody>
                    <a:bodyPr/>
                    <a:lstStyle/>
                    <a:p>
                      <a:pPr marL="0" marR="31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ReLU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</a:tr>
              <a:tr h="167005">
                <a:tc gridSpan="2">
                  <a:txBody>
                    <a:bodyPr/>
                    <a:lstStyle/>
                    <a:p>
                      <a:pPr marL="0" marR="381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1x1 Conv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</a:tr>
              <a:tr h="167005">
                <a:tc gridSpan="2">
                  <a:txBody>
                    <a:bodyPr/>
                    <a:lstStyle/>
                    <a:p>
                      <a:pPr marL="0" marR="88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BN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>
                    <a:solidFill>
                      <a:schemeClr val="tx1"/>
                    </a:solidFill>
                  </a:tcPr>
                </a:tc>
              </a:tr>
              <a:tr h="167005">
                <a:tc gridSpan="2">
                  <a:txBody>
                    <a:bodyPr/>
                    <a:lstStyle/>
                    <a:p>
                      <a:pPr marL="0" marR="31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dirty="0" err="1">
                          <a:effectLst/>
                        </a:rPr>
                        <a:t>ReLU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39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71482"/>
              </p:ext>
            </p:extLst>
          </p:nvPr>
        </p:nvGraphicFramePr>
        <p:xfrm>
          <a:off x="6115676" y="638174"/>
          <a:ext cx="5026500" cy="5000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951"/>
                <a:gridCol w="1944425"/>
                <a:gridCol w="1506124"/>
              </a:tblGrid>
              <a:tr h="21957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Type / Stride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Shape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Input Size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Conv</a:t>
                      </a:r>
                      <a:r>
                        <a:rPr lang="en-US" sz="900" dirty="0">
                          <a:effectLst/>
                        </a:rPr>
                        <a:t> / s2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3×3×3×32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224×224×3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dw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3×3×32 </a:t>
                      </a:r>
                      <a:r>
                        <a:rPr lang="en-US" sz="900" dirty="0" err="1">
                          <a:effectLst/>
                        </a:rPr>
                        <a:t>dw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112×112×32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1×1×32×64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112×112×32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dw / s2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3×3×64 dw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112×112×64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1×1×64×128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56×56×64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dw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3×3×128 dw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56×56×128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1×1×128×128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56×56×128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dw / s2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3×3×128 dw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56×56×128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1×1×128×256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28×28×128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dw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3×3×256 </a:t>
                      </a:r>
                      <a:r>
                        <a:rPr lang="en-US" sz="900" dirty="0" err="1">
                          <a:effectLst/>
                        </a:rPr>
                        <a:t>dw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28×28×256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1×1×256×256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28×28×256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dw / s2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3×3×256 dw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28×28×256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Conv</a:t>
                      </a:r>
                      <a:r>
                        <a:rPr lang="en-US" sz="900" dirty="0">
                          <a:effectLst/>
                        </a:rPr>
                        <a:t> / s1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1×1×256×512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14×14×256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766638">
                <a:tc>
                  <a:txBody>
                    <a:bodyPr/>
                    <a:lstStyle/>
                    <a:p>
                      <a:pPr marL="1778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       </a:t>
                      </a:r>
                      <a:r>
                        <a:rPr lang="en-US" sz="900" dirty="0" err="1" smtClean="0">
                          <a:effectLst/>
                        </a:rPr>
                        <a:t>Conv</a:t>
                      </a:r>
                      <a:r>
                        <a:rPr lang="en-US" sz="900" dirty="0" smtClean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dw</a:t>
                      </a:r>
                      <a:r>
                        <a:rPr lang="en-US" sz="900" dirty="0">
                          <a:effectLst/>
                        </a:rPr>
                        <a:t> / </a:t>
                      </a:r>
                      <a:r>
                        <a:rPr lang="en-US" sz="900" dirty="0" smtClean="0">
                          <a:effectLst/>
                        </a:rPr>
                        <a:t>s1</a:t>
                      </a:r>
                    </a:p>
                    <a:p>
                      <a:pPr marL="1778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5×</a:t>
                      </a:r>
                      <a:endParaRPr lang="en-US" sz="1000" dirty="0">
                        <a:effectLst/>
                      </a:endParaRPr>
                    </a:p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Conv</a:t>
                      </a:r>
                      <a:r>
                        <a:rPr lang="en-US" sz="900" dirty="0">
                          <a:effectLst/>
                        </a:rPr>
                        <a:t> / s1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3×3×512 </a:t>
                      </a:r>
                      <a:r>
                        <a:rPr lang="en-US" sz="900" dirty="0" err="1">
                          <a:effectLst/>
                        </a:rPr>
                        <a:t>dw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1×1×512×512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14×14×512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14×14×512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Conv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dw</a:t>
                      </a:r>
                      <a:r>
                        <a:rPr lang="en-US" sz="900" dirty="0">
                          <a:effectLst/>
                        </a:rPr>
                        <a:t> / s2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3×3×512 dw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14×14×512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1×1×512×1024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7×7×512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dw / s2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3×3×1024 dw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7×7×1024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1×1×1024×1024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7×7×1024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Avg Pool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Pool 7×7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7×7×1024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FC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1024×1000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1×1×1024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  <a:tr h="2007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Softmax / s1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Classifier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1×1×1000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0" marR="69850" marT="15875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5" y="1052512"/>
            <a:ext cx="5366626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Very Deep Super Resolution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Persistent RNN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history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3" y="1186876"/>
            <a:ext cx="10677251" cy="4309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279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488" y="0"/>
            <a:ext cx="11341514" cy="4937760"/>
          </a:xfrm>
        </p:spPr>
        <p:txBody>
          <a:bodyPr/>
          <a:lstStyle/>
          <a:p>
            <a:r>
              <a:rPr lang="en-US" sz="2400" dirty="0" err="1"/>
              <a:t>LRN（Local</a:t>
            </a:r>
            <a:r>
              <a:rPr lang="en-US" sz="2400" dirty="0"/>
              <a:t> Response Normalization）</a:t>
            </a:r>
          </a:p>
          <a:p>
            <a:r>
              <a:rPr lang="zh-CN" altLang="en-US" sz="2400" dirty="0"/>
              <a:t>神经网络初学者，没有什么理论基础，偶然看到个</a:t>
            </a:r>
            <a:r>
              <a:rPr lang="en-US" sz="2400" dirty="0" err="1"/>
              <a:t>ImageNet</a:t>
            </a:r>
            <a:r>
              <a:rPr lang="en-US" sz="2400" dirty="0"/>
              <a:t>，</a:t>
            </a:r>
            <a:r>
              <a:rPr lang="zh-CN" altLang="en-US" sz="2400" dirty="0"/>
              <a:t>就准备从其入手，先弄懂每层的含义，其中这个</a:t>
            </a:r>
            <a:r>
              <a:rPr lang="en-US" sz="2400" dirty="0"/>
              <a:t>LRN</a:t>
            </a:r>
            <a:r>
              <a:rPr lang="zh-CN" altLang="en-US" sz="2400" dirty="0"/>
              <a:t>层真是让人百思不得其解，搜索了下，给出的介绍比较少。为什么会比较少呢，搜索到最后我得出的结论是，这货似乎没什么多少卵用。。。 </a:t>
            </a:r>
            <a:br>
              <a:rPr lang="zh-CN" altLang="en-US" sz="2400" dirty="0"/>
            </a:br>
            <a:r>
              <a:rPr lang="en-US" sz="2400" dirty="0" err="1"/>
              <a:t>ImageNet</a:t>
            </a:r>
            <a:r>
              <a:rPr lang="zh-CN" altLang="en-US" sz="2400" dirty="0"/>
              <a:t>中的</a:t>
            </a:r>
            <a:r>
              <a:rPr lang="en-US" sz="2400" dirty="0"/>
              <a:t>LRN</a:t>
            </a:r>
            <a:r>
              <a:rPr lang="zh-CN" altLang="en-US" sz="2400" dirty="0"/>
              <a:t>层是按下述公式计算的：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但</a:t>
            </a:r>
            <a:r>
              <a:rPr lang="zh-CN" altLang="en-US" sz="2400" dirty="0"/>
              <a:t>似乎，在后来的设计中，这一层已经被其它种的</a:t>
            </a:r>
            <a:r>
              <a:rPr lang="en-US" sz="2400" dirty="0"/>
              <a:t>Regularization</a:t>
            </a:r>
            <a:r>
              <a:rPr lang="zh-CN" altLang="en-US" sz="2400" dirty="0"/>
              <a:t>技术，如</a:t>
            </a:r>
            <a:r>
              <a:rPr lang="en-US" sz="2400" dirty="0"/>
              <a:t>drop out, batch normalization</a:t>
            </a:r>
            <a:r>
              <a:rPr lang="zh-CN" altLang="en-US" sz="2400" dirty="0"/>
              <a:t>取代了。知道了这些，似乎也可以不那么纠结这个</a:t>
            </a:r>
            <a:r>
              <a:rPr lang="en-US" sz="2400" dirty="0"/>
              <a:t>LRN</a:t>
            </a:r>
            <a:r>
              <a:rPr lang="zh-CN" altLang="en-US" sz="2400" dirty="0"/>
              <a:t>了。</a:t>
            </a:r>
          </a:p>
          <a:p>
            <a:r>
              <a:rPr lang="en-US" sz="2400" dirty="0"/>
              <a:t>http://cs231n.github.io/convolutional-networks/ </a:t>
            </a:r>
            <a:r>
              <a:rPr lang="zh-CN" altLang="en-US" sz="2400" dirty="0"/>
              <a:t>是关于</a:t>
            </a:r>
            <a:r>
              <a:rPr lang="en-US" sz="2400" dirty="0"/>
              <a:t>CNN</a:t>
            </a:r>
            <a:r>
              <a:rPr lang="zh-CN" altLang="en-US" sz="2400" dirty="0"/>
              <a:t>的一篇很好的介绍。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3" y="2343997"/>
            <a:ext cx="816406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688" y="3598627"/>
            <a:ext cx="9516391" cy="2699642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C1: (Filter 5x5 +1 Bias )x 1in  x 6 out features    = 156</a:t>
            </a:r>
          </a:p>
          <a:p>
            <a:pPr lvl="1"/>
            <a:r>
              <a:rPr lang="en-US" dirty="0" smtClean="0"/>
              <a:t>C3: (Filter 5x5  </a:t>
            </a:r>
            <a:r>
              <a:rPr lang="en-US" dirty="0"/>
              <a:t>+1 </a:t>
            </a:r>
            <a:r>
              <a:rPr lang="en-US" dirty="0" smtClean="0"/>
              <a:t>Bias)x 6in </a:t>
            </a:r>
            <a:r>
              <a:rPr lang="en-US" dirty="0"/>
              <a:t>x </a:t>
            </a:r>
            <a:r>
              <a:rPr lang="en-US" dirty="0" smtClean="0"/>
              <a:t>16 </a:t>
            </a:r>
            <a:r>
              <a:rPr lang="en-US" dirty="0"/>
              <a:t>out </a:t>
            </a:r>
            <a:r>
              <a:rPr lang="en-US" dirty="0" smtClean="0"/>
              <a:t>features = 2496 </a:t>
            </a:r>
          </a:p>
          <a:p>
            <a:pPr lvl="1"/>
            <a:r>
              <a:rPr lang="en-US" dirty="0" smtClean="0"/>
              <a:t>C5: </a:t>
            </a:r>
            <a:r>
              <a:rPr lang="en-US" dirty="0"/>
              <a:t>(Filter 5x5  +1 </a:t>
            </a:r>
            <a:r>
              <a:rPr lang="en-US" dirty="0" smtClean="0"/>
              <a:t>Bias)x 16in x 120 out features = 49920</a:t>
            </a:r>
          </a:p>
          <a:p>
            <a:pPr lvl="1"/>
            <a:r>
              <a:rPr lang="en-US" dirty="0" smtClean="0"/>
              <a:t>F6:  (1 + bias) x 120 In * 84 out = 20160 </a:t>
            </a:r>
          </a:p>
          <a:p>
            <a:pPr lvl="1"/>
            <a:r>
              <a:rPr lang="en-US" dirty="0" smtClean="0"/>
              <a:t>F7: </a:t>
            </a:r>
            <a:r>
              <a:rPr lang="en-US" dirty="0"/>
              <a:t>(1 + bias) </a:t>
            </a:r>
            <a:r>
              <a:rPr lang="en-US" dirty="0" smtClean="0"/>
              <a:t>x  84 In * 10 out    = 1680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LeNET</a:t>
            </a:r>
            <a:endParaRPr lang="en-US" cap="non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4" y="752476"/>
            <a:ext cx="95631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919" y="4037743"/>
            <a:ext cx="11341514" cy="198291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~ 115M  </a:t>
            </a:r>
          </a:p>
          <a:p>
            <a:pPr lvl="1"/>
            <a:r>
              <a:rPr lang="en-US" dirty="0" smtClean="0"/>
              <a:t>~or 460 M in 32bits float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Alex</a:t>
            </a:r>
            <a:r>
              <a:rPr lang="en-US" dirty="0" err="1" smtClean="0"/>
              <a:t>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7" y="873303"/>
            <a:ext cx="11247146" cy="28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62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902"/>
            <a:ext cx="12192000" cy="3140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3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89"/>
            <a:ext cx="12192000" cy="13607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825"/>
            <a:ext cx="12192000" cy="13309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764"/>
            <a:ext cx="12192000" cy="316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836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92"/>
            <a:ext cx="12192000" cy="17258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993"/>
            <a:ext cx="12192000" cy="2442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653"/>
            <a:ext cx="9100575" cy="16396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110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35" y="188594"/>
            <a:ext cx="5481732" cy="55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00" y="130973"/>
            <a:ext cx="1782439" cy="66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6c4f7af2-db9b-4a7b-a69f-fd81c9b170c7">Mark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1B88892DB234C8DB0927459B9FB1E" ma:contentTypeVersion="1" ma:contentTypeDescription="Create a new document." ma:contentTypeScope="" ma:versionID="6b9a63f331492a0c5c48af6c993184aa">
  <xsd:schema xmlns:xsd="http://www.w3.org/2001/XMLSchema" xmlns:xs="http://www.w3.org/2001/XMLSchema" xmlns:p="http://schemas.microsoft.com/office/2006/metadata/properties" xmlns:ns2="6c4f7af2-db9b-4a7b-a69f-fd81c9b170c7" targetNamespace="http://schemas.microsoft.com/office/2006/metadata/properties" ma:root="true" ma:fieldsID="4c6fdce46c6c46ee2b76d301f5d011be" ns2:_="">
    <xsd:import namespace="6c4f7af2-db9b-4a7b-a69f-fd81c9b170c7"/>
    <xsd:element name="properties">
      <xsd:complexType>
        <xsd:sequence>
          <xsd:element name="documentManagement">
            <xsd:complexType>
              <xsd:all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f7af2-db9b-4a7b-a69f-fd81c9b170c7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3AE97E-8A20-4015-89A5-7D767449E40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c4f7af2-db9b-4a7b-a69f-fd81c9b170c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4E3581-B2F0-42B7-B20F-65B16A0CE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4f7af2-db9b-4a7b-a69f-fd81c9b17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3E5065-32A3-41AA-9980-6C6F48A0CF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10892</TotalTime>
  <Words>441</Words>
  <Application>Microsoft Office PowerPoint</Application>
  <PresentationFormat>Widescreen</PresentationFormat>
  <Paragraphs>179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Wingdings</vt:lpstr>
      <vt:lpstr>Wingdings 3</vt:lpstr>
      <vt:lpstr>AMD WIDE BLK</vt:lpstr>
      <vt:lpstr>PowerPoint Presentation</vt:lpstr>
      <vt:lpstr>Development history  </vt:lpstr>
      <vt:lpstr>LeNET</vt:lpstr>
      <vt:lpstr>AlexneT</vt:lpstr>
      <vt:lpstr>PowerPoint Presentation</vt:lpstr>
      <vt:lpstr>PowerPoint Presentation</vt:lpstr>
      <vt:lpstr>PowerPoint Presentation</vt:lpstr>
      <vt:lpstr>VGG</vt:lpstr>
      <vt:lpstr>VGG-19</vt:lpstr>
      <vt:lpstr>GoogleNet</vt:lpstr>
      <vt:lpstr>PowerPoint Presentation</vt:lpstr>
      <vt:lpstr>Resnet</vt:lpstr>
      <vt:lpstr>ResnetXT</vt:lpstr>
      <vt:lpstr>Google interception V4</vt:lpstr>
      <vt:lpstr>PowerPoint Presentation</vt:lpstr>
      <vt:lpstr>RNN: https://github.com/Element-Research/rnn</vt:lpstr>
      <vt:lpstr>Mobilenets </vt:lpstr>
      <vt:lpstr>Very Deep Super Resolution</vt:lpstr>
      <vt:lpstr>Persistent RNN</vt:lpstr>
      <vt:lpstr>PowerPoint Presentation</vt:lpstr>
      <vt:lpstr>PowerPoint Presentation</vt:lpstr>
    </vt:vector>
  </TitlesOfParts>
  <Company>Advanced Micro Devices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Yeo, Young</dc:creator>
  <cp:lastModifiedBy>Yang, Jian</cp:lastModifiedBy>
  <cp:revision>186</cp:revision>
  <dcterms:created xsi:type="dcterms:W3CDTF">2017-03-07T20:15:25Z</dcterms:created>
  <dcterms:modified xsi:type="dcterms:W3CDTF">2017-07-10T02:04:50Z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0x01010039B1B88892DB234C8DB0927459B9FB1E</vt:lpwstr>
  </property>
</Properties>
</file>