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31" r:id="rId1"/>
  </p:sldMasterIdLst>
  <p:notesMasterIdLst>
    <p:notesMasterId r:id="rId41"/>
  </p:notesMasterIdLst>
  <p:sldIdLst>
    <p:sldId id="256" r:id="rId2"/>
    <p:sldId id="291" r:id="rId3"/>
    <p:sldId id="292" r:id="rId4"/>
    <p:sldId id="293" r:id="rId5"/>
    <p:sldId id="29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6D2B4-80AF-4FE0-BAC1-B3A546D64696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35A4A-7E42-4E2D-8F9C-6E595C803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71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3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91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49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68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3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37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2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47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19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317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5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67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80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4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53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25" y="5910248"/>
            <a:ext cx="1715264" cy="81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9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656" y="1700374"/>
            <a:ext cx="9448800" cy="1825096"/>
          </a:xfrm>
        </p:spPr>
        <p:txBody>
          <a:bodyPr>
            <a:noAutofit/>
          </a:bodyPr>
          <a:lstStyle/>
          <a:p>
            <a:r>
              <a:rPr lang="en-US" sz="13800" dirty="0" smtClean="0">
                <a:solidFill>
                  <a:schemeClr val="accent6"/>
                </a:solidFill>
              </a:rPr>
              <a:t>&lt;HTML&gt;</a:t>
            </a:r>
            <a:endParaRPr lang="en-US" sz="13800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8794" y="3525470"/>
            <a:ext cx="9448800" cy="685800"/>
          </a:xfrm>
        </p:spPr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</a:rPr>
              <a:t>Hypertext Markup Language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19402" y="1515708"/>
            <a:ext cx="341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Syed Muhammad Anas Bukhari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402" y="356299"/>
            <a:ext cx="2672498" cy="115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2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 Page Structure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4" y="1920951"/>
            <a:ext cx="11179843" cy="4419599"/>
          </a:xfrm>
        </p:spPr>
      </p:pic>
    </p:spTree>
    <p:extLst>
      <p:ext uri="{BB962C8B-B14F-4D97-AF65-F5344CB8AC3E}">
        <p14:creationId xmlns:p14="http://schemas.microsoft.com/office/powerpoint/2010/main" val="185638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 Versions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9" y="2057401"/>
            <a:ext cx="11467025" cy="4214610"/>
          </a:xfrm>
        </p:spPr>
      </p:pic>
    </p:spTree>
    <p:extLst>
      <p:ext uri="{BB962C8B-B14F-4D97-AF65-F5344CB8AC3E}">
        <p14:creationId xmlns:p14="http://schemas.microsoft.com/office/powerpoint/2010/main" val="79319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 Editors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can be edited by using a professional HTML editor like:</a:t>
            </a:r>
          </a:p>
          <a:p>
            <a:r>
              <a:rPr lang="en-US" dirty="0" smtClean="0"/>
              <a:t>Visual Studio</a:t>
            </a:r>
          </a:p>
          <a:p>
            <a:r>
              <a:rPr lang="en-US" dirty="0" smtClean="0"/>
              <a:t>Adobe </a:t>
            </a:r>
            <a:r>
              <a:rPr lang="en-US" dirty="0"/>
              <a:t>Dreamweaver</a:t>
            </a:r>
          </a:p>
          <a:p>
            <a:r>
              <a:rPr lang="en-US" dirty="0"/>
              <a:t>Microsoft Expression Web</a:t>
            </a:r>
          </a:p>
          <a:p>
            <a:r>
              <a:rPr lang="en-US" dirty="0" err="1"/>
              <a:t>CoffeeCup</a:t>
            </a:r>
            <a:r>
              <a:rPr lang="en-US" dirty="0"/>
              <a:t> HTML </a:t>
            </a:r>
            <a:r>
              <a:rPr lang="en-US" dirty="0" smtClean="0"/>
              <a:t>Editor</a:t>
            </a:r>
          </a:p>
          <a:p>
            <a:r>
              <a:rPr lang="en-US" dirty="0" smtClean="0"/>
              <a:t>Notepad ++ / Notepad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6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 </a:t>
            </a:r>
            <a:r>
              <a:rPr lang="en-US" dirty="0" smtClean="0">
                <a:solidFill>
                  <a:schemeClr val="accent6"/>
                </a:solidFill>
              </a:rPr>
              <a:t>Basics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HTML Headings</a:t>
            </a:r>
          </a:p>
          <a:p>
            <a:r>
              <a:rPr lang="en-US" dirty="0"/>
              <a:t>HTML headings are defined with the &lt;h1&gt; to &lt;h6&gt; tags</a:t>
            </a:r>
            <a:r>
              <a:rPr lang="en-US" dirty="0" smtClean="0"/>
              <a:t>.</a:t>
            </a:r>
          </a:p>
          <a:p>
            <a:r>
              <a:rPr lang="en-US" dirty="0"/>
              <a:t>Example</a:t>
            </a:r>
          </a:p>
          <a:p>
            <a:pPr marL="0" indent="0" algn="ctr">
              <a:buNone/>
            </a:pPr>
            <a:r>
              <a:rPr lang="en-US" dirty="0" smtClean="0"/>
              <a:t>&lt;</a:t>
            </a:r>
            <a:r>
              <a:rPr lang="en-US" dirty="0"/>
              <a:t>h1&gt;This is a heading&lt;/h1&gt;</a:t>
            </a:r>
            <a:br>
              <a:rPr lang="en-US" dirty="0"/>
            </a:br>
            <a:r>
              <a:rPr lang="en-US" dirty="0"/>
              <a:t>&lt;h2&gt;This is a heading&lt;/h2&gt;</a:t>
            </a:r>
            <a:br>
              <a:rPr lang="en-US" dirty="0"/>
            </a:br>
            <a:r>
              <a:rPr lang="en-US" dirty="0"/>
              <a:t>&lt;h3&gt;This is a heading&lt;/h3&gt;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9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 Basics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HTML </a:t>
            </a:r>
            <a:r>
              <a:rPr lang="en-US" dirty="0" smtClean="0">
                <a:solidFill>
                  <a:schemeClr val="accent1"/>
                </a:solidFill>
              </a:rPr>
              <a:t>Paragraphs</a:t>
            </a:r>
          </a:p>
          <a:p>
            <a:r>
              <a:rPr lang="en-US" dirty="0"/>
              <a:t>HTML paragraphs are defined with the &lt;p&gt; tag.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&lt;p&gt;This is a paragraph.&lt;/p&gt;</a:t>
            </a:r>
            <a:br>
              <a:rPr lang="en-US" dirty="0"/>
            </a:br>
            <a:r>
              <a:rPr lang="en-US" dirty="0"/>
              <a:t>&lt;p&gt;This is another paragraph.&lt;/p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HTML Links</a:t>
            </a:r>
          </a:p>
          <a:p>
            <a:r>
              <a:rPr lang="en-US" dirty="0"/>
              <a:t>HTML links are defined with the &lt;a&gt; tag.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>
                <a:solidFill>
                  <a:srgbClr val="FF0000"/>
                </a:solidFill>
              </a:rPr>
              <a:t>www.w3schools.com</a:t>
            </a:r>
            <a:r>
              <a:rPr lang="en-US" dirty="0"/>
              <a:t>"&gt;This is a link&lt;/a&gt;</a:t>
            </a:r>
          </a:p>
          <a:p>
            <a:endParaRPr lang="en-US" dirty="0" smtClean="0"/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2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 Basics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HTML Images</a:t>
            </a:r>
          </a:p>
          <a:p>
            <a:r>
              <a:rPr lang="en-US" dirty="0"/>
              <a:t>HTML images are defined with the &lt;</a:t>
            </a:r>
            <a:r>
              <a:rPr lang="en-US" dirty="0" err="1"/>
              <a:t>img</a:t>
            </a:r>
            <a:r>
              <a:rPr lang="en-US" dirty="0"/>
              <a:t>&gt; tag.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>
                <a:solidFill>
                  <a:schemeClr val="accent1"/>
                </a:solidFill>
              </a:rPr>
              <a:t>w3schools</a:t>
            </a:r>
            <a:r>
              <a:rPr lang="en-US" dirty="0"/>
              <a:t>.jpg" width="104" height="142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6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 Elements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documents are defined by HTML elements</a:t>
            </a:r>
            <a:r>
              <a:rPr lang="en-US" dirty="0" smtClean="0"/>
              <a:t>.</a:t>
            </a:r>
          </a:p>
          <a:p>
            <a:r>
              <a:rPr lang="en-US" dirty="0"/>
              <a:t>An HTML element is everything from the start tag to the end </a:t>
            </a:r>
            <a:r>
              <a:rPr lang="en-US" dirty="0" smtClean="0"/>
              <a:t>tag.</a:t>
            </a:r>
          </a:p>
          <a:p>
            <a:r>
              <a:rPr lang="en-US" dirty="0"/>
              <a:t> The start tag is often called the </a:t>
            </a:r>
            <a:r>
              <a:rPr lang="en-US" b="1" dirty="0"/>
              <a:t>opening tag</a:t>
            </a:r>
            <a:r>
              <a:rPr lang="en-US" dirty="0"/>
              <a:t>. The end tag is often called the </a:t>
            </a:r>
            <a:r>
              <a:rPr lang="en-US" b="1" dirty="0"/>
              <a:t>closing </a:t>
            </a:r>
            <a:r>
              <a:rPr lang="en-US" b="1" dirty="0" smtClean="0"/>
              <a:t>tag</a:t>
            </a:r>
          </a:p>
          <a:p>
            <a:r>
              <a:rPr lang="en-US" dirty="0"/>
              <a:t>Example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65" y="4309653"/>
            <a:ext cx="10956335" cy="17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8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 Document Example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>&lt;p&gt;This is my first paragraph.&lt;/p&gt;</a:t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57410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Empty HTML Elements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elements with no content are called empty elements.</a:t>
            </a:r>
          </a:p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 is an empty element without a closing tag (the &lt;</a:t>
            </a:r>
            <a:r>
              <a:rPr lang="en-US" dirty="0" err="1"/>
              <a:t>br</a:t>
            </a:r>
            <a:r>
              <a:rPr lang="en-US" dirty="0"/>
              <a:t>&gt; tag defines a line break).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8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 Attributes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provide additional information about HTML elements</a:t>
            </a:r>
            <a:r>
              <a:rPr lang="en-US" dirty="0" smtClean="0"/>
              <a:t>.</a:t>
            </a:r>
          </a:p>
          <a:p>
            <a:r>
              <a:rPr lang="en-US" dirty="0"/>
              <a:t>HTML elements can have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an element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come in name/value pairs like: </a:t>
            </a:r>
            <a:r>
              <a:rPr lang="en-US" b="1" dirty="0"/>
              <a:t>name="</a:t>
            </a:r>
            <a:r>
              <a:rPr lang="en-US" b="1" dirty="0" smtClean="0"/>
              <a:t>value“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</a:t>
            </a:r>
            <a:r>
              <a:rPr lang="en-US" dirty="0" smtClean="0"/>
              <a:t>www.mcsoftsis.com"&gt;</a:t>
            </a:r>
            <a:r>
              <a:rPr lang="en-US" dirty="0"/>
              <a:t>This is a link&lt;/a&gt;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leteness diagram of the skeleton. Drawing by Y. Nagar. | Download 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826" y="457200"/>
            <a:ext cx="2444842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09159" y="5495925"/>
            <a:ext cx="140017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HTML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0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 Headings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Headings</a:t>
            </a:r>
          </a:p>
          <a:p>
            <a:r>
              <a:rPr lang="en-US" dirty="0"/>
              <a:t>Headings are defined with the &lt;h1&gt; to &lt;h6&gt; tags.</a:t>
            </a:r>
          </a:p>
          <a:p>
            <a:r>
              <a:rPr lang="en-US" dirty="0"/>
              <a:t>&lt;h1&gt; defines the most important heading. &lt;h6&gt; defines the least important heading.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&lt;h1&gt;This is a heading&lt;/h1&gt;</a:t>
            </a:r>
            <a:br>
              <a:rPr lang="en-US" dirty="0"/>
            </a:br>
            <a:r>
              <a:rPr lang="en-US" dirty="0"/>
              <a:t>&lt;h2&gt;This is a heading&lt;/h2&gt;</a:t>
            </a:r>
            <a:br>
              <a:rPr lang="en-US" dirty="0"/>
            </a:br>
            <a:r>
              <a:rPr lang="en-US" dirty="0"/>
              <a:t>&lt;h3&gt;This is a heading&lt;/h3&gt;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 Lines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hr</a:t>
            </a:r>
            <a:r>
              <a:rPr lang="en-US" dirty="0"/>
              <a:t>&gt; tag creates a horizontal line in an HTML page.</a:t>
            </a:r>
          </a:p>
          <a:p>
            <a:r>
              <a:rPr lang="en-US" dirty="0"/>
              <a:t>The </a:t>
            </a:r>
            <a:r>
              <a:rPr lang="en-US" dirty="0" err="1"/>
              <a:t>hr</a:t>
            </a:r>
            <a:r>
              <a:rPr lang="en-US" dirty="0"/>
              <a:t> element can be used to separate content: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&lt;p&gt;This is a paragraph.&lt;/p&gt;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&lt;p&gt;This is a paragraph.&lt;/p&gt;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&lt;p&gt;This is a paragraph.&lt;/p&gt;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2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 Comments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can be inserted into the HTML code to make it more readable and understandable. Comments are ignored by the browser and are not displayed.</a:t>
            </a:r>
          </a:p>
          <a:p>
            <a:r>
              <a:rPr lang="en-US" dirty="0"/>
              <a:t>Comments are written like this: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&lt;!-- This is a comment --&gt;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3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 Paragraphs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Paragraphs are defined with the &lt;p&gt; tag.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&lt;p&gt;This is a paragraph&lt;/p&gt;</a:t>
            </a:r>
            <a:br>
              <a:rPr lang="en-US" dirty="0"/>
            </a:br>
            <a:r>
              <a:rPr lang="en-US" dirty="0"/>
              <a:t>&lt;p&gt;This is another paragraph&lt;/p&gt;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 Line Breaks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&lt;</a:t>
            </a:r>
            <a:r>
              <a:rPr lang="en-US" dirty="0" err="1"/>
              <a:t>br</a:t>
            </a:r>
            <a:r>
              <a:rPr lang="en-US" dirty="0"/>
              <a:t>&gt; tag if you want a line break (a new line) without starting a new paragraph</a:t>
            </a:r>
            <a:r>
              <a:rPr lang="en-US" dirty="0" smtClean="0"/>
              <a:t>:</a:t>
            </a:r>
          </a:p>
          <a:p>
            <a:r>
              <a:rPr lang="en-US" dirty="0"/>
              <a:t>&lt;p&gt;This is&lt;</a:t>
            </a:r>
            <a:r>
              <a:rPr lang="en-US" dirty="0" err="1"/>
              <a:t>br</a:t>
            </a:r>
            <a:r>
              <a:rPr lang="en-US" dirty="0"/>
              <a:t>&gt;a para&lt;</a:t>
            </a:r>
            <a:r>
              <a:rPr lang="en-US" dirty="0" err="1"/>
              <a:t>br</a:t>
            </a:r>
            <a:r>
              <a:rPr lang="en-US" dirty="0"/>
              <a:t>&gt;graph with line breaks&lt;/p</a:t>
            </a:r>
            <a:r>
              <a:rPr lang="en-US" dirty="0" smtClean="0"/>
              <a:t>&gt;</a:t>
            </a:r>
          </a:p>
          <a:p>
            <a:r>
              <a:rPr lang="en-US" dirty="0"/>
              <a:t>The &lt;</a:t>
            </a:r>
            <a:r>
              <a:rPr lang="en-US" dirty="0" err="1"/>
              <a:t>br</a:t>
            </a:r>
            <a:r>
              <a:rPr lang="en-US" dirty="0"/>
              <a:t>&gt; element is an empty HTML element. It has no end tag.</a:t>
            </a:r>
          </a:p>
        </p:txBody>
      </p:sp>
    </p:spTree>
    <p:extLst>
      <p:ext uri="{BB962C8B-B14F-4D97-AF65-F5344CB8AC3E}">
        <p14:creationId xmlns:p14="http://schemas.microsoft.com/office/powerpoint/2010/main" val="8010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 Text Formatting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uses tags like &lt;b&gt; and &lt;</a:t>
            </a:r>
            <a:r>
              <a:rPr lang="en-US" dirty="0" err="1"/>
              <a:t>i</a:t>
            </a:r>
            <a:r>
              <a:rPr lang="en-US" dirty="0"/>
              <a:t>&gt; for formatting output, like </a:t>
            </a:r>
            <a:r>
              <a:rPr lang="en-US" b="1" dirty="0"/>
              <a:t>bold</a:t>
            </a:r>
            <a:r>
              <a:rPr lang="en-US" dirty="0"/>
              <a:t> or </a:t>
            </a:r>
            <a:r>
              <a:rPr lang="en-US" i="1" dirty="0"/>
              <a:t>italic</a:t>
            </a:r>
            <a:r>
              <a:rPr lang="en-US" dirty="0"/>
              <a:t> text.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4" y="2593925"/>
            <a:ext cx="10259451" cy="396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2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 Hyperlinks (Links)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HTML &lt;a&gt; tag defines a hyperlink.</a:t>
            </a:r>
          </a:p>
          <a:p>
            <a:r>
              <a:rPr lang="en-US" dirty="0"/>
              <a:t>A hyperlink (or link) is a word, group of words, or image that you can click on to jump to another document.</a:t>
            </a:r>
          </a:p>
          <a:p>
            <a:r>
              <a:rPr lang="en-US" dirty="0"/>
              <a:t>When you move the cursor over a link in a Web page, the arrow will turn into a little hand.</a:t>
            </a:r>
          </a:p>
          <a:p>
            <a:r>
              <a:rPr lang="en-US" dirty="0"/>
              <a:t>The most important attribute of the &lt;a&gt; element is the </a:t>
            </a:r>
            <a:r>
              <a:rPr lang="en-US" dirty="0" err="1"/>
              <a:t>href</a:t>
            </a:r>
            <a:r>
              <a:rPr lang="en-US" dirty="0"/>
              <a:t> attribute, which indicates the link’s destination.</a:t>
            </a:r>
          </a:p>
          <a:p>
            <a:r>
              <a:rPr lang="en-US" dirty="0"/>
              <a:t>By default, links will appear as follows in all browsers:</a:t>
            </a:r>
          </a:p>
          <a:p>
            <a:r>
              <a:rPr lang="en-US" dirty="0"/>
              <a:t>An unvisited link is underlined and blue</a:t>
            </a:r>
          </a:p>
          <a:p>
            <a:r>
              <a:rPr lang="en-US" dirty="0"/>
              <a:t>A visited link is underlined and purple</a:t>
            </a:r>
          </a:p>
          <a:p>
            <a:r>
              <a:rPr lang="en-US" dirty="0"/>
              <a:t>An active link is underlined and 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4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 &lt;head&gt;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&lt;head&gt; element is a container for all the head elements. Elements inside &lt;head&gt; can include scripts, instruct the browser where to find style sheets, provide meta information, and more.</a:t>
            </a:r>
          </a:p>
        </p:txBody>
      </p:sp>
    </p:spTree>
    <p:extLst>
      <p:ext uri="{BB962C8B-B14F-4D97-AF65-F5344CB8AC3E}">
        <p14:creationId xmlns:p14="http://schemas.microsoft.com/office/powerpoint/2010/main" val="11455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The HTML &lt;title&gt; Element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&lt;title&gt; tag defines the title of the document.</a:t>
            </a:r>
          </a:p>
          <a:p>
            <a:r>
              <a:rPr lang="en-US" dirty="0"/>
              <a:t>The &lt;title&gt; element is required in all HTML/XHTML documents.</a:t>
            </a:r>
          </a:p>
          <a:p>
            <a:r>
              <a:rPr lang="en-US" dirty="0"/>
              <a:t>The &lt;title&gt; element:</a:t>
            </a:r>
          </a:p>
          <a:p>
            <a:r>
              <a:rPr lang="en-US" dirty="0"/>
              <a:t>defines a title in the browser toolbar</a:t>
            </a:r>
          </a:p>
          <a:p>
            <a:r>
              <a:rPr lang="en-US" dirty="0"/>
              <a:t>provides a title for the page when it is added to favorites</a:t>
            </a:r>
          </a:p>
          <a:p>
            <a:r>
              <a:rPr lang="en-US" dirty="0"/>
              <a:t>displays a title for the page in search-engine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&lt;style&gt; Element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&lt;style&gt; tag is used to define style information for an HTML document.</a:t>
            </a:r>
          </a:p>
          <a:p>
            <a:r>
              <a:rPr lang="en-US" dirty="0"/>
              <a:t>Inside the &lt;style&gt; element you specify how HTML elements should render in a browser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>
                <a:solidFill>
                  <a:schemeClr val="accent1"/>
                </a:solidFill>
              </a:rPr>
              <a:t>head&gt;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&lt;style type="text/</a:t>
            </a:r>
            <a:r>
              <a:rPr lang="en-US" dirty="0" err="1">
                <a:solidFill>
                  <a:schemeClr val="accent1"/>
                </a:solidFill>
              </a:rPr>
              <a:t>css</a:t>
            </a:r>
            <a:r>
              <a:rPr lang="en-US" dirty="0">
                <a:solidFill>
                  <a:schemeClr val="accent1"/>
                </a:solidFill>
              </a:rPr>
              <a:t>"&gt;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body {</a:t>
            </a:r>
            <a:r>
              <a:rPr lang="en-US" dirty="0" err="1">
                <a:solidFill>
                  <a:schemeClr val="accent1"/>
                </a:solidFill>
              </a:rPr>
              <a:t>background-color:yellow</a:t>
            </a:r>
            <a:r>
              <a:rPr lang="en-US" dirty="0">
                <a:solidFill>
                  <a:schemeClr val="accent1"/>
                </a:solidFill>
              </a:rPr>
              <a:t>;}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 {</a:t>
            </a:r>
            <a:r>
              <a:rPr lang="en-US" dirty="0" err="1">
                <a:solidFill>
                  <a:schemeClr val="accent1"/>
                </a:solidFill>
              </a:rPr>
              <a:t>color:blue</a:t>
            </a:r>
            <a:r>
              <a:rPr lang="en-US" dirty="0">
                <a:solidFill>
                  <a:schemeClr val="accent1"/>
                </a:solidFill>
              </a:rPr>
              <a:t>;}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&lt;/style&gt;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&lt;/head&gt;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artoon Man PNG –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45" y="760285"/>
            <a:ext cx="1447801" cy="43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09159" y="5495925"/>
            <a:ext cx="140017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CSS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5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 Styles - CSS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was introduced together with HTML 4, to provide a better way to style HTML elements.</a:t>
            </a:r>
          </a:p>
          <a:p>
            <a:r>
              <a:rPr lang="en-US" dirty="0"/>
              <a:t>CSS can be added to HTML in the following ways: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Inline - using the style</a:t>
            </a:r>
            <a:r>
              <a:rPr lang="en-US" b="1" dirty="0"/>
              <a:t> attribute</a:t>
            </a:r>
            <a:r>
              <a:rPr lang="en-US" dirty="0"/>
              <a:t> in HTML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Internal - using the &lt;style&gt;</a:t>
            </a:r>
            <a:r>
              <a:rPr lang="en-US" b="1" dirty="0"/>
              <a:t> element</a:t>
            </a:r>
            <a:r>
              <a:rPr lang="en-US" dirty="0"/>
              <a:t> in the &lt;head&gt; section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External - using an external CSS</a:t>
            </a:r>
            <a:r>
              <a:rPr lang="en-US" b="1" dirty="0"/>
              <a:t> file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 Images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HTML, images are defined with the &lt;</a:t>
            </a:r>
            <a:r>
              <a:rPr lang="en-US" dirty="0" err="1"/>
              <a:t>img</a:t>
            </a:r>
            <a:r>
              <a:rPr lang="en-US" dirty="0"/>
              <a:t>&gt; tag. </a:t>
            </a:r>
          </a:p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 is empty, which means that it contains attributes only, and has no closing tag.</a:t>
            </a:r>
          </a:p>
          <a:p>
            <a:r>
              <a:rPr lang="en-US" dirty="0"/>
              <a:t>To display an image on a page, you need to use the </a:t>
            </a:r>
            <a:r>
              <a:rPr lang="en-US" dirty="0" err="1"/>
              <a:t>src</a:t>
            </a:r>
            <a:r>
              <a:rPr lang="en-US" dirty="0"/>
              <a:t> attribute. </a:t>
            </a:r>
            <a:r>
              <a:rPr lang="en-US" dirty="0" err="1"/>
              <a:t>Src</a:t>
            </a:r>
            <a:r>
              <a:rPr lang="en-US" dirty="0"/>
              <a:t> stands for "source". The value of the </a:t>
            </a:r>
            <a:r>
              <a:rPr lang="en-US" dirty="0" err="1"/>
              <a:t>src</a:t>
            </a:r>
            <a:r>
              <a:rPr lang="en-US" dirty="0"/>
              <a:t> attribute is the URL of the image you want to display.</a:t>
            </a:r>
          </a:p>
          <a:p>
            <a:r>
              <a:rPr lang="en-US" b="1" dirty="0"/>
              <a:t>Syntax for defining an image: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i="1" dirty="0" err="1"/>
              <a:t>url</a:t>
            </a:r>
            <a:r>
              <a:rPr lang="en-US" dirty="0"/>
              <a:t>" alt="</a:t>
            </a:r>
            <a:r>
              <a:rPr lang="en-US" i="1" dirty="0" err="1"/>
              <a:t>some_text</a:t>
            </a:r>
            <a:r>
              <a:rPr lang="en-US" dirty="0"/>
              <a:t>"&gt;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6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 Tables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Tables are defined with the &lt;table&gt; tag.</a:t>
            </a:r>
          </a:p>
          <a:p>
            <a:r>
              <a:rPr lang="en-US" dirty="0"/>
              <a:t>A table is divided into rows (with the &lt;</a:t>
            </a:r>
            <a:r>
              <a:rPr lang="en-US" dirty="0" err="1"/>
              <a:t>tr</a:t>
            </a:r>
            <a:r>
              <a:rPr lang="en-US" dirty="0"/>
              <a:t>&gt; tag), and each row is divided into data cells (with the &lt;td&gt; tag). td stands for "table data," and holds the content of a data cell. A &lt;td&gt; tag can contain text, links, images, lists, forms, other tables, etc.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&lt;table border="1"&gt;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&lt;td&gt;row 1, cell 1&lt;/td&gt;</a:t>
            </a:r>
            <a:br>
              <a:rPr lang="en-US" dirty="0"/>
            </a:br>
            <a:r>
              <a:rPr lang="en-US" dirty="0"/>
              <a:t>&lt;td&gt;row 1, cell 2&lt;/td&gt;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&lt;td&gt;row 2, cell 1&lt;/td&gt;</a:t>
            </a:r>
            <a:br>
              <a:rPr lang="en-US" dirty="0"/>
            </a:br>
            <a:r>
              <a:rPr lang="en-US" dirty="0"/>
              <a:t>&lt;td&gt;row 2, cell 2&lt;/td&gt;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99434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 Unordered Lists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list starts with the &lt;</a:t>
            </a:r>
            <a:r>
              <a:rPr lang="en-US" dirty="0" err="1"/>
              <a:t>ul</a:t>
            </a:r>
            <a:r>
              <a:rPr lang="en-US" dirty="0"/>
              <a:t>&gt; tag. Each list item starts with the &lt;li&gt; tag.</a:t>
            </a:r>
          </a:p>
          <a:p>
            <a:r>
              <a:rPr lang="en-US" dirty="0"/>
              <a:t>The list items are marked with bullets (typically small black circles).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&lt;li&gt;Coffee&lt;/li&gt;</a:t>
            </a:r>
            <a:br>
              <a:rPr lang="en-US" dirty="0"/>
            </a:br>
            <a:r>
              <a:rPr lang="en-US" dirty="0"/>
              <a:t>&lt;li&gt;Milk&lt;/li&gt;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How the HTML code above looks in a browser:</a:t>
            </a:r>
          </a:p>
          <a:p>
            <a:r>
              <a:rPr lang="en-US" dirty="0"/>
              <a:t>Coffee</a:t>
            </a:r>
          </a:p>
          <a:p>
            <a:r>
              <a:rPr lang="en-US" dirty="0"/>
              <a:t>Milk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7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 Ordered Lists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ordered list starts with the &lt;</a:t>
            </a:r>
            <a:r>
              <a:rPr lang="en-US" dirty="0" err="1"/>
              <a:t>ol</a:t>
            </a:r>
            <a:r>
              <a:rPr lang="en-US" dirty="0"/>
              <a:t>&gt; tag. Each list item starts with the &lt;li&gt; tag.</a:t>
            </a:r>
          </a:p>
          <a:p>
            <a:r>
              <a:rPr lang="en-US" dirty="0"/>
              <a:t>The list items are marked with numbers.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&lt;li&gt;Coffee&lt;/li&gt;</a:t>
            </a:r>
            <a:br>
              <a:rPr lang="en-US" dirty="0"/>
            </a:br>
            <a:r>
              <a:rPr lang="en-US" dirty="0"/>
              <a:t>&lt;li&gt;Milk&lt;/li&gt;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r>
              <a:rPr lang="en-US" dirty="0"/>
              <a:t>How the HTML code above looks in a browser: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Coffee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5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 Forms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forms are used to pass data to a server.</a:t>
            </a:r>
          </a:p>
          <a:p>
            <a:endParaRPr lang="en-US" dirty="0"/>
          </a:p>
          <a:p>
            <a:r>
              <a:rPr lang="en-US" dirty="0"/>
              <a:t>The &lt;form&gt; tag is used to create an HTML form:</a:t>
            </a:r>
          </a:p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i="1" dirty="0"/>
              <a:t>input elements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&lt;/form&gt;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HTML Forms - The Input Element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form element is the &lt;input&gt; element.</a:t>
            </a:r>
          </a:p>
          <a:p>
            <a:r>
              <a:rPr lang="en-US" dirty="0"/>
              <a:t>The &lt;input&gt; element is used to select user information.</a:t>
            </a:r>
          </a:p>
          <a:p>
            <a:r>
              <a:rPr lang="en-US" dirty="0"/>
              <a:t>An &lt;input&gt; element can vary in many ways, depending on the type attribute. An &lt;input&gt; element can be of type text field, checkbox, password, radio button, submit button,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 </a:t>
            </a:r>
            <a:r>
              <a:rPr lang="en-US" dirty="0" err="1">
                <a:solidFill>
                  <a:schemeClr val="accent6"/>
                </a:solidFill>
              </a:rPr>
              <a:t>Iframes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iframe</a:t>
            </a:r>
            <a:r>
              <a:rPr lang="en-US" dirty="0"/>
              <a:t> is used to display a web page within a web page</a:t>
            </a:r>
            <a:r>
              <a:rPr lang="en-US" dirty="0" smtClean="0"/>
              <a:t>.</a:t>
            </a:r>
          </a:p>
          <a:p>
            <a:r>
              <a:rPr lang="en-US" b="1" dirty="0"/>
              <a:t>Syntax for adding an </a:t>
            </a:r>
            <a:r>
              <a:rPr lang="en-US" b="1" dirty="0" err="1"/>
              <a:t>iframe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&lt;</a:t>
            </a:r>
            <a:r>
              <a:rPr lang="en-US" dirty="0" err="1"/>
              <a:t>iframe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i="1" dirty="0"/>
              <a:t>URL</a:t>
            </a:r>
            <a:r>
              <a:rPr lang="en-US" dirty="0"/>
              <a:t>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  <a:p>
            <a:r>
              <a:rPr lang="en-US" dirty="0"/>
              <a:t>The URL points to the location of the separate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7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 Colors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colors are defined using a hexadecimal notation (HEX) for the combination of Red, Green, and Blue color values (RGB).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99" y="2922574"/>
            <a:ext cx="10430560" cy="374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3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4899" y="3160476"/>
            <a:ext cx="8561231" cy="16047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1500" dirty="0" smtClean="0">
                <a:solidFill>
                  <a:schemeClr val="accent6"/>
                </a:solidFill>
              </a:rPr>
              <a:t>THANK YOU</a:t>
            </a:r>
            <a:endParaRPr lang="en-US" sz="115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1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979360"/>
            <a:ext cx="6200775" cy="4650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3181350" y="5800725"/>
            <a:ext cx="6200775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JavaScript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900897"/>
            <a:ext cx="8610600" cy="1293028"/>
          </a:xfrm>
        </p:spPr>
        <p:txBody>
          <a:bodyPr/>
          <a:lstStyle/>
          <a:p>
            <a:pPr algn="ctr"/>
            <a:r>
              <a:rPr lang="en-US" b="1" dirty="0" smtClean="0"/>
              <a:t>How do websites work</a:t>
            </a:r>
            <a:endParaRPr lang="en-US" b="1" dirty="0"/>
          </a:p>
        </p:txBody>
      </p:sp>
      <p:pic>
        <p:nvPicPr>
          <p:cNvPr id="2050" name="Picture 2" descr="Understanding How Websites Work: Key Components and Types Explaine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30"/>
          <a:stretch/>
        </p:blipFill>
        <p:spPr bwMode="auto">
          <a:xfrm>
            <a:off x="2206191" y="2352675"/>
            <a:ext cx="7779618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32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What is </a:t>
            </a:r>
            <a:r>
              <a:rPr lang="en-US" dirty="0" smtClean="0">
                <a:solidFill>
                  <a:schemeClr val="accent6"/>
                </a:solidFill>
              </a:rPr>
              <a:t>HTML?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is a language for describing web pages.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HTML is a </a:t>
            </a:r>
            <a:r>
              <a:rPr lang="en-US" b="1" dirty="0"/>
              <a:t>markup </a:t>
            </a:r>
            <a:r>
              <a:rPr lang="en-US" dirty="0"/>
              <a:t>language</a:t>
            </a:r>
          </a:p>
          <a:p>
            <a:r>
              <a:rPr lang="en-US" dirty="0"/>
              <a:t>A markup language is a set of markup</a:t>
            </a:r>
            <a:r>
              <a:rPr lang="en-US" b="1" dirty="0"/>
              <a:t> tags</a:t>
            </a:r>
            <a:endParaRPr lang="en-US" dirty="0"/>
          </a:p>
          <a:p>
            <a:r>
              <a:rPr lang="en-US" dirty="0"/>
              <a:t>The tags </a:t>
            </a:r>
            <a:r>
              <a:rPr lang="en-US" b="1" dirty="0"/>
              <a:t>describe</a:t>
            </a:r>
            <a:r>
              <a:rPr lang="en-US" dirty="0"/>
              <a:t> document content</a:t>
            </a:r>
          </a:p>
          <a:p>
            <a:r>
              <a:rPr lang="en-US" dirty="0"/>
              <a:t>HTML documents contain</a:t>
            </a:r>
            <a:r>
              <a:rPr lang="en-US" b="1" dirty="0"/>
              <a:t> </a:t>
            </a:r>
            <a:r>
              <a:rPr lang="en-US" dirty="0"/>
              <a:t>HTML</a:t>
            </a:r>
            <a:r>
              <a:rPr lang="en-US" b="1" dirty="0"/>
              <a:t> tags</a:t>
            </a:r>
            <a:r>
              <a:rPr lang="en-US" dirty="0"/>
              <a:t> and plain </a:t>
            </a:r>
            <a:r>
              <a:rPr lang="en-US" b="1" dirty="0"/>
              <a:t>text</a:t>
            </a:r>
            <a:endParaRPr lang="en-US" dirty="0"/>
          </a:p>
          <a:p>
            <a:r>
              <a:rPr lang="en-US" dirty="0"/>
              <a:t>HTML documents are also called</a:t>
            </a:r>
            <a:r>
              <a:rPr lang="en-US" b="1" dirty="0"/>
              <a:t> web pages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 Tags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markup tags are usually called HTML tags</a:t>
            </a:r>
          </a:p>
          <a:p>
            <a:r>
              <a:rPr lang="en-US" dirty="0"/>
              <a:t>HTML tags are keywords (tag names) surrounded by </a:t>
            </a:r>
            <a:r>
              <a:rPr lang="en-US" b="1" dirty="0"/>
              <a:t>angle brackets </a:t>
            </a:r>
            <a:r>
              <a:rPr lang="en-US" dirty="0"/>
              <a:t>like &lt;html&gt;</a:t>
            </a:r>
          </a:p>
          <a:p>
            <a:r>
              <a:rPr lang="en-US" dirty="0"/>
              <a:t>HTML tags normally </a:t>
            </a:r>
            <a:r>
              <a:rPr lang="en-US" b="1" dirty="0"/>
              <a:t>come in pairs</a:t>
            </a:r>
            <a:r>
              <a:rPr lang="en-US" dirty="0"/>
              <a:t> like &lt;b&gt; and &lt;/b&gt;</a:t>
            </a:r>
          </a:p>
          <a:p>
            <a:r>
              <a:rPr lang="en-US" dirty="0"/>
              <a:t>The first tag in a pair is the </a:t>
            </a:r>
            <a:r>
              <a:rPr lang="en-US" b="1" dirty="0"/>
              <a:t>start tag,</a:t>
            </a:r>
            <a:r>
              <a:rPr lang="en-US" dirty="0"/>
              <a:t> the second tag is the </a:t>
            </a:r>
            <a:r>
              <a:rPr lang="en-US" b="1" dirty="0"/>
              <a:t>end tag</a:t>
            </a:r>
            <a:endParaRPr lang="en-US" dirty="0"/>
          </a:p>
          <a:p>
            <a:r>
              <a:rPr lang="en-US" dirty="0"/>
              <a:t>The end tag is written like the start tag, with a </a:t>
            </a:r>
            <a:r>
              <a:rPr lang="en-US" b="1" dirty="0"/>
              <a:t>forward slash</a:t>
            </a:r>
            <a:r>
              <a:rPr lang="en-US" dirty="0"/>
              <a:t> before the tag name</a:t>
            </a:r>
          </a:p>
          <a:p>
            <a:r>
              <a:rPr lang="en-US" dirty="0"/>
              <a:t>Start and end tags are also called </a:t>
            </a:r>
            <a:r>
              <a:rPr lang="en-US" b="1" dirty="0"/>
              <a:t>opening tags</a:t>
            </a:r>
            <a:r>
              <a:rPr lang="en-US" dirty="0"/>
              <a:t> and </a:t>
            </a:r>
            <a:r>
              <a:rPr lang="en-US" b="1" dirty="0"/>
              <a:t>closing tags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3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HTML Elements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"HTML tags" and "HTML elements" are often used to describe the same thing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HTML Element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p&gt;This is a paragraph.&lt;/p&gt;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2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Web Browsers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a web browser (such as Google Chrome, Internet Explorer, Firefox, Safari) is to read HTML documents and display them as web pages.</a:t>
            </a:r>
          </a:p>
          <a:p>
            <a:r>
              <a:rPr lang="en-US" dirty="0"/>
              <a:t>The browser does not display the HTML tags, but uses the tags to determine how the content of the HTML page is to be presented/displayed to the </a:t>
            </a:r>
            <a:r>
              <a:rPr lang="en-US" dirty="0" smtClean="0"/>
              <a:t>user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0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450</TotalTime>
  <Words>1867</Words>
  <Application>Microsoft Office PowerPoint</Application>
  <PresentationFormat>Widescreen</PresentationFormat>
  <Paragraphs>174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Century Gothic</vt:lpstr>
      <vt:lpstr>Vapor Trail</vt:lpstr>
      <vt:lpstr>&lt;HTML&gt;</vt:lpstr>
      <vt:lpstr>PowerPoint Presentation</vt:lpstr>
      <vt:lpstr>PowerPoint Presentation</vt:lpstr>
      <vt:lpstr>PowerPoint Presentation</vt:lpstr>
      <vt:lpstr>How do websites work</vt:lpstr>
      <vt:lpstr>What is HTML? </vt:lpstr>
      <vt:lpstr>HTML Tags </vt:lpstr>
      <vt:lpstr>HTML Elements </vt:lpstr>
      <vt:lpstr>Web Browsers </vt:lpstr>
      <vt:lpstr>HTML Page Structure </vt:lpstr>
      <vt:lpstr>HTML Versions </vt:lpstr>
      <vt:lpstr>HTML Editors </vt:lpstr>
      <vt:lpstr>HTML Basics </vt:lpstr>
      <vt:lpstr>HTML Basics </vt:lpstr>
      <vt:lpstr>HTML Basics </vt:lpstr>
      <vt:lpstr>HTML Elements </vt:lpstr>
      <vt:lpstr>HTML Document Example </vt:lpstr>
      <vt:lpstr>Empty HTML Elements </vt:lpstr>
      <vt:lpstr>HTML Attributes </vt:lpstr>
      <vt:lpstr>HTML Headings </vt:lpstr>
      <vt:lpstr>HTML Lines </vt:lpstr>
      <vt:lpstr>HTML Comments </vt:lpstr>
      <vt:lpstr>HTML Paragraphs </vt:lpstr>
      <vt:lpstr>HTML Line Breaks </vt:lpstr>
      <vt:lpstr>HTML Text Formatting </vt:lpstr>
      <vt:lpstr>HTML Hyperlinks (Links) </vt:lpstr>
      <vt:lpstr>HTML &lt;head&gt; </vt:lpstr>
      <vt:lpstr>The HTML &lt;title&gt; Element </vt:lpstr>
      <vt:lpstr>The HTML &lt;style&gt; Element </vt:lpstr>
      <vt:lpstr>HTML Styles - CSS </vt:lpstr>
      <vt:lpstr>HTML Images </vt:lpstr>
      <vt:lpstr>HTML Tables </vt:lpstr>
      <vt:lpstr>HTML Unordered Lists </vt:lpstr>
      <vt:lpstr>HTML Ordered Lists </vt:lpstr>
      <vt:lpstr>HTML Forms </vt:lpstr>
      <vt:lpstr>HTML Forms - The Input Element </vt:lpstr>
      <vt:lpstr>HTML Iframes </vt:lpstr>
      <vt:lpstr>HTML Colors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&lt;HTML&gt;</dc:title>
  <dc:creator>VIPULA</dc:creator>
  <cp:lastModifiedBy>Syed Anas Bukhari</cp:lastModifiedBy>
  <cp:revision>71</cp:revision>
  <dcterms:created xsi:type="dcterms:W3CDTF">2014-10-03T13:22:47Z</dcterms:created>
  <dcterms:modified xsi:type="dcterms:W3CDTF">2024-04-21T15:03:33Z</dcterms:modified>
</cp:coreProperties>
</file>