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9" r:id="rId4"/>
    <p:sldId id="286" r:id="rId5"/>
    <p:sldId id="295" r:id="rId6"/>
    <p:sldId id="29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5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FEA096-6694-4C72-A5E6-6BDE6C8B6D42}">
          <p14:sldIdLst>
            <p14:sldId id="256"/>
            <p14:sldId id="268"/>
            <p14:sldId id="279"/>
            <p14:sldId id="286"/>
            <p14:sldId id="295"/>
            <p14:sldId id="291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无标题节" id="{EEEF3402-3DED-4FF5-BFD3-7A94DA5151E1}">
          <p14:sldIdLst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4" autoAdjust="0"/>
    <p:restoredTop sz="93471" autoAdjust="0"/>
  </p:normalViewPr>
  <p:slideViewPr>
    <p:cSldViewPr>
      <p:cViewPr>
        <p:scale>
          <a:sx n="75" d="100"/>
          <a:sy n="75" d="100"/>
        </p:scale>
        <p:origin x="-116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B9F77-F166-4196-8BB9-B4CEE4F2F4CD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3E572-8E23-45CC-84C0-2EFBC7F2C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0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10301簡報首頁_鼎捷軟件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10301簡報內頁1_鼎捷軟件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20110301簡報內頁2_鼎捷軟件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1007簡報內頁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7" y="1781237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BPM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</a:p>
          <a:p>
            <a:pPr algn="just"/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集成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设定说明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5445224"/>
            <a:ext cx="317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BPM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事业部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\ JAVA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咨询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0312" y="4869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魏徐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设定签核流程：</a:t>
            </a:r>
            <a:r>
              <a:rPr lang="en-US" altLang="zh-CN" sz="2000" b="1" spc="-150" dirty="0" smtClean="0">
                <a:solidFill>
                  <a:srgbClr val="FF0000"/>
                </a:solidFill>
                <a:latin typeface="微軟正黑體" pitchFamily="34" charset="-120"/>
                <a:ea typeface="宋体" charset="0"/>
              </a:rPr>
              <a:t>awsi013</a:t>
            </a:r>
          </a:p>
          <a:p>
            <a:r>
              <a:rPr lang="zh-CN" altLang="en-US" sz="2000" spc="-150" dirty="0" smtClean="0">
                <a:latin typeface="+mn-ea"/>
                <a:ea typeface="+mn-ea"/>
              </a:rPr>
              <a:t>   </a:t>
            </a:r>
            <a:r>
              <a:rPr lang="en-US" altLang="zh-CN" sz="2000" spc="-150" dirty="0" smtClean="0">
                <a:latin typeface="+mn-ea"/>
                <a:ea typeface="+mn-ea"/>
              </a:rPr>
              <a:t>1</a:t>
            </a:r>
            <a:r>
              <a:rPr lang="zh-CN" altLang="en-US" sz="2000" spc="-150" dirty="0">
                <a:latin typeface="+mn-ea"/>
                <a:ea typeface="+mn-ea"/>
              </a:rPr>
              <a:t>）在这支作业建立</a:t>
            </a:r>
            <a:r>
              <a:rPr lang="en-US" altLang="zh-CN" sz="2000" spc="-150" dirty="0">
                <a:latin typeface="+mn-ea"/>
                <a:ea typeface="+mn-ea"/>
              </a:rPr>
              <a:t>BPM</a:t>
            </a:r>
            <a:r>
              <a:rPr lang="zh-CN" altLang="en-US" sz="2000" spc="-150" dirty="0">
                <a:latin typeface="+mn-ea"/>
                <a:ea typeface="+mn-ea"/>
              </a:rPr>
              <a:t>的签核流，点击”整单操作”</a:t>
            </a:r>
            <a:r>
              <a:rPr lang="en-US" altLang="zh-CN" sz="2000" spc="-150" dirty="0">
                <a:latin typeface="+mn-ea"/>
                <a:ea typeface="+mn-ea"/>
              </a:rPr>
              <a:t>—”</a:t>
            </a:r>
            <a:r>
              <a:rPr lang="zh-CN" altLang="en-US" sz="2000" spc="-150" dirty="0">
                <a:latin typeface="+mn-ea"/>
                <a:ea typeface="+mn-ea"/>
              </a:rPr>
              <a:t>建立签核流程</a:t>
            </a:r>
            <a:r>
              <a:rPr lang="zh-CN" altLang="en-US" sz="2000" spc="-150" dirty="0" smtClean="0">
                <a:latin typeface="+mn-ea"/>
                <a:ea typeface="+mn-ea"/>
              </a:rPr>
              <a:t>”；</a:t>
            </a:r>
            <a:endParaRPr lang="en-US" altLang="zh-CN" sz="2000" spc="-150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" y="5743575"/>
            <a:ext cx="40481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748224"/>
            <a:ext cx="281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15" y="2335812"/>
            <a:ext cx="6120680" cy="338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8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2000" b="1" spc="-150" dirty="0" smtClean="0">
                <a:latin typeface="微軟正黑體" pitchFamily="34" charset="-120"/>
                <a:ea typeface="宋体" charset="0"/>
              </a:rPr>
              <a:t>T100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提交送签到</a:t>
            </a:r>
            <a:r>
              <a:rPr lang="en-US" altLang="zh-CN" sz="2000" b="1" spc="-150" dirty="0" smtClean="0">
                <a:latin typeface="微軟正黑體" pitchFamily="34" charset="-120"/>
                <a:ea typeface="宋体" charset="0"/>
              </a:rPr>
              <a:t>BPM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39" y="1981377"/>
            <a:ext cx="9198870" cy="464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流程</a:t>
            </a:r>
            <a:r>
              <a:rPr lang="zh-CN" altLang="en-US" sz="2000" b="1" spc="-150" dirty="0">
                <a:latin typeface="微軟正黑體" pitchFamily="34" charset="-120"/>
                <a:ea typeface="宋体" charset="0"/>
              </a:rPr>
              <a:t>的勾稽与取消勾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稽</a:t>
            </a:r>
            <a:r>
              <a:rPr lang="zh-CN" altLang="en-US" sz="2000" b="1" spc="-150" dirty="0">
                <a:latin typeface="微軟正黑體" pitchFamily="34" charset="-120"/>
                <a:ea typeface="宋体" charset="0"/>
              </a:rPr>
              <a:t>：</a:t>
            </a:r>
            <a:endParaRPr lang="en-US" altLang="zh-CN" sz="2000" b="1" spc="-150" dirty="0" smtClean="0">
              <a:latin typeface="微軟正黑體" pitchFamily="34" charset="-120"/>
              <a:ea typeface="宋体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四、其他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字方塊 1"/>
          <p:cNvSpPr txBox="1"/>
          <p:nvPr/>
        </p:nvSpPr>
        <p:spPr>
          <a:xfrm>
            <a:off x="26346" y="1988840"/>
            <a:ext cx="914400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在建立签核流时 </a:t>
            </a: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会依照某个指定的流程样板建立</a:t>
            </a: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spc="-150" dirty="0">
                <a:latin typeface="微軟正黑體" pitchFamily="34" charset="-120"/>
                <a:ea typeface="微軟正黑體" pitchFamily="34" charset="-120"/>
              </a:rPr>
              <a:t>勾稽</a:t>
            </a:r>
            <a:r>
              <a:rPr lang="en-US" altLang="zh-TW" sz="2000" b="1" spc="-150" dirty="0">
                <a:latin typeface="微軟正黑體" pitchFamily="34" charset="-120"/>
                <a:ea typeface="微軟正黑體" pitchFamily="34" charset="-120"/>
              </a:rPr>
              <a:t>) </a:t>
            </a:r>
            <a:endParaRPr lang="en-US" altLang="zh-TW" sz="20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如果去修改个别流程 </a:t>
            </a: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则该条流程会与参考的流程样板解除关联</a:t>
            </a: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脱钩</a:t>
            </a: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) </a:t>
            </a:r>
          </a:p>
          <a:p>
            <a:pPr>
              <a:lnSpc>
                <a:spcPct val="200000"/>
              </a:lnSpc>
              <a:defRPr/>
            </a:pPr>
            <a:endParaRPr lang="en-US" altLang="zh-TW" sz="2000" b="1" spc="-15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zh-TW" altLang="en-US" sz="2000" b="1" spc="-15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2000" b="1" spc="-15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在勾稽状态 </a:t>
            </a:r>
            <a:r>
              <a:rPr lang="en-US" altLang="zh-TW" sz="2000" b="1" spc="-15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b="1" spc="-15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修改流程样板即可将与他勾在一起的流程定义一并更新 </a:t>
            </a:r>
            <a:r>
              <a:rPr lang="en-US" altLang="zh-TW" sz="2000" b="1" spc="-15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b="1" spc="-15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脱勾的流程则不会再被流程样板影响</a:t>
            </a:r>
            <a:endParaRPr lang="en-US" altLang="zh-CN" sz="2000" b="1" spc="-15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9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、签核流程及状态码变化说明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：</a:t>
            </a:r>
            <a:endParaRPr lang="en-US" altLang="zh-CN" sz="2000" b="1" spc="-150" dirty="0" smtClean="0">
              <a:latin typeface="微軟正黑體" pitchFamily="34" charset="-120"/>
              <a:ea typeface="宋体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四、其他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2984"/>
            <a:ext cx="7128792" cy="491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7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T100&amp;BPM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整合表单清单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：</a:t>
            </a:r>
            <a:endParaRPr lang="en-US" altLang="zh-CN" sz="2000" b="1" spc="-150" dirty="0" smtClean="0">
              <a:latin typeface="微軟正黑體" pitchFamily="34" charset="-120"/>
              <a:ea typeface="宋体" charset="0"/>
            </a:endParaRPr>
          </a:p>
          <a:p>
            <a:endParaRPr lang="en-US" altLang="zh-CN" sz="2000" b="1" spc="-150" dirty="0" smtClean="0">
              <a:latin typeface="微軟正黑體" pitchFamily="34" charset="-120"/>
              <a:ea typeface="宋体" charset="0"/>
            </a:endParaRPr>
          </a:p>
          <a:p>
            <a:r>
              <a:rPr lang="en-US" altLang="zh-CN" sz="2000" b="1" spc="-150" dirty="0">
                <a:latin typeface="微軟正黑體" pitchFamily="34" charset="-120"/>
                <a:ea typeface="宋体" charset="0"/>
              </a:rPr>
              <a:t> </a:t>
            </a:r>
            <a:r>
              <a:rPr lang="en-US" altLang="zh-CN" sz="2000" b="1" spc="-150" dirty="0" smtClean="0">
                <a:latin typeface="微軟正黑體" pitchFamily="34" charset="-120"/>
                <a:ea typeface="宋体" charset="0"/>
              </a:rPr>
              <a:t>       </a:t>
            </a:r>
            <a:r>
              <a:rPr lang="zh-CN" altLang="en-US" sz="2000" spc="-150" dirty="0" smtClean="0">
                <a:latin typeface="微軟正黑體" pitchFamily="34" charset="-120"/>
                <a:ea typeface="宋体" charset="0"/>
              </a:rPr>
              <a:t>详细查看</a:t>
            </a:r>
            <a:r>
              <a:rPr lang="en-US" altLang="zh-CN" sz="2000" spc="-150" dirty="0" smtClean="0">
                <a:latin typeface="微軟正黑體" pitchFamily="34" charset="-120"/>
                <a:ea typeface="宋体" charset="0"/>
              </a:rPr>
              <a:t>excel</a:t>
            </a:r>
            <a:r>
              <a:rPr lang="zh-CN" altLang="en-US" sz="2000" spc="-150" dirty="0" smtClean="0">
                <a:latin typeface="微軟正黑體" pitchFamily="34" charset="-120"/>
                <a:ea typeface="宋体" charset="0"/>
              </a:rPr>
              <a:t>文档</a:t>
            </a:r>
            <a:r>
              <a:rPr lang="en-US" altLang="zh-CN" sz="2000" u="sng" spc="-150" dirty="0">
                <a:latin typeface="微軟正黑體" pitchFamily="34" charset="-120"/>
                <a:ea typeface="宋体" charset="0"/>
              </a:rPr>
              <a:t>《T100&amp;BPM</a:t>
            </a:r>
            <a:r>
              <a:rPr lang="zh-CN" altLang="en-US" sz="2000" u="sng" spc="-150" dirty="0">
                <a:latin typeface="微軟正黑體" pitchFamily="34" charset="-120"/>
                <a:ea typeface="宋体" charset="0"/>
              </a:rPr>
              <a:t>整合表單</a:t>
            </a:r>
            <a:r>
              <a:rPr lang="en-US" altLang="zh-CN" sz="2000" u="sng" spc="-150" dirty="0">
                <a:latin typeface="微軟正黑體" pitchFamily="34" charset="-120"/>
                <a:ea typeface="宋体" charset="0"/>
              </a:rPr>
              <a:t>(</a:t>
            </a:r>
            <a:r>
              <a:rPr lang="en-US" altLang="zh-CN" sz="2000" u="sng" spc="-150" dirty="0" smtClean="0">
                <a:latin typeface="微軟正黑體" pitchFamily="34" charset="-120"/>
                <a:ea typeface="宋体" charset="0"/>
              </a:rPr>
              <a:t>V1.06)》</a:t>
            </a:r>
            <a:endParaRPr lang="en-US" altLang="zh-CN" sz="2000" u="sng" spc="-150" dirty="0" smtClean="0">
              <a:latin typeface="微軟正黑體" pitchFamily="34" charset="-120"/>
              <a:ea typeface="宋体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四、其他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8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429" y="457365"/>
            <a:ext cx="9152841" cy="6425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圆角矩形 88"/>
          <p:cNvSpPr>
            <a:spLocks noChangeArrowheads="1"/>
          </p:cNvSpPr>
          <p:nvPr/>
        </p:nvSpPr>
        <p:spPr bwMode="auto">
          <a:xfrm>
            <a:off x="2009775" y="249237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" name="圆角矩形 89"/>
          <p:cNvSpPr>
            <a:spLocks noChangeArrowheads="1"/>
          </p:cNvSpPr>
          <p:nvPr/>
        </p:nvSpPr>
        <p:spPr bwMode="auto">
          <a:xfrm>
            <a:off x="2366963" y="3206750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圆角矩形 90"/>
          <p:cNvSpPr>
            <a:spLocks noChangeArrowheads="1"/>
          </p:cNvSpPr>
          <p:nvPr/>
        </p:nvSpPr>
        <p:spPr bwMode="auto">
          <a:xfrm>
            <a:off x="2009775" y="2849563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圆角矩形 91"/>
          <p:cNvSpPr>
            <a:spLocks noChangeArrowheads="1"/>
          </p:cNvSpPr>
          <p:nvPr/>
        </p:nvSpPr>
        <p:spPr bwMode="auto">
          <a:xfrm>
            <a:off x="2009775" y="3206750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圆角矩形 92"/>
          <p:cNvSpPr>
            <a:spLocks noChangeArrowheads="1"/>
          </p:cNvSpPr>
          <p:nvPr/>
        </p:nvSpPr>
        <p:spPr bwMode="auto">
          <a:xfrm>
            <a:off x="2009775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8" name="圆角矩形 93"/>
          <p:cNvSpPr>
            <a:spLocks noChangeArrowheads="1"/>
          </p:cNvSpPr>
          <p:nvPr/>
        </p:nvSpPr>
        <p:spPr bwMode="auto">
          <a:xfrm>
            <a:off x="2009775" y="3563938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圆角矩形 95"/>
          <p:cNvSpPr>
            <a:spLocks noChangeArrowheads="1"/>
          </p:cNvSpPr>
          <p:nvPr/>
        </p:nvSpPr>
        <p:spPr bwMode="auto">
          <a:xfrm>
            <a:off x="2366963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圆角矩形 96"/>
          <p:cNvSpPr>
            <a:spLocks noChangeArrowheads="1"/>
          </p:cNvSpPr>
          <p:nvPr/>
        </p:nvSpPr>
        <p:spPr bwMode="auto">
          <a:xfrm>
            <a:off x="2366963" y="3563938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圆角矩形 97"/>
          <p:cNvSpPr>
            <a:spLocks noChangeArrowheads="1"/>
          </p:cNvSpPr>
          <p:nvPr/>
        </p:nvSpPr>
        <p:spPr bwMode="auto">
          <a:xfrm>
            <a:off x="3081338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圆角矩形 98"/>
          <p:cNvSpPr>
            <a:spLocks noChangeArrowheads="1"/>
          </p:cNvSpPr>
          <p:nvPr/>
        </p:nvSpPr>
        <p:spPr bwMode="auto">
          <a:xfrm>
            <a:off x="2724150" y="3563938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圆角矩形 99"/>
          <p:cNvSpPr>
            <a:spLocks noChangeArrowheads="1"/>
          </p:cNvSpPr>
          <p:nvPr/>
        </p:nvSpPr>
        <p:spPr bwMode="auto">
          <a:xfrm>
            <a:off x="3438525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圆角矩形 101"/>
          <p:cNvSpPr>
            <a:spLocks noChangeArrowheads="1"/>
          </p:cNvSpPr>
          <p:nvPr/>
        </p:nvSpPr>
        <p:spPr bwMode="auto">
          <a:xfrm>
            <a:off x="2366963" y="2849563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圆角矩形 102"/>
          <p:cNvSpPr>
            <a:spLocks noChangeArrowheads="1"/>
          </p:cNvSpPr>
          <p:nvPr/>
        </p:nvSpPr>
        <p:spPr bwMode="auto">
          <a:xfrm>
            <a:off x="2724150" y="3206750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圆角矩形 103"/>
          <p:cNvSpPr>
            <a:spLocks noChangeArrowheads="1"/>
          </p:cNvSpPr>
          <p:nvPr/>
        </p:nvSpPr>
        <p:spPr bwMode="auto">
          <a:xfrm>
            <a:off x="3795713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圆角矩形 104"/>
          <p:cNvSpPr>
            <a:spLocks noChangeArrowheads="1"/>
          </p:cNvSpPr>
          <p:nvPr/>
        </p:nvSpPr>
        <p:spPr bwMode="auto">
          <a:xfrm>
            <a:off x="3081338" y="3563938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圆角矩形 105"/>
          <p:cNvSpPr>
            <a:spLocks noChangeArrowheads="1"/>
          </p:cNvSpPr>
          <p:nvPr/>
        </p:nvSpPr>
        <p:spPr bwMode="auto">
          <a:xfrm>
            <a:off x="4152900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FFFFF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圆角矩形 106"/>
          <p:cNvSpPr>
            <a:spLocks noChangeArrowheads="1"/>
          </p:cNvSpPr>
          <p:nvPr/>
        </p:nvSpPr>
        <p:spPr bwMode="auto">
          <a:xfrm>
            <a:off x="4510088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圆角矩形 107"/>
          <p:cNvSpPr>
            <a:spLocks noChangeArrowheads="1"/>
          </p:cNvSpPr>
          <p:nvPr/>
        </p:nvSpPr>
        <p:spPr bwMode="auto">
          <a:xfrm>
            <a:off x="4867275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FFFFF">
              <a:alpha val="2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" name="圆角矩形 108"/>
          <p:cNvSpPr>
            <a:spLocks noChangeArrowheads="1"/>
          </p:cNvSpPr>
          <p:nvPr/>
        </p:nvSpPr>
        <p:spPr bwMode="auto">
          <a:xfrm>
            <a:off x="5224463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圆角矩形 109"/>
          <p:cNvSpPr>
            <a:spLocks noChangeArrowheads="1"/>
          </p:cNvSpPr>
          <p:nvPr/>
        </p:nvSpPr>
        <p:spPr bwMode="auto">
          <a:xfrm>
            <a:off x="5581650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FFFFFF">
              <a:alpha val="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7F7F7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圆角矩形 111"/>
          <p:cNvSpPr>
            <a:spLocks noChangeArrowheads="1"/>
          </p:cNvSpPr>
          <p:nvPr/>
        </p:nvSpPr>
        <p:spPr bwMode="auto">
          <a:xfrm>
            <a:off x="2724150" y="3921125"/>
            <a:ext cx="285750" cy="285750"/>
          </a:xfrm>
          <a:prstGeom prst="roundRect">
            <a:avLst>
              <a:gd name="adj" fmla="val 16667"/>
            </a:avLst>
          </a:prstGeom>
          <a:solidFill>
            <a:srgbClr val="669900">
              <a:alpha val="7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1945481"/>
            <a:ext cx="9144000" cy="2808288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TextBox 31"/>
          <p:cNvSpPr>
            <a:spLocks noChangeArrowheads="1"/>
          </p:cNvSpPr>
          <p:nvPr/>
        </p:nvSpPr>
        <p:spPr bwMode="auto">
          <a:xfrm>
            <a:off x="3419475" y="2565400"/>
            <a:ext cx="6643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  <a:latin typeface="Ruach LET" charset="0"/>
                <a:ea typeface="Gungsuh" pitchFamily="18" charset="-127"/>
                <a:sym typeface="Arial" pitchFamily="34" charset="0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5536" y="5486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字方塊 1"/>
          <p:cNvSpPr txBox="1"/>
          <p:nvPr/>
        </p:nvSpPr>
        <p:spPr>
          <a:xfrm>
            <a:off x="188007" y="1958861"/>
            <a:ext cx="85689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一、集成设定说明</a:t>
            </a:r>
            <a:endParaRPr lang="en-US" altLang="zh-TW" sz="2800" b="1" spc="-15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en-US" altLang="zh-CN" sz="2800" b="1" spc="-150" dirty="0" smtClean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系统的集成设定</a:t>
            </a:r>
            <a:endParaRPr lang="en-US" altLang="zh-CN" sz="28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三、</a:t>
            </a:r>
            <a:r>
              <a:rPr lang="en-US" altLang="zh-CN" sz="2800" b="1" spc="-150" dirty="0" smtClean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系统的集成设定</a:t>
            </a:r>
            <a:endParaRPr lang="en-US" altLang="zh-CN" sz="28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b="1" spc="-150" dirty="0" smtClean="0">
                <a:latin typeface="微軟正黑體" pitchFamily="34" charset="-120"/>
                <a:ea typeface="微軟正黑體" pitchFamily="34" charset="-120"/>
              </a:rPr>
              <a:t>四、其他</a:t>
            </a:r>
            <a:endParaRPr lang="en-US" altLang="zh-CN" sz="2800" b="1" spc="-15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26346" y="1988840"/>
            <a:ext cx="91440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整合 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一台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只能对应到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的一个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区域，即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一个</a:t>
            </a:r>
            <a:r>
              <a:rPr lang="en-US" altLang="zh-CN" sz="2000" b="1" spc="-150" dirty="0" err="1" smtClean="0">
                <a:latin typeface="微軟正黑體" pitchFamily="34" charset="-120"/>
                <a:ea typeface="微軟正黑體" pitchFamily="34" charset="-120"/>
              </a:rPr>
              <a:t>ent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 （企业号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en-US" altLang="zh-CN" sz="20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整合只会提供整合表单 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没有整合流程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仅有流程样板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) , 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流程一定要由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建立。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、需要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提前在</a:t>
            </a: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>
                <a:latin typeface="微軟正黑體" pitchFamily="34" charset="-120"/>
                <a:ea typeface="微軟正黑體" pitchFamily="34" charset="-120"/>
              </a:rPr>
              <a:t>中给相关帐号开放表单与流程设计师权限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、集成表单导入方法：</a:t>
            </a:r>
            <a:endParaRPr lang="en-US" altLang="zh-CN" sz="20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       1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）表单从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T100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同步到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sz="2000" b="1" spc="-15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b="1" spc="-15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       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）提前从模板表单里导入到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表单设计师；</a:t>
            </a:r>
            <a:endParaRPr lang="en-US" altLang="zh-CN" sz="2000" b="1" spc="-15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、集成设定说明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 1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、设置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系统</a:t>
            </a:r>
            <a:endParaRPr lang="zh-CN" altLang="en-US" sz="2000" b="1" spc="-15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4555" y="1543725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>
                <a:latin typeface="+mn-ea"/>
                <a:ea typeface="+mn-ea"/>
              </a:rPr>
              <a:t>选择“系统管理工具”下的</a:t>
            </a:r>
            <a:r>
              <a:rPr lang="zh-CN" altLang="zh-CN" dirty="0" smtClean="0">
                <a:latin typeface="+mn-ea"/>
                <a:ea typeface="+mn-ea"/>
              </a:rPr>
              <a:t>“整合系统设定”</a:t>
            </a:r>
            <a:r>
              <a:rPr lang="zh-CN" altLang="en-US" dirty="0" smtClean="0">
                <a:latin typeface="+mn-ea"/>
                <a:ea typeface="+mn-ea"/>
              </a:rPr>
              <a:t>，设定相关参数。</a:t>
            </a:r>
            <a:endParaRPr lang="en-US" altLang="zh-CN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请记得执行</a:t>
            </a:r>
            <a:r>
              <a:rPr lang="en-US" altLang="zh-CN" dirty="0">
                <a:latin typeface="+mn-ea"/>
                <a:ea typeface="+mn-ea"/>
              </a:rPr>
              <a:t>@</a:t>
            </a:r>
            <a:r>
              <a:rPr lang="en-US" altLang="zh-CN" dirty="0" err="1">
                <a:latin typeface="+mn-ea"/>
                <a:ea typeface="+mn-ea"/>
              </a:rPr>
              <a:t>db</a:t>
            </a:r>
            <a:r>
              <a:rPr lang="en-US" altLang="zh-CN" dirty="0">
                <a:latin typeface="+mn-ea"/>
                <a:ea typeface="+mn-ea"/>
              </a:rPr>
              <a:t>/T100/create/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InitT100DB_Oracle.sql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（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企业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代号即</a:t>
            </a:r>
            <a:r>
              <a:rPr lang="en-US" altLang="zh-CN" dirty="0" err="1" smtClean="0">
                <a:solidFill>
                  <a:schemeClr val="tx2"/>
                </a:solidFill>
                <a:latin typeface="+mn-ea"/>
              </a:rPr>
              <a:t>ent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algn="r"/>
            <a:r>
              <a:rPr lang="zh-TW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T100</a:t>
            </a:r>
            <a:r>
              <a:rPr lang="zh-TW" altLang="zh-CN" dirty="0">
                <a:latin typeface="+mn-ea"/>
              </a:rPr>
              <a:t>正式区】环境代号</a:t>
            </a:r>
            <a:r>
              <a:rPr lang="en-US" altLang="zh-CN" dirty="0" err="1">
                <a:latin typeface="+mn-ea"/>
              </a:rPr>
              <a:t>topprd</a:t>
            </a:r>
            <a:r>
              <a:rPr lang="en-US" altLang="zh-CN" dirty="0">
                <a:latin typeface="+mn-ea"/>
              </a:rPr>
              <a:t>   </a:t>
            </a:r>
            <a:r>
              <a:rPr lang="zh-TW" altLang="zh-CN" dirty="0">
                <a:latin typeface="+mn-ea"/>
              </a:rPr>
              <a:t>端口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1099</a:t>
            </a:r>
            <a:br>
              <a:rPr lang="en-US" altLang="zh-CN" b="1" dirty="0">
                <a:solidFill>
                  <a:schemeClr val="tx2"/>
                </a:solidFill>
                <a:latin typeface="+mn-ea"/>
              </a:rPr>
            </a:br>
            <a:r>
              <a:rPr lang="zh-TW" altLang="zh-CN" dirty="0">
                <a:latin typeface="+mn-ea"/>
              </a:rPr>
              <a:t>【</a:t>
            </a:r>
            <a:r>
              <a:rPr lang="en-US" altLang="zh-CN" dirty="0">
                <a:latin typeface="+mn-ea"/>
              </a:rPr>
              <a:t>T100</a:t>
            </a:r>
            <a:r>
              <a:rPr lang="zh-TW" altLang="zh-CN" dirty="0">
                <a:latin typeface="+mn-ea"/>
              </a:rPr>
              <a:t>测试区】环境代号</a:t>
            </a:r>
            <a:r>
              <a:rPr lang="en-US" altLang="zh-CN" dirty="0" err="1">
                <a:latin typeface="+mn-ea"/>
              </a:rPr>
              <a:t>toptst</a:t>
            </a:r>
            <a:r>
              <a:rPr lang="en-US" altLang="zh-CN" dirty="0">
                <a:latin typeface="+mn-ea"/>
              </a:rPr>
              <a:t>   </a:t>
            </a:r>
            <a:r>
              <a:rPr lang="zh-TW" altLang="zh-CN" dirty="0">
                <a:latin typeface="+mn-ea"/>
              </a:rPr>
              <a:t>端口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1199</a:t>
            </a:r>
            <a:endParaRPr lang="zh-CN" altLang="zh-CN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BPM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" y="2420888"/>
            <a:ext cx="3432068" cy="434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91" y="3640066"/>
            <a:ext cx="5651181" cy="302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2951820" y="4912625"/>
            <a:ext cx="1422412" cy="24148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 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、设置</a:t>
            </a:r>
            <a:r>
              <a:rPr lang="en-US" altLang="zh-CN" sz="2000" b="1" spc="-150" dirty="0" smtClean="0"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系统</a:t>
            </a:r>
            <a:endParaRPr lang="zh-CN" altLang="en-US" sz="2000" b="1" spc="-15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958862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给</a:t>
            </a:r>
            <a:r>
              <a:rPr lang="en-US" altLang="zh-CN" dirty="0">
                <a:latin typeface="+mn-ea"/>
                <a:ea typeface="+mn-ea"/>
              </a:rPr>
              <a:t>IT</a:t>
            </a:r>
            <a:r>
              <a:rPr lang="zh-CN" altLang="en-US" dirty="0">
                <a:latin typeface="+mn-ea"/>
                <a:ea typeface="+mn-ea"/>
              </a:rPr>
              <a:t>管理员帐号在</a:t>
            </a:r>
            <a:r>
              <a:rPr lang="en-US" altLang="zh-CN" dirty="0">
                <a:latin typeface="+mn-ea"/>
                <a:ea typeface="+mn-ea"/>
              </a:rPr>
              <a:t>BPM</a:t>
            </a:r>
            <a:r>
              <a:rPr lang="zh-CN" altLang="en-US" dirty="0">
                <a:latin typeface="+mn-ea"/>
                <a:ea typeface="+mn-ea"/>
              </a:rPr>
              <a:t>中开启表</a:t>
            </a:r>
            <a:r>
              <a:rPr lang="zh-CN" altLang="en-US" dirty="0" smtClean="0">
                <a:latin typeface="+mn-ea"/>
                <a:ea typeface="+mn-ea"/>
              </a:rPr>
              <a:t>单设计师与</a:t>
            </a:r>
            <a:r>
              <a:rPr lang="zh-CN" altLang="en-US" dirty="0">
                <a:latin typeface="+mn-ea"/>
                <a:ea typeface="+mn-ea"/>
              </a:rPr>
              <a:t>流程设计师权限。 </a:t>
            </a:r>
          </a:p>
          <a:p>
            <a:pPr algn="r"/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不开的话后续从</a:t>
            </a:r>
            <a:r>
              <a:rPr lang="en-US" altLang="zh-CN" dirty="0">
                <a:solidFill>
                  <a:schemeClr val="tx2"/>
                </a:solidFill>
                <a:latin typeface="+mn-ea"/>
              </a:rPr>
              <a:t>T100</a:t>
            </a:r>
            <a:r>
              <a:rPr lang="zh-CN" altLang="en-US" dirty="0">
                <a:solidFill>
                  <a:schemeClr val="tx2"/>
                </a:solidFill>
                <a:latin typeface="+mn-ea"/>
              </a:rPr>
              <a:t>打开设计师会提示没有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</a:rPr>
              <a:t>权限</a:t>
            </a:r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）</a:t>
            </a:r>
            <a:endParaRPr lang="zh-CN" altLang="zh-CN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BPM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6" y="2860937"/>
            <a:ext cx="88713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设定集成</a:t>
            </a:r>
            <a:r>
              <a:rPr lang="en-US" altLang="zh-CN" sz="2000" b="1" spc="-150" dirty="0" smtClean="0">
                <a:latin typeface="微軟正黑體" pitchFamily="34" charset="-120"/>
                <a:ea typeface="宋体" charset="0"/>
              </a:rPr>
              <a:t>BPM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主机：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awsi100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左侧 “</a:t>
            </a:r>
            <a:r>
              <a:rPr lang="en-US" altLang="zh-CN" sz="2000" dirty="0" smtClean="0"/>
              <a:t>BPM</a:t>
            </a:r>
            <a:r>
              <a:rPr lang="zh-CN" altLang="en-US" sz="2000" dirty="0" smtClean="0"/>
              <a:t>设置</a:t>
            </a:r>
            <a:r>
              <a:rPr lang="zh-CN" altLang="zh-CN" sz="2000" dirty="0" smtClean="0"/>
              <a:t>”下</a:t>
            </a:r>
            <a:r>
              <a:rPr lang="zh-CN" altLang="en-US" sz="2000" dirty="0"/>
              <a:t>“启用</a:t>
            </a:r>
            <a:r>
              <a:rPr lang="en-US" altLang="zh-CN" sz="2000" dirty="0"/>
              <a:t>BPM</a:t>
            </a:r>
            <a:r>
              <a:rPr lang="zh-CN" altLang="en-US" sz="2000" dirty="0" smtClean="0"/>
              <a:t>协同”和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位置；</a:t>
            </a:r>
            <a:endParaRPr lang="en-US" altLang="zh-CN" sz="2000" dirty="0" smtClean="0"/>
          </a:p>
          <a:p>
            <a:pPr algn="r"/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chemeClr val="tx2"/>
                </a:solidFill>
              </a:rPr>
              <a:t>（一台</a:t>
            </a:r>
            <a:r>
              <a:rPr lang="en-US" altLang="zh-CN" sz="2000" dirty="0" smtClean="0">
                <a:solidFill>
                  <a:schemeClr val="tx2"/>
                </a:solidFill>
              </a:rPr>
              <a:t>BPM</a:t>
            </a:r>
            <a:r>
              <a:rPr lang="zh-CN" altLang="en-US" sz="2000" dirty="0" smtClean="0">
                <a:solidFill>
                  <a:schemeClr val="tx2"/>
                </a:solidFill>
              </a:rPr>
              <a:t>只能对应一个</a:t>
            </a:r>
            <a:r>
              <a:rPr lang="en-US" altLang="zh-CN" sz="2000" dirty="0" smtClean="0">
                <a:solidFill>
                  <a:schemeClr val="tx2"/>
                </a:solidFill>
              </a:rPr>
              <a:t>T100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ent</a:t>
            </a:r>
            <a:r>
              <a:rPr lang="zh-CN" altLang="en-US" sz="2000" dirty="0" smtClean="0">
                <a:solidFill>
                  <a:schemeClr val="tx2"/>
                </a:solidFill>
              </a:rPr>
              <a:t> ）</a:t>
            </a:r>
            <a:endParaRPr lang="zh-CN" altLang="en-US" sz="2000" b="1" spc="-15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0311"/>
            <a:ext cx="6336704" cy="422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设定签核据点：</a:t>
            </a:r>
            <a:r>
              <a:rPr lang="en-US" altLang="zh-CN" sz="2000" b="1" spc="-150" dirty="0" smtClean="0">
                <a:solidFill>
                  <a:srgbClr val="FF0000"/>
                </a:solidFill>
                <a:latin typeface="微軟正黑體" pitchFamily="34" charset="-120"/>
                <a:ea typeface="宋体" charset="0"/>
              </a:rPr>
              <a:t>awsi010</a:t>
            </a:r>
          </a:p>
          <a:p>
            <a:r>
              <a:rPr lang="en-US" altLang="zh-CN" sz="2000" b="1" spc="-150" dirty="0">
                <a:latin typeface="微軟正黑體" pitchFamily="34" charset="-120"/>
                <a:ea typeface="宋体" charset="0"/>
              </a:rPr>
              <a:t> </a:t>
            </a:r>
            <a:r>
              <a:rPr lang="en-US" altLang="zh-CN" sz="2000" b="1" spc="-150" dirty="0" smtClean="0">
                <a:latin typeface="微軟正黑體" pitchFamily="34" charset="-120"/>
                <a:ea typeface="宋体" charset="0"/>
              </a:rPr>
              <a:t>      </a:t>
            </a:r>
            <a:r>
              <a:rPr lang="zh-CN" altLang="en-US" sz="2000" spc="-150" dirty="0" smtClean="0">
                <a:latin typeface="+mn-ea"/>
                <a:ea typeface="+mn-ea"/>
              </a:rPr>
              <a:t>设定</a:t>
            </a:r>
            <a:r>
              <a:rPr lang="zh-CN" altLang="en-US" sz="2000" spc="-150" dirty="0">
                <a:latin typeface="+mn-ea"/>
                <a:ea typeface="+mn-ea"/>
              </a:rPr>
              <a:t>哪些营运据点需要走送签，以及是否需要自动确认</a:t>
            </a:r>
            <a:r>
              <a:rPr lang="en-US" altLang="zh-CN" sz="2000" spc="-150" dirty="0">
                <a:latin typeface="+mn-ea"/>
                <a:ea typeface="+mn-ea"/>
              </a:rPr>
              <a:t>(</a:t>
            </a:r>
            <a:r>
              <a:rPr lang="zh-CN" altLang="en-US" sz="2000" spc="-150" dirty="0">
                <a:latin typeface="+mn-ea"/>
                <a:ea typeface="+mn-ea"/>
              </a:rPr>
              <a:t>即自动审核</a:t>
            </a:r>
            <a:r>
              <a:rPr lang="en-US" altLang="zh-CN" sz="2000" spc="-150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9555"/>
            <a:ext cx="5648039" cy="460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6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设定签核单据：</a:t>
            </a:r>
            <a:r>
              <a:rPr lang="en-US" altLang="zh-CN" sz="2000" b="1" spc="-150" dirty="0" smtClean="0">
                <a:solidFill>
                  <a:srgbClr val="FF0000"/>
                </a:solidFill>
                <a:latin typeface="微軟正黑體" pitchFamily="34" charset="-120"/>
                <a:ea typeface="宋体" charset="0"/>
              </a:rPr>
              <a:t>awsi011</a:t>
            </a:r>
          </a:p>
          <a:p>
            <a:r>
              <a:rPr lang="zh-CN" altLang="en-US" sz="2000" spc="-150" dirty="0" smtClean="0">
                <a:latin typeface="+mn-ea"/>
                <a:ea typeface="+mn-ea"/>
              </a:rPr>
              <a:t>   </a:t>
            </a:r>
            <a:r>
              <a:rPr lang="en-US" altLang="zh-CN" sz="2000" spc="-150" dirty="0" smtClean="0">
                <a:latin typeface="+mn-ea"/>
                <a:ea typeface="+mn-ea"/>
              </a:rPr>
              <a:t>1</a:t>
            </a:r>
            <a:r>
              <a:rPr lang="zh-CN" altLang="en-US" sz="2000" spc="-150" dirty="0" smtClean="0">
                <a:latin typeface="+mn-ea"/>
                <a:ea typeface="+mn-ea"/>
              </a:rPr>
              <a:t>）需要送</a:t>
            </a:r>
            <a:r>
              <a:rPr lang="zh-CN" altLang="en-US" sz="2000" spc="-150" dirty="0">
                <a:latin typeface="+mn-ea"/>
                <a:ea typeface="+mn-ea"/>
              </a:rPr>
              <a:t>签的单据，</a:t>
            </a:r>
            <a:r>
              <a:rPr lang="zh-CN" altLang="en-US" sz="2000" spc="-150" dirty="0" smtClean="0">
                <a:latin typeface="+mn-ea"/>
                <a:ea typeface="+mn-ea"/>
              </a:rPr>
              <a:t>勾选</a:t>
            </a:r>
            <a:r>
              <a:rPr lang="en-US" altLang="zh-CN" sz="2000" spc="-150" dirty="0" smtClean="0">
                <a:latin typeface="+mn-ea"/>
                <a:ea typeface="+mn-ea"/>
              </a:rPr>
              <a:t>”</a:t>
            </a:r>
            <a:r>
              <a:rPr lang="zh-CN" altLang="en-US" sz="2000" spc="-150" dirty="0">
                <a:latin typeface="+mn-ea"/>
              </a:rPr>
              <a:t>启用签核</a:t>
            </a:r>
            <a:r>
              <a:rPr lang="en-US" altLang="zh-CN" sz="2000" spc="-150" dirty="0" smtClean="0">
                <a:latin typeface="+mn-ea"/>
                <a:ea typeface="+mn-ea"/>
              </a:rPr>
              <a:t>”</a:t>
            </a:r>
            <a:endParaRPr lang="zh-CN" altLang="en-US" sz="2000" spc="-150" dirty="0">
              <a:latin typeface="+mn-ea"/>
              <a:ea typeface="+mn-ea"/>
            </a:endParaRPr>
          </a:p>
          <a:p>
            <a:r>
              <a:rPr lang="en-US" altLang="zh-CN" sz="2000" spc="-150" dirty="0" smtClean="0">
                <a:latin typeface="+mn-ea"/>
                <a:ea typeface="+mn-ea"/>
              </a:rPr>
              <a:t>   2</a:t>
            </a:r>
            <a:r>
              <a:rPr lang="zh-CN" altLang="en-US" sz="2000" spc="-150" dirty="0" smtClean="0">
                <a:latin typeface="+mn-ea"/>
                <a:ea typeface="+mn-ea"/>
              </a:rPr>
              <a:t>）重要字段：选</a:t>
            </a:r>
            <a:r>
              <a:rPr lang="zh-CN" altLang="en-US" sz="2000" spc="-150" dirty="0">
                <a:latin typeface="+mn-ea"/>
                <a:ea typeface="+mn-ea"/>
              </a:rPr>
              <a:t>到右边的栏位 </a:t>
            </a:r>
            <a:r>
              <a:rPr lang="en-US" altLang="zh-CN" sz="2000" spc="-150" dirty="0">
                <a:latin typeface="+mn-ea"/>
                <a:ea typeface="+mn-ea"/>
              </a:rPr>
              <a:t>, </a:t>
            </a:r>
            <a:r>
              <a:rPr lang="zh-CN" altLang="en-US" sz="2000" spc="-150" dirty="0">
                <a:latin typeface="+mn-ea"/>
                <a:ea typeface="+mn-ea"/>
              </a:rPr>
              <a:t>在同步时才会把值回传到</a:t>
            </a:r>
            <a:r>
              <a:rPr lang="en-US" altLang="zh-CN" sz="2000" spc="-150" dirty="0">
                <a:latin typeface="+mn-ea"/>
                <a:ea typeface="+mn-ea"/>
              </a:rPr>
              <a:t>T100 ,</a:t>
            </a:r>
            <a:r>
              <a:rPr lang="zh-CN" altLang="en-US" sz="2000" spc="-150" dirty="0">
                <a:latin typeface="+mn-ea"/>
                <a:ea typeface="+mn-ea"/>
              </a:rPr>
              <a:t>开单时也才会传值</a:t>
            </a:r>
            <a:endParaRPr lang="en-US" altLang="zh-CN" sz="2000" spc="-150" dirty="0" smtClean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9" y="2591907"/>
            <a:ext cx="7312811" cy="42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1"/>
          <p:cNvSpPr txBox="1"/>
          <p:nvPr/>
        </p:nvSpPr>
        <p:spPr>
          <a:xfrm>
            <a:off x="0" y="1558752"/>
            <a:ext cx="91440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TW" sz="2000" b="1" spc="-150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2000" b="1" spc="-15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2000" b="1" spc="-150" dirty="0" smtClean="0">
                <a:latin typeface="微軟正黑體" pitchFamily="34" charset="-120"/>
                <a:ea typeface="宋体" charset="0"/>
              </a:rPr>
              <a:t>设定签核单据：</a:t>
            </a:r>
            <a:r>
              <a:rPr lang="en-US" altLang="zh-CN" sz="2000" b="1" spc="-150" dirty="0" smtClean="0">
                <a:solidFill>
                  <a:srgbClr val="FF0000"/>
                </a:solidFill>
                <a:latin typeface="微軟正黑體" pitchFamily="34" charset="-120"/>
                <a:ea typeface="宋体" charset="0"/>
              </a:rPr>
              <a:t>awsi011</a:t>
            </a:r>
          </a:p>
          <a:p>
            <a:r>
              <a:rPr lang="zh-CN" altLang="en-US" sz="2000" spc="-150" dirty="0" smtClean="0">
                <a:latin typeface="+mn-ea"/>
                <a:ea typeface="+mn-ea"/>
              </a:rPr>
              <a:t>   </a:t>
            </a:r>
            <a:r>
              <a:rPr lang="en-US" altLang="zh-CN" sz="2000" spc="-150" dirty="0" smtClean="0">
                <a:latin typeface="+mn-ea"/>
                <a:ea typeface="+mn-ea"/>
              </a:rPr>
              <a:t>3</a:t>
            </a:r>
            <a:r>
              <a:rPr lang="zh-CN" altLang="en-US" sz="2000" spc="-150" dirty="0">
                <a:latin typeface="+mn-ea"/>
                <a:ea typeface="+mn-ea"/>
              </a:rPr>
              <a:t>）左上角的整单操作 </a:t>
            </a:r>
            <a:r>
              <a:rPr lang="en-US" altLang="zh-CN" sz="2000" spc="-150" dirty="0">
                <a:latin typeface="+mn-ea"/>
                <a:ea typeface="+mn-ea"/>
              </a:rPr>
              <a:t>, </a:t>
            </a:r>
            <a:r>
              <a:rPr lang="zh-CN" altLang="en-US" sz="2000" spc="-150" dirty="0">
                <a:latin typeface="+mn-ea"/>
                <a:ea typeface="+mn-ea"/>
              </a:rPr>
              <a:t>可以开启</a:t>
            </a:r>
            <a:r>
              <a:rPr lang="en-US" altLang="zh-CN" sz="2000" spc="-150" dirty="0">
                <a:latin typeface="+mn-ea"/>
                <a:ea typeface="+mn-ea"/>
              </a:rPr>
              <a:t>BPM</a:t>
            </a:r>
            <a:r>
              <a:rPr lang="zh-CN" altLang="en-US" sz="2000" spc="-150" dirty="0">
                <a:latin typeface="+mn-ea"/>
                <a:ea typeface="+mn-ea"/>
              </a:rPr>
              <a:t>设计师</a:t>
            </a:r>
            <a:r>
              <a:rPr lang="en-US" altLang="zh-CN" sz="2000" spc="-150" dirty="0">
                <a:latin typeface="+mn-ea"/>
                <a:ea typeface="+mn-ea"/>
              </a:rPr>
              <a:t>,</a:t>
            </a:r>
            <a:r>
              <a:rPr lang="zh-CN" altLang="en-US" sz="2000" spc="-150" dirty="0">
                <a:latin typeface="+mn-ea"/>
                <a:ea typeface="+mn-ea"/>
              </a:rPr>
              <a:t>可直接通过这里建立表单与流程。</a:t>
            </a:r>
          </a:p>
          <a:p>
            <a:pPr algn="r"/>
            <a:r>
              <a:rPr lang="zh-CN" altLang="en-US" sz="2000" spc="-150" dirty="0" smtClean="0">
                <a:solidFill>
                  <a:schemeClr val="tx2"/>
                </a:solidFill>
                <a:latin typeface="+mn-ea"/>
                <a:ea typeface="+mn-ea"/>
              </a:rPr>
              <a:t>（</a:t>
            </a:r>
            <a:r>
              <a:rPr lang="zh-CN" altLang="en-US" sz="2000" spc="-150" dirty="0">
                <a:solidFill>
                  <a:schemeClr val="tx2"/>
                </a:solidFill>
                <a:latin typeface="+mn-ea"/>
              </a:rPr>
              <a:t>表单也可直接用模版导，流程模板一定要提前导入设计师</a:t>
            </a:r>
            <a:r>
              <a:rPr lang="zh-CN" altLang="en-US" sz="2000" spc="-150" dirty="0" smtClean="0">
                <a:solidFill>
                  <a:schemeClr val="tx2"/>
                </a:solidFill>
                <a:latin typeface="+mn-ea"/>
                <a:ea typeface="+mn-ea"/>
              </a:rPr>
              <a:t>）</a:t>
            </a:r>
            <a:endParaRPr lang="en-US" altLang="zh-CN" sz="2000" spc="-15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48680"/>
            <a:ext cx="409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T100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集成设定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4" y="2852936"/>
            <a:ext cx="842885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理性、科技、专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理性、科技、专业</Template>
  <TotalTime>482</TotalTime>
  <Words>600</Words>
  <Application>Microsoft Office PowerPoint</Application>
  <PresentationFormat>全屏显示(4:3)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理性、科技、专业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whauff</dc:creator>
  <cp:lastModifiedBy>SONY</cp:lastModifiedBy>
  <cp:revision>120</cp:revision>
  <dcterms:created xsi:type="dcterms:W3CDTF">2012-01-05T08:42:00Z</dcterms:created>
  <dcterms:modified xsi:type="dcterms:W3CDTF">2017-05-17T07:02:01Z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2052-10.8.0.5603</vt:lpwstr>
  </property>
</Properties>
</file>