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1ED13E3-9E86-4D1E-86E3-98D3569E84BF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CBDB34-5E32-4EA3-BA72-2B7A28E84A1D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F8E3AE-0B8B-4964-9973-F91B7227B140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4809124-0BFE-4A1F-B0A3-497774C41F2A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E9A1D2C-E74E-44AF-B473-695C38C2B596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B439C31-65E3-4B11-849E-286FCF2FBD51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E16AC3-0808-483E-8096-BE9BD9764A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B8DB1D-1302-42F8-8CE1-BF5EFD0DEB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95D3D5-4F1E-4A3F-A76E-2282548656E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3F4A7F-AA81-4322-BD9A-A6A1B2F7B36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58B749-7DF9-4863-A52E-736FCCE1D1A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5ADA69-9182-44F5-B62D-BE903BF7AB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DE44C6-F01A-4FCE-8D4F-7B6795700D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962B20-0FD4-4A10-9629-608F0CCCA0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4729F5-AB8D-408A-B727-7A0C7EBCE5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E1142F-83C6-4F9B-9A9D-931FDC54820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C978B9-FCD3-41F6-B384-31A472580C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D7F9F5-A834-48CD-A10A-356501F20D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9367A9-1121-417C-A44B-9AA9E856D2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E3D7D9-DAAF-47E7-985C-D9B1F3A0BB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AD87ED-D1EA-4817-9A0F-4E9D32D46A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236261-0D27-4A98-AFA0-CF89DC1A12B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0DA87A-03F1-4C1A-9BEB-EC411C38406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B18F5A-761C-4F47-A927-126551D363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DD2B06-557C-4682-A6A8-CBEFC973BD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AECC3D-84E3-46EF-8EE7-35EEF242FD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5A39FC-3EF2-4394-A00A-53499CB188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A43EA6-23A0-45B3-9579-5416EFB6A4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61DD6A-87EA-4421-947E-C46EBAA8A5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2F242C-B40F-49D2-A1EE-0B8EC532EC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radeGothic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radeGothic"/>
              </a:rPr>
              <a:t>&lt;footer&gt;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D2B4FD-DA0C-4BB8-B87A-877185D2CD11}" type="slidenum"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radeGothic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radeGothic"/>
              </a:rPr>
              <a:t>&lt;footer&gt;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56276F-B590-4D90-86EE-F9626D2DC92B}" type="slidenum"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: Shape 26"/>
          <p:cNvSpPr/>
          <p:nvPr/>
        </p:nvSpPr>
        <p:spPr>
          <a:xfrm>
            <a:off x="5656680" y="851400"/>
            <a:ext cx="4637880" cy="5154120"/>
          </a:xfrm>
          <a:custGeom>
            <a:avLst/>
            <a:gdLst/>
            <a:ah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9" name="Picture 4" descr=""/>
          <p:cNvPicPr/>
          <p:nvPr/>
        </p:nvPicPr>
        <p:blipFill>
          <a:blip r:embed="rId1"/>
          <a:srcRect l="0" t="0" r="59916" b="0"/>
          <a:stretch/>
        </p:blipFill>
        <p:spPr>
          <a:xfrm>
            <a:off x="6854760" y="1715760"/>
            <a:ext cx="3202920" cy="3425400"/>
          </a:xfrm>
          <a:prstGeom prst="rect">
            <a:avLst/>
          </a:prstGeom>
          <a:ln w="0">
            <a:noFill/>
          </a:ln>
        </p:spPr>
      </p:pic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1260000" y="131400"/>
            <a:ext cx="8533800" cy="71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TITLE PAGE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title"/>
          </p:nvPr>
        </p:nvSpPr>
        <p:spPr>
          <a:xfrm>
            <a:off x="180000" y="-540000"/>
            <a:ext cx="10362600" cy="1966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1f497d"/>
                </a:solidFill>
                <a:latin typeface="Garamond"/>
                <a:ea typeface="ＭＳ Ｐゴシック"/>
              </a:rPr>
              <a:t>SMART INDIA HACKATHON 2025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92" name="TextBox 9"/>
          <p:cNvSpPr/>
          <p:nvPr/>
        </p:nvSpPr>
        <p:spPr>
          <a:xfrm>
            <a:off x="331200" y="1080000"/>
            <a:ext cx="5923800" cy="138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Problem Statement ID –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25109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Problem Statement Title-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Student Innovation: Swadeshi for Atmanirbhar Bharth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Theme-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Agriculture, FoodTech &amp; Rural Development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PS Category-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Hardware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Team ID- 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Team Name-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Maverick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93" name="Picture 2" descr="https://www.sih.gov.in/img1/SIH-Logo.png"/>
          <p:cNvPicPr/>
          <p:nvPr/>
        </p:nvPicPr>
        <p:blipFill>
          <a:blip r:embed="rId2"/>
          <a:stretch/>
        </p:blipFill>
        <p:spPr>
          <a:xfrm>
            <a:off x="9983520" y="-42480"/>
            <a:ext cx="2208240" cy="112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8"/>
          <p:cNvSpPr/>
          <p:nvPr/>
        </p:nvSpPr>
        <p:spPr>
          <a:xfrm>
            <a:off x="0" y="6354720"/>
            <a:ext cx="12191400" cy="50256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r="5400000" dist="2304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0" y="117720"/>
            <a:ext cx="1097208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3600" spc="-1" strike="noStrike">
                <a:latin typeface="Arial"/>
              </a:rPr>
              <a:t>Plantologica: Smart IoT Soil </a:t>
            </a:r>
            <a:br>
              <a:rPr sz="3600"/>
            </a:br>
            <a:r>
              <a:rPr b="1" lang="en-IN" sz="3600" spc="-1" strike="noStrike">
                <a:latin typeface="Arial"/>
              </a:rPr>
              <a:t>Health Monitor</a:t>
            </a:r>
            <a:endParaRPr b="1" lang="en-IN" sz="3600" spc="-1" strike="noStrike">
              <a:latin typeface="Arial"/>
            </a:endParaRPr>
          </a:p>
        </p:txBody>
      </p:sp>
      <p:sp>
        <p:nvSpPr>
          <p:cNvPr id="96" name="TextBox 8"/>
          <p:cNvSpPr/>
          <p:nvPr/>
        </p:nvSpPr>
        <p:spPr>
          <a:xfrm>
            <a:off x="720" y="1260000"/>
            <a:ext cx="12191400" cy="2466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PlaceHolder 2"/>
          <p:cNvSpPr>
            <a:spLocks noGrp="1"/>
          </p:cNvSpPr>
          <p:nvPr>
            <p:ph type="sldNum" idx="10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ffffff"/>
                </a:solidFill>
                <a:latin typeface="TradeGothic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86E746-71C1-4BC3-A1AA-B36884E98B12}" type="slidenum">
              <a:rPr b="1" lang="en-US" sz="1200" spc="-1" strike="noStrike">
                <a:solidFill>
                  <a:srgbClr val="ffffff"/>
                </a:solidFill>
                <a:latin typeface="TradeGothic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ftr" idx="11"/>
          </p:nvPr>
        </p:nvSpPr>
        <p:spPr>
          <a:xfrm>
            <a:off x="4648320" y="6356520"/>
            <a:ext cx="32032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TradeGothic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TradeGothic"/>
              </a:rPr>
              <a:t>@SIH Idea submission- Template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99" name="Oval 9"/>
          <p:cNvSpPr/>
          <p:nvPr/>
        </p:nvSpPr>
        <p:spPr>
          <a:xfrm>
            <a:off x="329760" y="252360"/>
            <a:ext cx="1469880" cy="80676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Maverick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00" name="Picture 2" descr="https://www.sih.gov.in/img1/SIH-Logo.png"/>
          <p:cNvPicPr/>
          <p:nvPr/>
        </p:nvPicPr>
        <p:blipFill>
          <a:blip r:embed="rId1"/>
          <a:stretch/>
        </p:blipFill>
        <p:spPr>
          <a:xfrm>
            <a:off x="9841320" y="57240"/>
            <a:ext cx="2208240" cy="1122120"/>
          </a:xfrm>
          <a:prstGeom prst="rect">
            <a:avLst/>
          </a:prstGeom>
          <a:ln w="0">
            <a:noFill/>
          </a:ln>
        </p:spPr>
      </p:pic>
      <p:sp>
        <p:nvSpPr>
          <p:cNvPr id="101" name=""/>
          <p:cNvSpPr/>
          <p:nvPr/>
        </p:nvSpPr>
        <p:spPr>
          <a:xfrm>
            <a:off x="360000" y="1440000"/>
            <a:ext cx="4860000" cy="2880000"/>
          </a:xfrm>
          <a:prstGeom prst="rect">
            <a:avLst/>
          </a:prstGeom>
          <a:solidFill>
            <a:srgbClr val="ffff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800" spc="-1" strike="noStrike">
                <a:latin typeface="Arial"/>
              </a:rPr>
              <a:t>Problem Solution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ESP32‐based soil sensor measuring </a:t>
            </a:r>
            <a:r>
              <a:rPr b="0" lang="en-IN" sz="1800" spc="-1" strike="noStrike">
                <a:latin typeface="Arial"/>
              </a:rPr>
              <a:t>moisture, NPK, and pH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Sends readings to a mobile app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Plant selection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Configurable Bluetooth LE / Wi-Fi data </a:t>
            </a:r>
            <a:r>
              <a:rPr b="0" lang="en-IN" sz="1800" spc="-1" strike="noStrike">
                <a:latin typeface="Arial"/>
              </a:rPr>
              <a:t>transmission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5940000" y="1440000"/>
            <a:ext cx="4860000" cy="2880000"/>
          </a:xfrm>
          <a:prstGeom prst="rect">
            <a:avLst/>
          </a:prstGeom>
          <a:solidFill>
            <a:srgbClr val="ffff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800" spc="-1" strike="noStrike">
                <a:latin typeface="Arial"/>
              </a:rPr>
              <a:t>How it Addresses the Problem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Replaces guesswork with live, plant-specific soil data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Rule-based suggestions trigger timely fertilizing and watering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Enables 15–28% yield improvement and ~20% input savings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Empowers new-age farmers with precise, actionable insights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360000" y="4500000"/>
            <a:ext cx="7740000" cy="1800000"/>
          </a:xfrm>
          <a:prstGeom prst="rect">
            <a:avLst/>
          </a:prstGeom>
          <a:solidFill>
            <a:srgbClr val="ffff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latin typeface="Arial"/>
              </a:rPr>
              <a:t>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latin typeface="Arial"/>
              </a:rPr>
              <a:t>  </a:t>
            </a:r>
            <a:r>
              <a:rPr b="1" lang="en-IN" sz="1800" spc="-1" strike="noStrike">
                <a:latin typeface="Arial"/>
              </a:rPr>
              <a:t>Uniqueness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User-guided recalibration keeps sensor accuracy within ±5%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Designed for small to mid-scale plots for best ROI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Simple rule-based logic for clear, fast recommendations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Portable device for flexible agricultural purposes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9"/>
          <p:cNvSpPr/>
          <p:nvPr/>
        </p:nvSpPr>
        <p:spPr>
          <a:xfrm>
            <a:off x="0" y="6354720"/>
            <a:ext cx="12191400" cy="50256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r="5400000" dist="2304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TECHNICAL APPROACH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06" name="TextBox 8"/>
          <p:cNvSpPr/>
          <p:nvPr/>
        </p:nvSpPr>
        <p:spPr>
          <a:xfrm>
            <a:off x="609480" y="2533680"/>
            <a:ext cx="9384480" cy="13701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PlaceHolder 2"/>
          <p:cNvSpPr>
            <a:spLocks noGrp="1"/>
          </p:cNvSpPr>
          <p:nvPr>
            <p:ph type="sldNum" idx="12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ffffff"/>
                </a:solidFill>
                <a:latin typeface="TradeGothic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8591EC-4D68-4E9D-884C-F1DE7DB6EDEE}" type="slidenum">
              <a:rPr b="1" lang="en-US" sz="1200" spc="-1" strike="noStrike">
                <a:solidFill>
                  <a:srgbClr val="ffffff"/>
                </a:solidFill>
                <a:latin typeface="TradeGothic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ftr" idx="13"/>
          </p:nvPr>
        </p:nvSpPr>
        <p:spPr>
          <a:xfrm>
            <a:off x="4648320" y="6356520"/>
            <a:ext cx="32032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TradeGothic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TradeGothic"/>
              </a:rPr>
              <a:t>@SIH Idea submission- Template</a:t>
            </a:r>
            <a:endParaRPr b="0" lang="en-IN" sz="1200" spc="-1" strike="noStrike">
              <a:latin typeface="Times New Roman"/>
            </a:endParaRPr>
          </a:p>
        </p:txBody>
      </p:sp>
      <p:pic>
        <p:nvPicPr>
          <p:cNvPr id="109" name="Picture 2" descr="https://www.sih.gov.in/img1/SIH-Logo.png"/>
          <p:cNvPicPr/>
          <p:nvPr/>
        </p:nvPicPr>
        <p:blipFill>
          <a:blip r:embed="rId1"/>
          <a:stretch/>
        </p:blipFill>
        <p:spPr>
          <a:xfrm>
            <a:off x="9841320" y="57240"/>
            <a:ext cx="2208240" cy="1122120"/>
          </a:xfrm>
          <a:prstGeom prst="rect">
            <a:avLst/>
          </a:prstGeom>
          <a:ln w="0">
            <a:noFill/>
          </a:ln>
        </p:spPr>
      </p:pic>
      <p:sp>
        <p:nvSpPr>
          <p:cNvPr id="110" name="Oval 1"/>
          <p:cNvSpPr/>
          <p:nvPr/>
        </p:nvSpPr>
        <p:spPr>
          <a:xfrm>
            <a:off x="330120" y="252360"/>
            <a:ext cx="1469880" cy="80676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Maverick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4320000" y="1260000"/>
            <a:ext cx="7560000" cy="4680000"/>
          </a:xfrm>
          <a:prstGeom prst="rect">
            <a:avLst/>
          </a:prstGeom>
          <a:ln w="0">
            <a:noFill/>
          </a:ln>
        </p:spPr>
      </p:pic>
      <p:sp>
        <p:nvSpPr>
          <p:cNvPr id="112" name=""/>
          <p:cNvSpPr/>
          <p:nvPr/>
        </p:nvSpPr>
        <p:spPr>
          <a:xfrm>
            <a:off x="789480" y="1260000"/>
            <a:ext cx="3350520" cy="4680000"/>
          </a:xfrm>
          <a:prstGeom prst="rect">
            <a:avLst/>
          </a:prstGeom>
          <a:solidFill>
            <a:srgbClr val="ffff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800" spc="-1" strike="noStrike">
                <a:latin typeface="Arial"/>
              </a:rPr>
              <a:t>Frontend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Next.js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800" spc="-1" strike="noStrike">
                <a:latin typeface="Arial"/>
              </a:rPr>
              <a:t>Backend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LLM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800" spc="-1" strike="noStrike">
                <a:latin typeface="Arial"/>
              </a:rPr>
              <a:t>Hardware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ESP32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pH Sensor (PH4502C)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NPK Sensor (JXBS3001NPKRS)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Capacitive Soil Moisture Sensor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EC Sensor 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Light Intensity Sensor(BH1750)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Temperature Sensor(TMP36)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9"/>
          <p:cNvSpPr/>
          <p:nvPr/>
        </p:nvSpPr>
        <p:spPr>
          <a:xfrm>
            <a:off x="0" y="6354720"/>
            <a:ext cx="12191400" cy="50256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r="5400000" dist="2304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FEASIBILITY AND VIABILITY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15" name="TextBox 8"/>
          <p:cNvSpPr/>
          <p:nvPr/>
        </p:nvSpPr>
        <p:spPr>
          <a:xfrm>
            <a:off x="609480" y="2533680"/>
            <a:ext cx="9384480" cy="13694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PlaceHolder 2"/>
          <p:cNvSpPr>
            <a:spLocks noGrp="1"/>
          </p:cNvSpPr>
          <p:nvPr>
            <p:ph type="sldNum" idx="14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en-US" sz="1200" spc="-1" strike="noStrike">
                <a:solidFill>
                  <a:srgbClr val="ffffff"/>
                </a:solidFill>
                <a:latin typeface="TradeGothic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977A6A9-2FBA-4DAA-B3E9-9A70AFC40E39}" type="slidenum">
              <a:rPr b="1" lang="en-US" sz="1200" spc="-1" strike="noStrike">
                <a:solidFill>
                  <a:srgbClr val="ffffff"/>
                </a:solidFill>
                <a:latin typeface="TradeGothic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ftr" idx="15"/>
          </p:nvPr>
        </p:nvSpPr>
        <p:spPr>
          <a:xfrm>
            <a:off x="4648320" y="6356520"/>
            <a:ext cx="32032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TradeGothic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TradeGothic"/>
              </a:rPr>
              <a:t>@SIH Idea submission- Template</a:t>
            </a:r>
            <a:endParaRPr b="0" lang="en-IN" sz="1200" spc="-1" strike="noStrike">
              <a:latin typeface="Times New Roman"/>
            </a:endParaRPr>
          </a:p>
        </p:txBody>
      </p:sp>
      <p:pic>
        <p:nvPicPr>
          <p:cNvPr id="118" name="Picture 2" descr="https://www.sih.gov.in/img1/SIH-Logo.png"/>
          <p:cNvPicPr/>
          <p:nvPr/>
        </p:nvPicPr>
        <p:blipFill>
          <a:blip r:embed="rId1"/>
          <a:stretch/>
        </p:blipFill>
        <p:spPr>
          <a:xfrm>
            <a:off x="9841320" y="57240"/>
            <a:ext cx="2208240" cy="1122120"/>
          </a:xfrm>
          <a:prstGeom prst="rect">
            <a:avLst/>
          </a:prstGeom>
          <a:ln w="0">
            <a:noFill/>
          </a:ln>
        </p:spPr>
      </p:pic>
      <p:sp>
        <p:nvSpPr>
          <p:cNvPr id="119" name="Oval 2"/>
          <p:cNvSpPr/>
          <p:nvPr/>
        </p:nvSpPr>
        <p:spPr>
          <a:xfrm>
            <a:off x="330120" y="252360"/>
            <a:ext cx="1469880" cy="80676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Maverick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180000" y="1620000"/>
            <a:ext cx="3780000" cy="4320000"/>
          </a:xfrm>
          <a:prstGeom prst="rect">
            <a:avLst/>
          </a:prstGeom>
          <a:solidFill>
            <a:srgbClr val="ffff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800" spc="-1" strike="noStrike">
                <a:latin typeface="Arial"/>
              </a:rPr>
              <a:t>Feasibility Analysis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Uses affordable ESP32 and standard sensors, making hardware production cost-effective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Mobile app matches user tech habits, minimizing training requirements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Improves data reliability with strong network access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Phased approach ensures manageable development and early problem detection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4140000" y="1620000"/>
            <a:ext cx="3780000" cy="4320000"/>
          </a:xfrm>
          <a:prstGeom prst="rect">
            <a:avLst/>
          </a:prstGeom>
          <a:solidFill>
            <a:srgbClr val="ffff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800" spc="-1" strike="noStrike">
                <a:latin typeface="Arial"/>
              </a:rPr>
              <a:t>Challenges &amp; Risks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Sensor drift affecting reading accuracy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User adoption hindered by setup complexity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Need for localized recommendations beyond generic rules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8100000" y="1620000"/>
            <a:ext cx="3780000" cy="4320000"/>
          </a:xfrm>
          <a:prstGeom prst="rect">
            <a:avLst/>
          </a:prstGeom>
          <a:solidFill>
            <a:srgbClr val="ffff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800" spc="-1" strike="noStrike">
                <a:latin typeface="Arial"/>
              </a:rPr>
              <a:t>Risk Mitigation Strategies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User-friendly recalibration maintains sensor accuracy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Intuitive app design and setup guides to enhance adoption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Customizable rules based on soil and plant types for relevance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9"/>
          <p:cNvSpPr/>
          <p:nvPr/>
        </p:nvSpPr>
        <p:spPr>
          <a:xfrm>
            <a:off x="0" y="6354720"/>
            <a:ext cx="12191400" cy="50256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r="5400000" dist="2304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IMPACT AND BENEFITS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25" name="TextBox 8"/>
          <p:cNvSpPr/>
          <p:nvPr/>
        </p:nvSpPr>
        <p:spPr>
          <a:xfrm>
            <a:off x="609480" y="2533680"/>
            <a:ext cx="9384480" cy="13694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PlaceHolder 2"/>
          <p:cNvSpPr>
            <a:spLocks noGrp="1"/>
          </p:cNvSpPr>
          <p:nvPr>
            <p:ph type="sldNum" idx="16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en-US" sz="1200" spc="-1" strike="noStrike">
                <a:solidFill>
                  <a:srgbClr val="ffffff"/>
                </a:solidFill>
                <a:latin typeface="TradeGothic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D703443-A6B5-4C5F-B847-F0C8B8935BAC}" type="slidenum">
              <a:rPr b="1" lang="en-US" sz="1200" spc="-1" strike="noStrike">
                <a:solidFill>
                  <a:srgbClr val="ffffff"/>
                </a:solidFill>
                <a:latin typeface="TradeGothic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ftr" idx="17"/>
          </p:nvPr>
        </p:nvSpPr>
        <p:spPr>
          <a:xfrm>
            <a:off x="4648320" y="6356520"/>
            <a:ext cx="32032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TradeGothic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TradeGothic"/>
              </a:rPr>
              <a:t>@SIH Idea submission- Template</a:t>
            </a:r>
            <a:endParaRPr b="0" lang="en-IN" sz="1200" spc="-1" strike="noStrike">
              <a:latin typeface="Times New Roman"/>
            </a:endParaRPr>
          </a:p>
        </p:txBody>
      </p:sp>
      <p:pic>
        <p:nvPicPr>
          <p:cNvPr id="128" name="Picture 2" descr="https://www.sih.gov.in/img1/SIH-Logo.png"/>
          <p:cNvPicPr/>
          <p:nvPr/>
        </p:nvPicPr>
        <p:blipFill>
          <a:blip r:embed="rId1"/>
          <a:stretch/>
        </p:blipFill>
        <p:spPr>
          <a:xfrm>
            <a:off x="9841320" y="57240"/>
            <a:ext cx="2208240" cy="1122120"/>
          </a:xfrm>
          <a:prstGeom prst="rect">
            <a:avLst/>
          </a:prstGeom>
          <a:ln w="0">
            <a:noFill/>
          </a:ln>
        </p:spPr>
      </p:pic>
      <p:sp>
        <p:nvSpPr>
          <p:cNvPr id="129" name="Oval 3"/>
          <p:cNvSpPr/>
          <p:nvPr/>
        </p:nvSpPr>
        <p:spPr>
          <a:xfrm>
            <a:off x="330120" y="252360"/>
            <a:ext cx="1469880" cy="80676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Maverick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720000" y="1620000"/>
            <a:ext cx="5220000" cy="4320000"/>
          </a:xfrm>
          <a:prstGeom prst="rect">
            <a:avLst/>
          </a:prstGeom>
          <a:solidFill>
            <a:srgbClr val="ffff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"/>
          <p:cNvSpPr/>
          <p:nvPr/>
        </p:nvSpPr>
        <p:spPr>
          <a:xfrm>
            <a:off x="6300000" y="1620000"/>
            <a:ext cx="5220000" cy="4320000"/>
          </a:xfrm>
          <a:prstGeom prst="rect">
            <a:avLst/>
          </a:prstGeom>
          <a:solidFill>
            <a:srgbClr val="ffff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800" spc="-1" strike="noStrike">
                <a:latin typeface="Arial"/>
              </a:rPr>
              <a:t>Benefits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800" spc="-1" strike="noStrike">
                <a:latin typeface="Arial"/>
              </a:rPr>
              <a:t>Social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Accessible smart farming tools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Enhances food security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Encourages knowledge sharing</a:t>
            </a:r>
            <a:endParaRPr b="0" lang="en-IN" sz="1800" spc="-1" strike="noStrike">
              <a:latin typeface="Arial"/>
            </a:endParaRPr>
          </a:p>
          <a:p>
            <a:r>
              <a:rPr b="1" lang="en-IN" sz="1800" spc="-1" strike="noStrike">
                <a:latin typeface="Arial"/>
              </a:rPr>
              <a:t>   </a:t>
            </a:r>
            <a:r>
              <a:rPr b="1" lang="en-IN" sz="1800" spc="-1" strike="noStrike">
                <a:latin typeface="Arial"/>
              </a:rPr>
              <a:t>Economic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Increases yields 15–28%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Cuts input costs ~20%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Saves labor and time</a:t>
            </a:r>
            <a:endParaRPr b="0" lang="en-IN" sz="1800" spc="-1" strike="noStrike">
              <a:latin typeface="Arial"/>
            </a:endParaRPr>
          </a:p>
          <a:p>
            <a:r>
              <a:rPr b="1" lang="en-IN" sz="1800" spc="-1" strike="noStrike">
                <a:latin typeface="Arial"/>
              </a:rPr>
              <a:t>   </a:t>
            </a:r>
            <a:r>
              <a:rPr b="1" lang="en-IN" sz="1800" spc="-1" strike="noStrike">
                <a:latin typeface="Arial"/>
              </a:rPr>
              <a:t>Environmental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Reduces chemical runoff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Saves water resources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Supports sustainable farming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720000" y="1620000"/>
            <a:ext cx="5220000" cy="4320000"/>
          </a:xfrm>
          <a:prstGeom prst="rect">
            <a:avLst/>
          </a:prstGeom>
          <a:solidFill>
            <a:srgbClr val="ffff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800" spc="-1" strike="noStrike">
                <a:latin typeface="Arial"/>
              </a:rPr>
              <a:t>Potential Impact on Target Audience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Enables growers to make data-driven soil health decisions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Reduces crop failures and boosts plant growth confidence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Simplifies technology adoption for non-experts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Supports farmers in optimizing input use for higher productivity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Box 8"/>
          <p:cNvSpPr/>
          <p:nvPr/>
        </p:nvSpPr>
        <p:spPr>
          <a:xfrm>
            <a:off x="695520" y="1800000"/>
            <a:ext cx="9384480" cy="3331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"Soil Nutritional Recommendations for Soil Fertilization Using Machine Learning" – Details a mobile app integrating soil type and crop data with ML-powered nutrient recommendations and weather data for precision fertilization [IJERT 2025].</a:t>
            </a:r>
            <a:endParaRPr b="0" lang="en-IN" sz="15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IN" sz="18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"IoT Solutions for Smart Farming: Use Cases &amp; Challenges" – Overview of IoT applications in agriculture, focusing on cost savings, yield boosts, and system challenges relevant to your ESP32 IoT solution [WebbyLab 2025].</a:t>
            </a:r>
            <a:endParaRPr b="0" lang="en-IN" sz="15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IN" sz="15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"A Systematic Review of IoT Solutions for Smart Farming" (2020) – Over 470 citations, comprehensive review of IoT adoption, hardware, protocols, and AI in smart farming [PMC]</a:t>
            </a:r>
            <a:endParaRPr b="0" lang="en-IN" sz="15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IN" sz="15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"The IoT and AI in Agriculture: The Time Is Now" (2025) – Latest review with focus on AI + IoT integration in precision farming, challenges, and innovations [PMC]</a:t>
            </a:r>
            <a:endParaRPr b="0" lang="en-IN" sz="15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IN" sz="1500" spc="-1" strike="noStrike">
              <a:latin typeface="Arial"/>
            </a:endParaRPr>
          </a:p>
        </p:txBody>
      </p:sp>
      <p:sp>
        <p:nvSpPr>
          <p:cNvPr id="134" name="Rectangle 9"/>
          <p:cNvSpPr/>
          <p:nvPr/>
        </p:nvSpPr>
        <p:spPr>
          <a:xfrm>
            <a:off x="0" y="6354720"/>
            <a:ext cx="12191400" cy="50256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r="5400000" dist="2304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RESEARCH  AND REFERENCES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ldNum" idx="18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en-US" sz="1200" spc="-1" strike="noStrike">
                <a:solidFill>
                  <a:srgbClr val="ffffff"/>
                </a:solidFill>
                <a:latin typeface="TradeGothic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E6FD4E6-BB0A-49B4-81BF-511D8CEEC7BD}" type="slidenum">
              <a:rPr b="1" lang="en-US" sz="1200" spc="-1" strike="noStrike">
                <a:solidFill>
                  <a:srgbClr val="ffffff"/>
                </a:solidFill>
                <a:latin typeface="TradeGothic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ftr" idx="19"/>
          </p:nvPr>
        </p:nvSpPr>
        <p:spPr>
          <a:xfrm>
            <a:off x="4648320" y="6356520"/>
            <a:ext cx="32032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TradeGothic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TradeGothic"/>
              </a:rPr>
              <a:t>@SIH Idea submission- Template</a:t>
            </a:r>
            <a:endParaRPr b="0" lang="en-IN" sz="1200" spc="-1" strike="noStrike">
              <a:latin typeface="Times New Roman"/>
            </a:endParaRPr>
          </a:p>
        </p:txBody>
      </p:sp>
      <p:pic>
        <p:nvPicPr>
          <p:cNvPr id="138" name="Picture 2" descr="https://www.sih.gov.in/img1/SIH-Logo.png"/>
          <p:cNvPicPr/>
          <p:nvPr/>
        </p:nvPicPr>
        <p:blipFill>
          <a:blip r:embed="rId1"/>
          <a:stretch/>
        </p:blipFill>
        <p:spPr>
          <a:xfrm>
            <a:off x="9841320" y="57240"/>
            <a:ext cx="2208240" cy="1122120"/>
          </a:xfrm>
          <a:prstGeom prst="rect">
            <a:avLst/>
          </a:prstGeom>
          <a:ln w="0">
            <a:noFill/>
          </a:ln>
        </p:spPr>
      </p:pic>
      <p:sp>
        <p:nvSpPr>
          <p:cNvPr id="139" name="Oval 4"/>
          <p:cNvSpPr/>
          <p:nvPr/>
        </p:nvSpPr>
        <p:spPr>
          <a:xfrm>
            <a:off x="330120" y="252360"/>
            <a:ext cx="1469880" cy="80676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Maverick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7570</TotalTime>
  <Application>LibreOffice/7.3.7.2$Linux_X86_64 LibreOffice_project/30$Build-2</Application>
  <AppVersion>15.0000</AppVersion>
  <Words>325</Words>
  <Paragraphs>62</Paragraphs>
  <Company>Crowdfunder, Inc.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2013-12-12T18:46:50Z</dcterms:created>
  <dc:creator>Crowdfunder</dc:creator>
  <dc:description/>
  <dc:language>en-IN</dc:language>
  <cp:lastModifiedBy/>
  <dcterms:modified xsi:type="dcterms:W3CDTF">2025-09-20T17:02:35Z</dcterms:modified>
  <cp:revision>159</cp:revision>
  <dc:subject/>
  <dc:title>Investor Pitch Deck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Widescreen</vt:lpwstr>
  </property>
  <property fmtid="{D5CDD505-2E9C-101B-9397-08002B2CF9AE}" pid="4" name="Slides">
    <vt:i4>7</vt:i4>
  </property>
</Properties>
</file>