
<file path=[Content_Types].xml><?xml version="1.0" encoding="utf-8"?>
<Types xmlns="http://schemas.openxmlformats.org/package/2006/content-types">
  <Default ContentType="image/gif" Extension="gif"/>
  <Default ContentType="image/png" Extension="png"/>
  <Default ContentType="application/vnd.openxmlformats-package.relationships+xml" Extension="rels"/>
  <Default ContentType="application/xml" Extension="xml"/>
  <Default ContentType="image/jpeg" Extension="jpeg"/>
  <Override ContentType="application/vnd.openxmlformats-officedocument.presentationml.slideMaster+xml" PartName="/ppt/slideMasters/slideMaster1.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4.xml"/>
  <Override ContentType="application/vnd.openxmlformats-officedocument.presentationml.slideLayout+xml" PartName="/ppt/slideLayouts/slideLayout9.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theme+xml" PartName="/ppt/theme/theme1.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16.xml"/>
  <Override ContentType="application/vnd.openxmlformats-officedocument.presentationml.slide+xml" PartName="/ppt/slides/slide11.xml"/>
  <Override ContentType="application/vnd.openxmlformats-officedocument.presentationml.slide+xml" PartName="/ppt/slides/slide4.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presentation.main+xml" PartName="/ppt/presentation.xml"/>
  <Override ContentType="application/vnd.openxmlformats-officedocument.presentationml.presProps+xml" PartName="/ppt/pres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y="6858000" cx="9144000"/>
  <p:notesSz cx="6858000" cy="9144000"/>
  <p:defaultTextStyle>
    <a:defPPr lvl="0">
      <a:defRPr lang="tr-TR"/>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8" Type="http://schemas.openxmlformats.org/officeDocument/2006/relationships/slide" Target="slides/slide15.xml"/><Relationship Id="rId5" Type="http://schemas.openxmlformats.org/officeDocument/2006/relationships/slide" Target="slides/slide2.xml"/><Relationship Id="rId12" Type="http://schemas.openxmlformats.org/officeDocument/2006/relationships/slide" Target="slides/slide9.xml"/><Relationship Id="rId16" Type="http://schemas.openxmlformats.org/officeDocument/2006/relationships/slide" Target="slides/slide13.xml"/><Relationship Id="rId20" Type="http://schemas.openxmlformats.org/officeDocument/2006/relationships/slide" Target="slides/slide17.xml"/><Relationship Id="rId15" Type="http://schemas.openxmlformats.org/officeDocument/2006/relationships/slide" Target="slides/slide12.xml"/><Relationship Id="rId11" Type="http://schemas.openxmlformats.org/officeDocument/2006/relationships/slide" Target="slides/slide8.xml"/><Relationship Id="rId14" Type="http://schemas.openxmlformats.org/officeDocument/2006/relationships/slide" Target="slides/slide11.xml"/><Relationship Id="rId7" Type="http://schemas.openxmlformats.org/officeDocument/2006/relationships/slide" Target="slides/slide4.xml"/><Relationship Id="rId2" Type="http://schemas.openxmlformats.org/officeDocument/2006/relationships/presProps" Target="presProps1.xml"/><Relationship Id="rId10" Type="http://schemas.openxmlformats.org/officeDocument/2006/relationships/slide" Target="slides/slide7.xml"/><Relationship Id="rId19" Type="http://schemas.openxmlformats.org/officeDocument/2006/relationships/slide" Target="slides/slide16.xml"/><Relationship Id="rId13" Type="http://schemas.openxmlformats.org/officeDocument/2006/relationships/slide" Target="slides/slide10.xml"/><Relationship Id="rId8" Type="http://schemas.openxmlformats.org/officeDocument/2006/relationships/slide" Target="slides/slide5.xml"/><Relationship Id="rId17" Type="http://schemas.openxmlformats.org/officeDocument/2006/relationships/slide" Target="slides/slide14.xml"/><Relationship Id="rId4" Type="http://schemas.openxmlformats.org/officeDocument/2006/relationships/slide" Target="slides/slide1.xml"/><Relationship Id="rId9" Type="http://schemas.openxmlformats.org/officeDocument/2006/relationships/slide" Target="slides/slide6.xml"/><Relationship Id="rId3" Type="http://schemas.openxmlformats.org/officeDocument/2006/relationships/slideMaster" Target="slideMasters/slideMaster1.xml"/><Relationship Id="rId6" Type="http://schemas.openxmlformats.org/officeDocument/2006/relationships/slide" Target="slides/slide3.xml"/><Relationship Id="rId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Date Placeholder 29"/>
          <p:cNvSpPr>
            <a:spLocks noGrp="1"/>
          </p:cNvSpPr>
          <p:nvPr>
            <p:ph type="dt" sz="half" idx="10"/>
          </p:nvPr>
        </p:nvSpPr>
        <p:spPr/>
        <p:txBody>
          <a:bodyPr/>
          <a:lstStyle/>
          <a:p>
            <a:fld id="{A23720DD-5B6D-40BF-8493-A6B52D484E6B}" type="datetimeFigureOut">
              <a:rPr lang="tr-TR" smtClean="0"/>
              <a:t>03.10.2016</a:t>
            </a:fld>
            <a:endParaRPr lang="tr-TR"/>
          </a:p>
        </p:txBody>
      </p:sp>
      <p:sp>
        <p:nvSpPr>
          <p:cNvPr id="19" name="Footer Placeholder 18"/>
          <p:cNvSpPr>
            <a:spLocks noGrp="1"/>
          </p:cNvSpPr>
          <p:nvPr>
            <p:ph type="ftr" sz="quarter" idx="11"/>
          </p:nvPr>
        </p:nvSpPr>
        <p:spPr/>
        <p:txBody>
          <a:bodyPr/>
          <a:lstStyle/>
          <a:p>
            <a:endParaRPr lang="tr-TR"/>
          </a:p>
        </p:txBody>
      </p:sp>
      <p:sp>
        <p:nvSpPr>
          <p:cNvPr id="27" name="Slide Number Placeholder 26"/>
          <p:cNvSpPr>
            <a:spLocks noGrp="1"/>
          </p:cNvSpPr>
          <p:nvPr>
            <p:ph type="sldNum" sz="quarter" idx="12"/>
          </p:nvPr>
        </p:nvSpPr>
        <p:spPr/>
        <p:txBody>
          <a:bodyPr/>
          <a:lstStyle/>
          <a:p>
            <a:fld id="{F302176B-0E47-46AC-8F43-DAB4B8A37D06}"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tr-TR" smtClean="0"/>
              <a:t>Asıl başlık stili için tıklatın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Date Placeholder 3"/>
          <p:cNvSpPr>
            <a:spLocks noGrp="1"/>
          </p:cNvSpPr>
          <p:nvPr>
            <p:ph type="dt" sz="half" idx="10"/>
          </p:nvPr>
        </p:nvSpPr>
        <p:spPr/>
        <p:txBody>
          <a:bodyPr/>
          <a:lstStyle/>
          <a:p>
            <a:fld id="{A23720DD-5B6D-40BF-8493-A6B52D484E6B}" type="datetimeFigureOut">
              <a:rPr lang="tr-TR" smtClean="0"/>
              <a:t>03.10.2016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Date Placeholder 3"/>
          <p:cNvSpPr>
            <a:spLocks noGrp="1"/>
          </p:cNvSpPr>
          <p:nvPr>
            <p:ph type="dt" sz="half" idx="10"/>
          </p:nvPr>
        </p:nvSpPr>
        <p:spPr/>
        <p:txBody>
          <a:bodyPr/>
          <a:lstStyle/>
          <a:p>
            <a:fld id="{A23720DD-5B6D-40BF-8493-A6B52D484E6B}" type="datetimeFigureOut">
              <a:rPr lang="tr-TR" smtClean="0"/>
              <a:t>03.10.2016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tr-TR" smtClean="0"/>
              <a:t>Asıl başlık stili için tıklatın</a:t>
            </a:r>
            <a:endParaRPr kumimoji="0" lang="en-US"/>
          </a:p>
        </p:txBody>
      </p:sp>
      <p:sp>
        <p:nvSpPr>
          <p:cNvPr id="3" name="Content Placeholder 2"/>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Date Placeholder 3"/>
          <p:cNvSpPr>
            <a:spLocks noGrp="1"/>
          </p:cNvSpPr>
          <p:nvPr>
            <p:ph type="dt" sz="half" idx="10"/>
          </p:nvPr>
        </p:nvSpPr>
        <p:spPr/>
        <p:txBody>
          <a:bodyPr/>
          <a:lstStyle/>
          <a:p>
            <a:fld id="{A23720DD-5B6D-40BF-8493-A6B52D484E6B}" type="datetimeFigureOut">
              <a:rPr lang="tr-TR" smtClean="0"/>
              <a:t>03.10.2016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Date Placeholder 3"/>
          <p:cNvSpPr>
            <a:spLocks noGrp="1"/>
          </p:cNvSpPr>
          <p:nvPr>
            <p:ph type="dt" sz="half" idx="10"/>
          </p:nvPr>
        </p:nvSpPr>
        <p:spPr/>
        <p:txBody>
          <a:bodyPr/>
          <a:lstStyle/>
          <a:p>
            <a:fld id="{A23720DD-5B6D-40BF-8493-A6B52D484E6B}" type="datetimeFigureOut">
              <a:rPr lang="tr-TR" smtClean="0"/>
              <a:t>03.10.2016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02176B-0E47-46AC-8F43-DAB4B8A37D06}"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Date Placeholder 4"/>
          <p:cNvSpPr>
            <a:spLocks noGrp="1"/>
          </p:cNvSpPr>
          <p:nvPr>
            <p:ph type="dt" sz="half" idx="10"/>
          </p:nvPr>
        </p:nvSpPr>
        <p:spPr/>
        <p:txBody>
          <a:bodyPr/>
          <a:lstStyle/>
          <a:p>
            <a:fld id="{A23720DD-5B6D-40BF-8493-A6B52D484E6B}" type="datetimeFigureOut">
              <a:rPr lang="tr-TR" smtClean="0"/>
              <a:t>03.10.2016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Date Placeholder 6"/>
          <p:cNvSpPr>
            <a:spLocks noGrp="1"/>
          </p:cNvSpPr>
          <p:nvPr>
            <p:ph type="dt" sz="half" idx="10"/>
          </p:nvPr>
        </p:nvSpPr>
        <p:spPr/>
        <p:txBody>
          <a:bodyPr/>
          <a:lstStyle/>
          <a:p>
            <a:fld id="{A23720DD-5B6D-40BF-8493-A6B52D484E6B}" type="datetimeFigureOut">
              <a:rPr lang="tr-TR" smtClean="0"/>
              <a:t>03.10.2016</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Date Placeholder 2"/>
          <p:cNvSpPr>
            <a:spLocks noGrp="1"/>
          </p:cNvSpPr>
          <p:nvPr>
            <p:ph type="dt" sz="half" idx="10"/>
          </p:nvPr>
        </p:nvSpPr>
        <p:spPr/>
        <p:txBody>
          <a:bodyPr/>
          <a:lstStyle/>
          <a:p>
            <a:fld id="{A23720DD-5B6D-40BF-8493-A6B52D484E6B}" type="datetimeFigureOut">
              <a:rPr lang="tr-TR" smtClean="0"/>
              <a:t>03.10.2016</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720DD-5B6D-40BF-8493-A6B52D484E6B}" type="datetimeFigureOut">
              <a:rPr lang="tr-TR" smtClean="0"/>
              <a:t>03.10.2016</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Date Placeholder 4"/>
          <p:cNvSpPr>
            <a:spLocks noGrp="1"/>
          </p:cNvSpPr>
          <p:nvPr>
            <p:ph type="dt" sz="half" idx="10"/>
          </p:nvPr>
        </p:nvSpPr>
        <p:spPr/>
        <p:txBody>
          <a:bodyPr/>
          <a:lstStyle/>
          <a:p>
            <a:fld id="{A23720DD-5B6D-40BF-8493-A6B52D484E6B}" type="datetimeFigureOut">
              <a:rPr lang="tr-TR" smtClean="0"/>
              <a:t>03.10.2016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Date Placeholder 4"/>
          <p:cNvSpPr>
            <a:spLocks noGrp="1"/>
          </p:cNvSpPr>
          <p:nvPr>
            <p:ph type="dt" sz="half" idx="10"/>
          </p:nvPr>
        </p:nvSpPr>
        <p:spPr/>
        <p:txBody>
          <a:bodyPr/>
          <a:lstStyle/>
          <a:p>
            <a:fld id="{A23720DD-5B6D-40BF-8493-A6B52D484E6B}" type="datetimeFigureOut">
              <a:rPr lang="tr-TR" smtClean="0"/>
              <a:t>03.10.2016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8077200" y="6356350"/>
            <a:ext cx="609600" cy="365125"/>
          </a:xfrm>
        </p:spPr>
        <p:txBody>
          <a:bodyPr/>
          <a:lstStyle/>
          <a:p>
            <a:fld id="{F302176B-0E47-46AC-8F43-DAB4B8A37D06}" type="slidenum">
              <a:rPr lang="tr-TR" smtClean="0"/>
              <a:t>‹#›</a:t>
            </a:fld>
            <a:endParaRPr lang="tr-T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23720DD-5B6D-40BF-8493-A6B52D484E6B}" type="datetimeFigureOut">
              <a:rPr lang="tr-TR" smtClean="0"/>
              <a:t>03.10.2016</a:t>
            </a:fld>
            <a:endParaRPr lang="tr-T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302176B-0E47-46AC-8F43-DAB4B8A37D06}" type="slidenum">
              <a:rPr lang="tr-TR" smtClean="0"/>
              <a:t>‹#›</a:t>
            </a:fld>
            <a:endParaRPr lang="tr-T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pPr algn="ctr"/>
            <a:r>
              <a:rPr lang="tr-TR" dirty="0" smtClean="0"/>
              <a:t>MİCROSOFT WORD DERS NOTLARI</a:t>
            </a:r>
            <a:endParaRPr lang="tr-TR" dirty="0"/>
          </a:p>
        </p:txBody>
      </p:sp>
      <p:sp>
        <p:nvSpPr>
          <p:cNvPr id="3" name="Alt Başlık 2"/>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3203608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39552" y="980728"/>
            <a:ext cx="8229600" cy="4389120"/>
          </a:xfrm>
        </p:spPr>
        <p:txBody>
          <a:bodyPr/>
          <a:lstStyle/>
          <a:p>
            <a:pPr algn="just"/>
            <a:r>
              <a:rPr lang="tr-TR" dirty="0"/>
              <a:t>Eklenen her şekil, boyutlandırılabilir ve döndürülebilir. Boyutlandırmak için, şekillerin kenarlarında bulunan kareler, veya köşelerinde bulunan çemberler kullanılabilir. Döndürme işlemi için ise, şeklin üzerinde çıkan yeşil daireye fare ile tıklayıp, fareyi istenen yönde hareket etmek yeterlidir.</a:t>
            </a:r>
          </a:p>
          <a:p>
            <a:pPr algn="just"/>
            <a:r>
              <a:rPr lang="tr-TR" dirty="0"/>
              <a:t>Ayrıca, şekillere özel olarak biçimlendirme yapılabilir. Bunun için şekil seçili iken sağ tuş ile üzerine tıklayarak şekil biçimlendir seçeneğinin, menüden seçilmesi yeterlidir.</a:t>
            </a:r>
          </a:p>
          <a:p>
            <a:endParaRPr lang="tr-TR" dirty="0"/>
          </a:p>
        </p:txBody>
      </p:sp>
    </p:spTree>
    <p:extLst>
      <p:ext uri="{BB962C8B-B14F-4D97-AF65-F5344CB8AC3E}">
        <p14:creationId xmlns:p14="http://schemas.microsoft.com/office/powerpoint/2010/main" val="7175241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descr="http://www.bilgisayarkavramlari.com/wp-content/uploads/102710_0733_MSWordProgr4.png"/>
          <p:cNvPicPr/>
          <p:nvPr/>
        </p:nvPicPr>
        <p:blipFill>
          <a:blip r:embed="rId2">
            <a:extLst>
              <a:ext uri="{28A0092B-C50C-407E-A947-70E740481C1C}">
                <a14:useLocalDpi xmlns:a14="http://schemas.microsoft.com/office/drawing/2010/main" val="0"/>
              </a:ext>
            </a:extLst>
          </a:blip>
          <a:srcRect/>
          <a:stretch>
            <a:fillRect/>
          </a:stretch>
        </p:blipFill>
        <p:spPr bwMode="auto">
          <a:xfrm>
            <a:off x="147401" y="332656"/>
            <a:ext cx="3384376" cy="4464496"/>
          </a:xfrm>
          <a:prstGeom prst="rect">
            <a:avLst/>
          </a:prstGeom>
          <a:noFill/>
          <a:ln>
            <a:noFill/>
          </a:ln>
        </p:spPr>
      </p:pic>
      <p:pic>
        <p:nvPicPr>
          <p:cNvPr id="5" name="Resim 4" descr="http://www.bilgisayarkavramlari.com/wp-content/uploads/102710_0733_MSWordProgr5.png"/>
          <p:cNvPicPr/>
          <p:nvPr/>
        </p:nvPicPr>
        <p:blipFill>
          <a:blip r:embed="rId3">
            <a:extLst>
              <a:ext uri="{28A0092B-C50C-407E-A947-70E740481C1C}">
                <a14:useLocalDpi xmlns:a14="http://schemas.microsoft.com/office/drawing/2010/main" val="0"/>
              </a:ext>
            </a:extLst>
          </a:blip>
          <a:srcRect/>
          <a:stretch>
            <a:fillRect/>
          </a:stretch>
        </p:blipFill>
        <p:spPr bwMode="auto">
          <a:xfrm>
            <a:off x="3635896" y="2204864"/>
            <a:ext cx="5172075" cy="4476750"/>
          </a:xfrm>
          <a:prstGeom prst="rect">
            <a:avLst/>
          </a:prstGeom>
          <a:noFill/>
          <a:ln>
            <a:noFill/>
          </a:ln>
        </p:spPr>
      </p:pic>
    </p:spTree>
    <p:extLst>
      <p:ext uri="{BB962C8B-B14F-4D97-AF65-F5344CB8AC3E}">
        <p14:creationId xmlns:p14="http://schemas.microsoft.com/office/powerpoint/2010/main" val="1758928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1052736"/>
            <a:ext cx="8229600" cy="4389120"/>
          </a:xfrm>
        </p:spPr>
        <p:txBody>
          <a:bodyPr/>
          <a:lstStyle/>
          <a:p>
            <a:r>
              <a:rPr lang="tr-TR" dirty="0"/>
              <a:t>Bu diyalogda, şeklin arka planına bir renk veya resim konulabilir. Renk konulması için, düz dolgu seçilip, alt taraftan dolgu rengi seçilebilir. Resim koymak için ise, resim veya doku dolgusu seçilerek, aşağıdaki menüden resim belirlemek gerekir.</a:t>
            </a:r>
          </a:p>
          <a:p>
            <a:r>
              <a:rPr lang="tr-TR" dirty="0"/>
              <a:t>Diyaloğun sol tarafındaki menülerden, şeklin çizimi sırasında kullanılan çevre çizgisinin rengi ve stili belirlenebileceği gibi, şekle gölge ve yansıma veya üç boyutlu efekt verilebilir.</a:t>
            </a:r>
          </a:p>
          <a:p>
            <a:endParaRPr lang="tr-TR" dirty="0"/>
          </a:p>
        </p:txBody>
      </p:sp>
    </p:spTree>
    <p:extLst>
      <p:ext uri="{BB962C8B-B14F-4D97-AF65-F5344CB8AC3E}">
        <p14:creationId xmlns:p14="http://schemas.microsoft.com/office/powerpoint/2010/main" val="162101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DENKLEM YAZMA</a:t>
            </a:r>
            <a:endParaRPr lang="tr-TR" dirty="0"/>
          </a:p>
        </p:txBody>
      </p:sp>
      <p:sp>
        <p:nvSpPr>
          <p:cNvPr id="3" name="İçerik Yer Tutucusu 2"/>
          <p:cNvSpPr>
            <a:spLocks noGrp="1"/>
          </p:cNvSpPr>
          <p:nvPr>
            <p:ph idx="1"/>
          </p:nvPr>
        </p:nvSpPr>
        <p:spPr>
          <a:xfrm>
            <a:off x="457200" y="1935480"/>
            <a:ext cx="8291264" cy="2429624"/>
          </a:xfrm>
        </p:spPr>
        <p:txBody>
          <a:bodyPr>
            <a:normAutofit lnSpcReduction="10000"/>
          </a:bodyPr>
          <a:lstStyle/>
          <a:p>
            <a:pPr algn="just"/>
            <a:endParaRPr lang="tr-TR" sz="2200" dirty="0">
              <a:latin typeface="Times New Roman" pitchFamily="18" charset="0"/>
              <a:cs typeface="Times New Roman" pitchFamily="18" charset="0"/>
            </a:endParaRPr>
          </a:p>
          <a:p>
            <a:pPr algn="just"/>
            <a:r>
              <a:rPr lang="tr-TR" sz="2200" dirty="0">
                <a:latin typeface="Times New Roman" pitchFamily="18" charset="0"/>
                <a:cs typeface="Times New Roman" pitchFamily="18" charset="0"/>
              </a:rPr>
              <a:t>MS-Word kelime işlemcisi ile karmaşık denklemleri yazabilmek için yine Microsoft tarafından geliştirilmiş </a:t>
            </a:r>
            <a:r>
              <a:rPr lang="tr-TR" sz="2200" dirty="0" err="1">
                <a:latin typeface="Times New Roman" pitchFamily="18" charset="0"/>
                <a:cs typeface="Times New Roman" pitchFamily="18" charset="0"/>
              </a:rPr>
              <a:t>Equation</a:t>
            </a:r>
            <a:r>
              <a:rPr lang="tr-TR" sz="2200" dirty="0">
                <a:latin typeface="Times New Roman" pitchFamily="18" charset="0"/>
                <a:cs typeface="Times New Roman" pitchFamily="18" charset="0"/>
              </a:rPr>
              <a:t> Editor ün kullanılması gerekmektedir. Word ile yazı yazarken denklem yazacağınız yere geldiğinizde Ekle menüsünden , Nesne </a:t>
            </a:r>
            <a:r>
              <a:rPr lang="tr-TR" sz="2200" dirty="0" err="1">
                <a:latin typeface="Times New Roman" pitchFamily="18" charset="0"/>
                <a:cs typeface="Times New Roman" pitchFamily="18" charset="0"/>
              </a:rPr>
              <a:t>yi</a:t>
            </a:r>
            <a:r>
              <a:rPr lang="tr-TR" sz="2200" dirty="0">
                <a:latin typeface="Times New Roman" pitchFamily="18" charset="0"/>
                <a:cs typeface="Times New Roman" pitchFamily="18" charset="0"/>
              </a:rPr>
              <a:t> seçip açılan pencereden de Microsoft </a:t>
            </a:r>
            <a:r>
              <a:rPr lang="tr-TR" sz="2200" dirty="0" err="1">
                <a:latin typeface="Times New Roman" pitchFamily="18" charset="0"/>
                <a:cs typeface="Times New Roman" pitchFamily="18" charset="0"/>
              </a:rPr>
              <a:t>Equation</a:t>
            </a:r>
            <a:r>
              <a:rPr lang="tr-TR" sz="2200" dirty="0">
                <a:latin typeface="Times New Roman" pitchFamily="18" charset="0"/>
                <a:cs typeface="Times New Roman" pitchFamily="18" charset="0"/>
              </a:rPr>
              <a:t> seçilerek Denklem Düzenleyici açılır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835899"/>
            <a:ext cx="576064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68137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Simge ekleme</a:t>
            </a:r>
            <a:endParaRPr lang="tr-TR" dirty="0"/>
          </a:p>
        </p:txBody>
      </p:sp>
      <p:sp>
        <p:nvSpPr>
          <p:cNvPr id="3" name="İçerik Yer Tutucusu 2"/>
          <p:cNvSpPr>
            <a:spLocks noGrp="1"/>
          </p:cNvSpPr>
          <p:nvPr>
            <p:ph idx="1"/>
          </p:nvPr>
        </p:nvSpPr>
        <p:spPr>
          <a:xfrm>
            <a:off x="251520" y="1907882"/>
            <a:ext cx="2962672" cy="4389120"/>
          </a:xfrm>
        </p:spPr>
        <p:txBody>
          <a:bodyPr>
            <a:normAutofit lnSpcReduction="10000"/>
          </a:bodyPr>
          <a:lstStyle/>
          <a:p>
            <a:pPr algn="ctr"/>
            <a:r>
              <a:rPr lang="tr-TR" dirty="0"/>
              <a:t>Yazdığımız belgenin içinde istediğimiz bir yere, yüklü yazı tiplerinin değişik karakterlerini ekleme </a:t>
            </a:r>
            <a:r>
              <a:rPr lang="tr-TR" dirty="0" smtClean="0"/>
              <a:t>işidir. Bunun </a:t>
            </a:r>
            <a:r>
              <a:rPr lang="tr-TR" dirty="0"/>
              <a:t>için Ekle menüsü açılıp </a:t>
            </a:r>
            <a:r>
              <a:rPr lang="tr-TR" b="1" dirty="0"/>
              <a:t>Simge </a:t>
            </a:r>
            <a:r>
              <a:rPr lang="tr-TR" dirty="0"/>
              <a:t>komutu seçilir.</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9216" y="2132856"/>
            <a:ext cx="5257800"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91936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Aşağıda verilen denklemleri yazınız:</a:t>
            </a:r>
          </a:p>
          <a:p>
            <a:endParaRPr lang="tr-T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140968"/>
            <a:ext cx="6268731" cy="2264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Bilal\Desktop\02_ll_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5661248"/>
            <a:ext cx="1162050" cy="55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5917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21293590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3603766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620688"/>
            <a:ext cx="8229600" cy="5703912"/>
          </a:xfrm>
        </p:spPr>
        <p:txBody>
          <a:bodyPr>
            <a:normAutofit/>
          </a:bodyPr>
          <a:lstStyle/>
          <a:p>
            <a:r>
              <a:rPr lang="tr-TR" sz="2000" dirty="0">
                <a:latin typeface="Times New Roman" pitchFamily="18" charset="0"/>
                <a:cs typeface="Times New Roman" pitchFamily="18" charset="0"/>
              </a:rPr>
              <a:t>Word, Microsoft firması tarafından geliştirilmiş Microsoft Office paketi içinde yer alan ve Windows işletim sistemi altında çalışabilen geliştirilmiş bir kelime-işlem yazılımıdır. Kelime-işlem yazılımları; </a:t>
            </a:r>
            <a:endParaRPr lang="tr-TR" sz="2000" dirty="0" smtClean="0">
              <a:latin typeface="Times New Roman" pitchFamily="18" charset="0"/>
              <a:cs typeface="Times New Roman" pitchFamily="18" charset="0"/>
            </a:endParaRPr>
          </a:p>
          <a:p>
            <a:endParaRPr lang="tr-TR" sz="2000" dirty="0">
              <a:latin typeface="Times New Roman" pitchFamily="18" charset="0"/>
              <a:cs typeface="Times New Roman" pitchFamily="18" charset="0"/>
            </a:endParaRPr>
          </a:p>
          <a:p>
            <a:pPr>
              <a:buFont typeface="Wingdings" pitchFamily="2" charset="2"/>
              <a:buChar char="q"/>
            </a:pPr>
            <a:r>
              <a:rPr lang="tr-TR" sz="2000" dirty="0" smtClean="0">
                <a:latin typeface="Times New Roman" pitchFamily="18" charset="0"/>
                <a:cs typeface="Times New Roman" pitchFamily="18" charset="0"/>
              </a:rPr>
              <a:t> Düz </a:t>
            </a:r>
            <a:r>
              <a:rPr lang="tr-TR" sz="2000" dirty="0">
                <a:latin typeface="Times New Roman" pitchFamily="18" charset="0"/>
                <a:cs typeface="Times New Roman" pitchFamily="18" charset="0"/>
              </a:rPr>
              <a:t>yazıların yazılması, </a:t>
            </a:r>
          </a:p>
          <a:p>
            <a:pPr>
              <a:buFont typeface="Wingdings" pitchFamily="2" charset="2"/>
              <a:buChar char="q"/>
            </a:pPr>
            <a:r>
              <a:rPr lang="tr-TR" sz="2000" dirty="0" smtClean="0">
                <a:latin typeface="Times New Roman" pitchFamily="18" charset="0"/>
                <a:cs typeface="Times New Roman" pitchFamily="18" charset="0"/>
              </a:rPr>
              <a:t> </a:t>
            </a:r>
            <a:r>
              <a:rPr lang="tr-TR" sz="2000" dirty="0">
                <a:latin typeface="Times New Roman" pitchFamily="18" charset="0"/>
                <a:cs typeface="Times New Roman" pitchFamily="18" charset="0"/>
              </a:rPr>
              <a:t>Yazılan yazıların sayfa ayarının yapılması, </a:t>
            </a:r>
          </a:p>
          <a:p>
            <a:pPr>
              <a:buFont typeface="Wingdings" pitchFamily="2" charset="2"/>
              <a:buChar char="q"/>
            </a:pPr>
            <a:r>
              <a:rPr lang="tr-TR" sz="2000" dirty="0" smtClean="0">
                <a:latin typeface="Times New Roman" pitchFamily="18" charset="0"/>
                <a:cs typeface="Times New Roman" pitchFamily="18" charset="0"/>
              </a:rPr>
              <a:t> Yazıların </a:t>
            </a:r>
            <a:r>
              <a:rPr lang="tr-TR" sz="2000" dirty="0">
                <a:latin typeface="Times New Roman" pitchFamily="18" charset="0"/>
                <a:cs typeface="Times New Roman" pitchFamily="18" charset="0"/>
              </a:rPr>
              <a:t>içine tablo, şekil, resim gibi nesnelerin eklenmesi, </a:t>
            </a:r>
          </a:p>
          <a:p>
            <a:pPr>
              <a:buFont typeface="Wingdings" pitchFamily="2" charset="2"/>
              <a:buChar char="q"/>
            </a:pPr>
            <a:r>
              <a:rPr lang="tr-TR" sz="2000" dirty="0" smtClean="0">
                <a:latin typeface="Times New Roman" pitchFamily="18" charset="0"/>
                <a:cs typeface="Times New Roman" pitchFamily="18" charset="0"/>
              </a:rPr>
              <a:t> Hazırlanan </a:t>
            </a:r>
            <a:r>
              <a:rPr lang="tr-TR" sz="2000" dirty="0">
                <a:latin typeface="Times New Roman" pitchFamily="18" charset="0"/>
                <a:cs typeface="Times New Roman" pitchFamily="18" charset="0"/>
              </a:rPr>
              <a:t>yazıların kağıda basılması, </a:t>
            </a:r>
          </a:p>
          <a:p>
            <a:endParaRPr lang="tr-TR" sz="2000" dirty="0">
              <a:latin typeface="Times New Roman" pitchFamily="18" charset="0"/>
              <a:cs typeface="Times New Roman" pitchFamily="18" charset="0"/>
            </a:endParaRPr>
          </a:p>
          <a:p>
            <a:pPr marL="0" indent="0">
              <a:buNone/>
            </a:pPr>
            <a:r>
              <a:rPr lang="tr-TR" sz="2000" dirty="0" smtClean="0">
                <a:latin typeface="Times New Roman" pitchFamily="18" charset="0"/>
                <a:cs typeface="Times New Roman" pitchFamily="18" charset="0"/>
              </a:rPr>
              <a:t>amacıyla </a:t>
            </a:r>
            <a:r>
              <a:rPr lang="tr-TR" sz="2000" dirty="0">
                <a:latin typeface="Times New Roman" pitchFamily="18" charset="0"/>
                <a:cs typeface="Times New Roman" pitchFamily="18" charset="0"/>
              </a:rPr>
              <a:t>geliştirilmiş uygulama yazılımlarıdır. </a:t>
            </a:r>
          </a:p>
          <a:p>
            <a:r>
              <a:rPr lang="tr-TR" sz="2000" dirty="0">
                <a:latin typeface="Times New Roman" pitchFamily="18" charset="0"/>
                <a:cs typeface="Times New Roman" pitchFamily="18" charset="0"/>
              </a:rPr>
              <a:t>Piyasada Open Office, Star Office gibi bir çok başka Office yazılımı ve her Office yazılımı içinde de bir kelime-işlem yazılımı bulunmaktadır. Bununla birlikte piyasada en çok kullanılan olması ve kolay kullanımı nedeniyle burada Microsoft Office paketi içinde yer alan MS-Word kelime-işlem yazılımı anlatılacaktır. </a:t>
            </a:r>
          </a:p>
        </p:txBody>
      </p:sp>
    </p:spTree>
    <p:extLst>
      <p:ext uri="{BB962C8B-B14F-4D97-AF65-F5344CB8AC3E}">
        <p14:creationId xmlns:p14="http://schemas.microsoft.com/office/powerpoint/2010/main" val="3014404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188640"/>
            <a:ext cx="8229600" cy="1143000"/>
          </a:xfrm>
        </p:spPr>
        <p:txBody>
          <a:bodyPr/>
          <a:lstStyle/>
          <a:p>
            <a:r>
              <a:rPr lang="tr-TR" dirty="0" smtClean="0"/>
              <a:t>MS-WORD GENEL YAPISI</a:t>
            </a:r>
            <a:endParaRPr lang="tr-TR" dirty="0"/>
          </a:p>
        </p:txBody>
      </p:sp>
      <p:sp>
        <p:nvSpPr>
          <p:cNvPr id="3" name="İçerik Yer Tutucusu 2"/>
          <p:cNvSpPr>
            <a:spLocks noGrp="1"/>
          </p:cNvSpPr>
          <p:nvPr>
            <p:ph idx="1"/>
          </p:nvPr>
        </p:nvSpPr>
        <p:spPr>
          <a:xfrm>
            <a:off x="172553" y="1686530"/>
            <a:ext cx="2520280" cy="4389120"/>
          </a:xfrm>
        </p:spPr>
        <p:txBody>
          <a:bodyPr>
            <a:normAutofit fontScale="92500"/>
          </a:bodyPr>
          <a:lstStyle/>
          <a:p>
            <a:pPr algn="ctr"/>
            <a:r>
              <a:rPr lang="tr-TR" dirty="0"/>
              <a:t>MS-Word 2010 çalıştırıldığında standart olarak aşağıdaki şekilde görüldüğü gibi Word üzerinde çalışmaların yapıldığı ana ekran görüntüye gelir.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361728"/>
            <a:ext cx="6444208"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5517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Menü Çubuğu</a:t>
            </a:r>
            <a:endParaRPr lang="tr-TR" dirty="0"/>
          </a:p>
        </p:txBody>
      </p:sp>
      <p:sp>
        <p:nvSpPr>
          <p:cNvPr id="3" name="İçerik Yer Tutucusu 2"/>
          <p:cNvSpPr>
            <a:spLocks noGrp="1"/>
          </p:cNvSpPr>
          <p:nvPr>
            <p:ph idx="1"/>
          </p:nvPr>
        </p:nvSpPr>
        <p:spPr>
          <a:xfrm>
            <a:off x="810103" y="1988840"/>
            <a:ext cx="7931224" cy="1815480"/>
          </a:xfrm>
        </p:spPr>
        <p:txBody>
          <a:bodyPr>
            <a:normAutofit fontScale="77500" lnSpcReduction="20000"/>
          </a:bodyPr>
          <a:lstStyle/>
          <a:p>
            <a:pPr algn="just"/>
            <a:r>
              <a:rPr lang="tr-TR" b="1" dirty="0">
                <a:latin typeface="Times New Roman" pitchFamily="18" charset="0"/>
                <a:cs typeface="Times New Roman" pitchFamily="18" charset="0"/>
              </a:rPr>
              <a:t>Sekmeler: </a:t>
            </a:r>
            <a:r>
              <a:rPr lang="tr-TR" dirty="0">
                <a:latin typeface="Times New Roman" pitchFamily="18" charset="0"/>
                <a:cs typeface="Times New Roman" pitchFamily="18" charset="0"/>
              </a:rPr>
              <a:t>Üst sırada </a:t>
            </a:r>
            <a:r>
              <a:rPr lang="tr-TR" b="1" dirty="0">
                <a:latin typeface="Times New Roman" pitchFamily="18" charset="0"/>
                <a:cs typeface="Times New Roman" pitchFamily="18" charset="0"/>
              </a:rPr>
              <a:t>Dosya, Giriş, Ekle, Sayfa Düzeni </a:t>
            </a:r>
            <a:r>
              <a:rPr lang="tr-TR" dirty="0">
                <a:latin typeface="Times New Roman" pitchFamily="18" charset="0"/>
                <a:cs typeface="Times New Roman" pitchFamily="18" charset="0"/>
              </a:rPr>
              <a:t>gibi ifadelerden oluşan 9 temel sekme vardır. Her biri bir etkinlik alanını temsil eder. </a:t>
            </a:r>
          </a:p>
          <a:p>
            <a:pPr algn="just"/>
            <a:r>
              <a:rPr lang="tr-TR" b="1" dirty="0">
                <a:latin typeface="Times New Roman" pitchFamily="18" charset="0"/>
                <a:cs typeface="Times New Roman" pitchFamily="18" charset="0"/>
              </a:rPr>
              <a:t>Gruplar: </a:t>
            </a:r>
            <a:r>
              <a:rPr lang="tr-TR" dirty="0">
                <a:latin typeface="Times New Roman" pitchFamily="18" charset="0"/>
                <a:cs typeface="Times New Roman" pitchFamily="18" charset="0"/>
              </a:rPr>
              <a:t>Her sekmenin birbiriyle ilişkili ögelerini (simgelerini) bir arada gösteren birkaç grubu vardır. </a:t>
            </a:r>
          </a:p>
          <a:p>
            <a:pPr algn="just"/>
            <a:r>
              <a:rPr lang="tr-TR" b="1" dirty="0">
                <a:latin typeface="Times New Roman" pitchFamily="18" charset="0"/>
                <a:cs typeface="Times New Roman" pitchFamily="18" charset="0"/>
              </a:rPr>
              <a:t>Komutlar: </a:t>
            </a:r>
            <a:r>
              <a:rPr lang="tr-TR" dirty="0">
                <a:latin typeface="Times New Roman" pitchFamily="18" charset="0"/>
                <a:cs typeface="Times New Roman" pitchFamily="18" charset="0"/>
              </a:rPr>
              <a:t>Yazıda değişiklik yapmak üzere geliştirilmiş ve bir simgeye bağlanmış ifadelerdir.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530" y="4149080"/>
            <a:ext cx="7184382" cy="22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4155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t>DURUM ÇUBUĞU </a:t>
            </a:r>
            <a:endParaRPr lang="tr-TR" dirty="0"/>
          </a:p>
        </p:txBody>
      </p:sp>
      <p:sp>
        <p:nvSpPr>
          <p:cNvPr id="3" name="İçerik Yer Tutucusu 2"/>
          <p:cNvSpPr>
            <a:spLocks noGrp="1"/>
          </p:cNvSpPr>
          <p:nvPr>
            <p:ph idx="1"/>
          </p:nvPr>
        </p:nvSpPr>
        <p:spPr>
          <a:xfrm>
            <a:off x="457200" y="1935480"/>
            <a:ext cx="8229600" cy="1781552"/>
          </a:xfrm>
        </p:spPr>
        <p:txBody>
          <a:bodyPr>
            <a:normAutofit/>
          </a:bodyPr>
          <a:lstStyle/>
          <a:p>
            <a:pPr algn="just"/>
            <a:r>
              <a:rPr lang="tr-TR" sz="2000" dirty="0">
                <a:latin typeface="Times New Roman" pitchFamily="18" charset="0"/>
                <a:cs typeface="Times New Roman" pitchFamily="18" charset="0"/>
              </a:rPr>
              <a:t>Yazım alanının altında yer alan durum çubuğu, imlecin bulunduğu sayfa ve yazının toplam sayfa sayısı, kelime sayısı, küçük/büyük harf tuşu, imzalar, izinler, değişiklikleri izleme veya makrolar gibi seçeneklerin açık mı yoksa kapalı mı olduğunu gösterir.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717032"/>
            <a:ext cx="6192688"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8280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116632"/>
            <a:ext cx="8229600" cy="1143000"/>
          </a:xfrm>
        </p:spPr>
        <p:txBody>
          <a:bodyPr/>
          <a:lstStyle/>
          <a:p>
            <a:r>
              <a:rPr lang="tr-TR" dirty="0" smtClean="0"/>
              <a:t>TABLO EKLEME</a:t>
            </a:r>
            <a:endParaRPr lang="tr-TR" dirty="0"/>
          </a:p>
        </p:txBody>
      </p:sp>
      <p:sp>
        <p:nvSpPr>
          <p:cNvPr id="3" name="İçerik Yer Tutucusu 2"/>
          <p:cNvSpPr>
            <a:spLocks noGrp="1"/>
          </p:cNvSpPr>
          <p:nvPr>
            <p:ph idx="1"/>
          </p:nvPr>
        </p:nvSpPr>
        <p:spPr>
          <a:xfrm>
            <a:off x="179512" y="1268760"/>
            <a:ext cx="4608512" cy="4968552"/>
          </a:xfrm>
        </p:spPr>
        <p:txBody>
          <a:bodyPr>
            <a:normAutofit fontScale="85000" lnSpcReduction="10000"/>
          </a:bodyPr>
          <a:lstStyle/>
          <a:p>
            <a:pPr algn="just"/>
            <a:r>
              <a:rPr lang="tr-TR" sz="2000" dirty="0">
                <a:latin typeface="Times New Roman" pitchFamily="18" charset="0"/>
                <a:cs typeface="Times New Roman" pitchFamily="18" charset="0"/>
              </a:rPr>
              <a:t>Tablolar, Word’ün en kapsamlı olanaklarından birisidir. Bir tablo satırlardan ve sütunlardan oluşur. Satırların ve sütunların kesişim alanlarına ise hücre denir. İsim, malzeme, stok listeleri gibi listeler tablolar yardımıyla çok kolay bir şekilde düzenlenebilmektedir. Tablo </a:t>
            </a:r>
            <a:r>
              <a:rPr lang="tr-TR" sz="2000" dirty="0" smtClean="0">
                <a:latin typeface="Times New Roman" pitchFamily="18" charset="0"/>
                <a:cs typeface="Times New Roman" pitchFamily="18" charset="0"/>
              </a:rPr>
              <a:t>oluşturmanın </a:t>
            </a:r>
            <a:r>
              <a:rPr lang="tr-TR" sz="2000" dirty="0">
                <a:latin typeface="Times New Roman" pitchFamily="18" charset="0"/>
                <a:cs typeface="Times New Roman" pitchFamily="18" charset="0"/>
              </a:rPr>
              <a:t>iki yolu vardır: </a:t>
            </a:r>
          </a:p>
          <a:p>
            <a:pPr marL="457200" indent="-457200" algn="just">
              <a:buFont typeface="+mj-lt"/>
              <a:buAutoNum type="arabicPeriod"/>
            </a:pPr>
            <a:r>
              <a:rPr lang="nn-NO" sz="2000" dirty="0">
                <a:latin typeface="Times New Roman" pitchFamily="18" charset="0"/>
                <a:cs typeface="Times New Roman" pitchFamily="18" charset="0"/>
              </a:rPr>
              <a:t>Ekle sekmesinden Tablo Simgesi tıklandığında </a:t>
            </a:r>
            <a:r>
              <a:rPr lang="tr-TR" sz="2000" dirty="0" smtClean="0">
                <a:latin typeface="Times New Roman" pitchFamily="18" charset="0"/>
                <a:cs typeface="Times New Roman" pitchFamily="18" charset="0"/>
              </a:rPr>
              <a:t>otomatik olarak </a:t>
            </a:r>
            <a:r>
              <a:rPr lang="tr-TR" sz="2000" dirty="0">
                <a:latin typeface="Times New Roman" pitchFamily="18" charset="0"/>
                <a:cs typeface="Times New Roman" pitchFamily="18" charset="0"/>
              </a:rPr>
              <a:t>tablo eklemeyi sağlayan “</a:t>
            </a:r>
            <a:r>
              <a:rPr lang="tr-TR" sz="2000" b="1" dirty="0">
                <a:latin typeface="Times New Roman" pitchFamily="18" charset="0"/>
                <a:cs typeface="Times New Roman" pitchFamily="18" charset="0"/>
              </a:rPr>
              <a:t>Tablo Ekle” </a:t>
            </a:r>
            <a:r>
              <a:rPr lang="tr-TR" sz="2000" dirty="0" smtClean="0">
                <a:latin typeface="Times New Roman" pitchFamily="18" charset="0"/>
                <a:cs typeface="Times New Roman" pitchFamily="18" charset="0"/>
              </a:rPr>
              <a:t>görüntüsü </a:t>
            </a:r>
            <a:r>
              <a:rPr lang="tr-TR" sz="2000" dirty="0">
                <a:latin typeface="Times New Roman" pitchFamily="18" charset="0"/>
                <a:cs typeface="Times New Roman" pitchFamily="18" charset="0"/>
              </a:rPr>
              <a:t>ekrana gelir. </a:t>
            </a:r>
            <a:r>
              <a:rPr lang="tr-TR" sz="2000" dirty="0" smtClean="0">
                <a:latin typeface="Times New Roman" pitchFamily="18" charset="0"/>
                <a:cs typeface="Times New Roman" pitchFamily="18" charset="0"/>
              </a:rPr>
              <a:t>Buradan </a:t>
            </a:r>
            <a:r>
              <a:rPr lang="tr-TR" sz="2000" dirty="0">
                <a:latin typeface="Times New Roman" pitchFamily="18" charset="0"/>
                <a:cs typeface="Times New Roman" pitchFamily="18" charset="0"/>
              </a:rPr>
              <a:t>ilk tıklanıp ilk hücreden başlayarak aşağı ve sağa </a:t>
            </a:r>
            <a:r>
              <a:rPr lang="tr-TR" sz="2000" dirty="0" smtClean="0">
                <a:latin typeface="Times New Roman" pitchFamily="18" charset="0"/>
                <a:cs typeface="Times New Roman" pitchFamily="18" charset="0"/>
              </a:rPr>
              <a:t>çekilmek </a:t>
            </a:r>
            <a:r>
              <a:rPr lang="tr-TR" sz="2000" dirty="0">
                <a:latin typeface="Times New Roman" pitchFamily="18" charset="0"/>
                <a:cs typeface="Times New Roman" pitchFamily="18" charset="0"/>
              </a:rPr>
              <a:t>suretiyle satır ve sütün sayısı belirlenerek otomatik </a:t>
            </a:r>
            <a:r>
              <a:rPr lang="tr-TR" sz="2000" dirty="0" smtClean="0">
                <a:latin typeface="Times New Roman" pitchFamily="18" charset="0"/>
                <a:cs typeface="Times New Roman" pitchFamily="18" charset="0"/>
              </a:rPr>
              <a:t>olarak </a:t>
            </a:r>
            <a:r>
              <a:rPr lang="tr-TR" sz="2000" dirty="0">
                <a:latin typeface="Times New Roman" pitchFamily="18" charset="0"/>
                <a:cs typeface="Times New Roman" pitchFamily="18" charset="0"/>
              </a:rPr>
              <a:t>tablo oluşturulur. </a:t>
            </a:r>
            <a:endParaRPr lang="tr-TR" sz="2000" dirty="0" smtClean="0">
              <a:latin typeface="Times New Roman" pitchFamily="18" charset="0"/>
              <a:cs typeface="Times New Roman" pitchFamily="18" charset="0"/>
            </a:endParaRPr>
          </a:p>
          <a:p>
            <a:endParaRPr lang="tr-TR" sz="2000" dirty="0">
              <a:latin typeface="Times New Roman" pitchFamily="18" charset="0"/>
              <a:cs typeface="Times New Roman" pitchFamily="18" charset="0"/>
            </a:endParaRPr>
          </a:p>
          <a:p>
            <a:pPr algn="just"/>
            <a:r>
              <a:rPr lang="tr-TR" sz="2000" dirty="0">
                <a:latin typeface="Times New Roman" pitchFamily="18" charset="0"/>
                <a:cs typeface="Times New Roman" pitchFamily="18" charset="0"/>
              </a:rPr>
              <a:t>Tablo Simgesi çıktığında “</a:t>
            </a:r>
            <a:r>
              <a:rPr lang="tr-TR" sz="2000" b="1" dirty="0">
                <a:latin typeface="Times New Roman" pitchFamily="18" charset="0"/>
                <a:cs typeface="Times New Roman" pitchFamily="18" charset="0"/>
              </a:rPr>
              <a:t>Tablo Ekle</a:t>
            </a:r>
            <a:r>
              <a:rPr lang="tr-TR" sz="2000" dirty="0">
                <a:latin typeface="Times New Roman" pitchFamily="18" charset="0"/>
                <a:cs typeface="Times New Roman" pitchFamily="18" charset="0"/>
              </a:rPr>
              <a:t>” komutu tıklandığında ise </a:t>
            </a:r>
            <a:r>
              <a:rPr lang="tr-TR" sz="2000" dirty="0" smtClean="0">
                <a:latin typeface="Times New Roman" pitchFamily="18" charset="0"/>
                <a:cs typeface="Times New Roman" pitchFamily="18" charset="0"/>
              </a:rPr>
              <a:t>satır </a:t>
            </a:r>
            <a:r>
              <a:rPr lang="tr-TR" sz="2000" dirty="0">
                <a:latin typeface="Times New Roman" pitchFamily="18" charset="0"/>
                <a:cs typeface="Times New Roman" pitchFamily="18" charset="0"/>
              </a:rPr>
              <a:t>ve sütun sayısının elle girilmesini sağlayan ve tablo ve </a:t>
            </a:r>
            <a:r>
              <a:rPr lang="tr-TR" sz="2000" dirty="0" smtClean="0">
                <a:latin typeface="Times New Roman" pitchFamily="18" charset="0"/>
                <a:cs typeface="Times New Roman" pitchFamily="18" charset="0"/>
              </a:rPr>
              <a:t>hücre genişliklerinin </a:t>
            </a:r>
            <a:r>
              <a:rPr lang="tr-TR" sz="2000" dirty="0">
                <a:latin typeface="Times New Roman" pitchFamily="18" charset="0"/>
                <a:cs typeface="Times New Roman" pitchFamily="18" charset="0"/>
              </a:rPr>
              <a:t>de elle girilebileceği “</a:t>
            </a:r>
            <a:r>
              <a:rPr lang="tr-TR" sz="2000" b="1" dirty="0">
                <a:latin typeface="Times New Roman" pitchFamily="18" charset="0"/>
                <a:cs typeface="Times New Roman" pitchFamily="18" charset="0"/>
              </a:rPr>
              <a:t>Tablo Ekle</a:t>
            </a:r>
            <a:r>
              <a:rPr lang="tr-TR" sz="2000" dirty="0">
                <a:latin typeface="Times New Roman" pitchFamily="18" charset="0"/>
                <a:cs typeface="Times New Roman" pitchFamily="18" charset="0"/>
              </a:rPr>
              <a:t>” iletişim </a:t>
            </a:r>
            <a:r>
              <a:rPr lang="tr-TR" sz="2000" dirty="0" smtClean="0">
                <a:latin typeface="Times New Roman" pitchFamily="18" charset="0"/>
                <a:cs typeface="Times New Roman" pitchFamily="18" charset="0"/>
              </a:rPr>
              <a:t>kutusu </a:t>
            </a:r>
            <a:r>
              <a:rPr lang="tr-TR" sz="2000" dirty="0">
                <a:latin typeface="Times New Roman" pitchFamily="18" charset="0"/>
                <a:cs typeface="Times New Roman" pitchFamily="18" charset="0"/>
              </a:rPr>
              <a:t>görüntülenir. </a:t>
            </a:r>
          </a:p>
          <a:p>
            <a:pPr marL="457200" indent="-457200" algn="just">
              <a:buFont typeface="+mj-lt"/>
              <a:buAutoNum type="arabicPeriod"/>
            </a:pPr>
            <a:endParaRPr lang="tr-TR" sz="2000" dirty="0"/>
          </a:p>
          <a:p>
            <a:endParaRPr lang="tr-TR" sz="2000" dirty="0"/>
          </a:p>
          <a:p>
            <a:endParaRPr lang="tr-TR" sz="2000" dirty="0"/>
          </a:p>
          <a:p>
            <a:endParaRPr lang="nn-NO" sz="2000" dirty="0"/>
          </a:p>
          <a:p>
            <a:pPr algn="just"/>
            <a:endParaRPr lang="tr-TR" sz="20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3645024"/>
            <a:ext cx="3096344" cy="2920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5105" y="1006599"/>
            <a:ext cx="1838325"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2182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3074" name="Picture 2" descr="C:\Users\Bilal\Desktop\Adsız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52" y="-228600"/>
            <a:ext cx="10153128" cy="731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872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24" y="634702"/>
            <a:ext cx="8892480" cy="596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533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260648"/>
            <a:ext cx="8229600" cy="1143000"/>
          </a:xfrm>
        </p:spPr>
        <p:txBody>
          <a:bodyPr/>
          <a:lstStyle/>
          <a:p>
            <a:r>
              <a:rPr lang="tr-TR" dirty="0" smtClean="0"/>
              <a:t>Çizim Oluşturma</a:t>
            </a:r>
            <a:endParaRPr lang="tr-TR" dirty="0"/>
          </a:p>
        </p:txBody>
      </p:sp>
      <p:pic>
        <p:nvPicPr>
          <p:cNvPr id="4" name="İçerik Yer Tutucusu 3" descr="http://www.bilgisayarkavramlari.com/wp-content/uploads/102710_0733_MSWordProgr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20072" y="1484784"/>
            <a:ext cx="3240360" cy="4968552"/>
          </a:xfrm>
          <a:prstGeom prst="rect">
            <a:avLst/>
          </a:prstGeom>
          <a:noFill/>
          <a:ln>
            <a:noFill/>
          </a:ln>
        </p:spPr>
      </p:pic>
      <p:sp>
        <p:nvSpPr>
          <p:cNvPr id="5" name="Dikdörtgen 4"/>
          <p:cNvSpPr/>
          <p:nvPr/>
        </p:nvSpPr>
        <p:spPr>
          <a:xfrm>
            <a:off x="404633" y="2564904"/>
            <a:ext cx="4572000" cy="2585323"/>
          </a:xfrm>
          <a:prstGeom prst="rect">
            <a:avLst/>
          </a:prstGeom>
        </p:spPr>
        <p:txBody>
          <a:bodyPr>
            <a:spAutoFit/>
          </a:bodyPr>
          <a:lstStyle/>
          <a:p>
            <a:pPr algn="just"/>
            <a:r>
              <a:rPr lang="tr-TR" dirty="0"/>
              <a:t>Bu aracın altında bulunan şekillerden istenilen bir tanesi seçilebileceği gibi, çizim işlemine, yeni bir çizim tuvali eklenerek başlanması uygun olur. Buradaki amaç, çizim sırasında kullanılacak olan çok sayıdaki bileşenin dağılmadan tek bir nesne olarak metin içerisinde saklanması ve ayrıca bileşenler üzerine işlemlerin tek seferde, kolay bir şekilde uygulanabilmesidir.</a:t>
            </a:r>
          </a:p>
        </p:txBody>
      </p:sp>
    </p:spTree>
    <p:extLst>
      <p:ext uri="{BB962C8B-B14F-4D97-AF65-F5344CB8AC3E}">
        <p14:creationId xmlns:p14="http://schemas.microsoft.com/office/powerpoint/2010/main" val="41972242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