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1" r:id="rId5"/>
    <p:sldId id="259" r:id="rId6"/>
    <p:sldId id="296" r:id="rId7"/>
    <p:sldId id="260" r:id="rId8"/>
    <p:sldId id="262" r:id="rId9"/>
    <p:sldId id="265" r:id="rId10"/>
    <p:sldId id="266" r:id="rId11"/>
    <p:sldId id="267" r:id="rId12"/>
    <p:sldId id="268" r:id="rId13"/>
    <p:sldId id="297" r:id="rId14"/>
    <p:sldId id="270" r:id="rId15"/>
    <p:sldId id="271" r:id="rId16"/>
    <p:sldId id="272" r:id="rId17"/>
    <p:sldId id="300" r:id="rId18"/>
    <p:sldId id="273" r:id="rId19"/>
    <p:sldId id="301" r:id="rId20"/>
    <p:sldId id="274" r:id="rId21"/>
    <p:sldId id="302" r:id="rId22"/>
    <p:sldId id="298" r:id="rId23"/>
    <p:sldId id="277" r:id="rId24"/>
    <p:sldId id="278" r:id="rId25"/>
    <p:sldId id="279" r:id="rId26"/>
    <p:sldId id="299" r:id="rId27"/>
    <p:sldId id="280" r:id="rId28"/>
    <p:sldId id="275" r:id="rId29"/>
    <p:sldId id="276" r:id="rId30"/>
    <p:sldId id="281" r:id="rId31"/>
    <p:sldId id="282" r:id="rId32"/>
    <p:sldId id="283" r:id="rId33"/>
    <p:sldId id="284" r:id="rId34"/>
    <p:sldId id="292" r:id="rId35"/>
    <p:sldId id="294" r:id="rId36"/>
    <p:sldId id="303" r:id="rId37"/>
    <p:sldId id="295" r:id="rId38"/>
    <p:sldId id="293" r:id="rId39"/>
    <p:sldId id="289" r:id="rId40"/>
    <p:sldId id="290" r:id="rId41"/>
    <p:sldId id="285" r:id="rId42"/>
    <p:sldId id="291" r:id="rId43"/>
    <p:sldId id="288" r:id="rId44"/>
    <p:sldId id="286" r:id="rId45"/>
    <p:sldId id="287" r:id="rId4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5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4" autoAdjust="0"/>
    <p:restoredTop sz="94660"/>
  </p:normalViewPr>
  <p:slideViewPr>
    <p:cSldViewPr>
      <p:cViewPr>
        <p:scale>
          <a:sx n="75" d="100"/>
          <a:sy n="75" d="100"/>
        </p:scale>
        <p:origin x="19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plotArea>
      <c:layout>
        <c:manualLayout>
          <c:layoutTarget val="inner"/>
          <c:xMode val="edge"/>
          <c:yMode val="edge"/>
          <c:x val="0.11363636363636358"/>
          <c:y val="8.730158730158713E-2"/>
          <c:w val="0.81534090909090906"/>
          <c:h val="0.75793650793650791"/>
        </c:manualLayout>
      </c:layout>
      <c:scatterChart>
        <c:scatterStyle val="smoothMarker"/>
        <c:ser>
          <c:idx val="0"/>
          <c:order val="0"/>
          <c:spPr>
            <a:ln w="12368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Sayfa1!$E$5:$E$11</c:f>
              <c:numCache>
                <c:formatCode>General</c:formatCode>
                <c:ptCount val="7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1200</c:v>
                </c:pt>
                <c:pt idx="5">
                  <c:v>1800</c:v>
                </c:pt>
                <c:pt idx="6">
                  <c:v>3000</c:v>
                </c:pt>
              </c:numCache>
            </c:numRef>
          </c:xVal>
          <c:yVal>
            <c:numRef>
              <c:f>Sayfa1!$F$5:$F$11</c:f>
              <c:numCache>
                <c:formatCode>General</c:formatCode>
                <c:ptCount val="7"/>
                <c:pt idx="0">
                  <c:v>2.3199999999999967</c:v>
                </c:pt>
                <c:pt idx="1">
                  <c:v>2.0099999999999998</c:v>
                </c:pt>
                <c:pt idx="2">
                  <c:v>1.7200000000000002</c:v>
                </c:pt>
                <c:pt idx="3">
                  <c:v>1.49</c:v>
                </c:pt>
                <c:pt idx="4">
                  <c:v>0.98</c:v>
                </c:pt>
                <c:pt idx="5">
                  <c:v>0.62000000000000299</c:v>
                </c:pt>
                <c:pt idx="6">
                  <c:v>0.25</c:v>
                </c:pt>
              </c:numCache>
            </c:numRef>
          </c:yVal>
          <c:smooth val="1"/>
        </c:ser>
        <c:axId val="103782272"/>
        <c:axId val="103788544"/>
      </c:scatterChart>
      <c:valAx>
        <c:axId val="103782272"/>
        <c:scaling>
          <c:orientation val="minMax"/>
        </c:scaling>
        <c:axPos val="b"/>
        <c:numFmt formatCode="General" sourceLinked="1"/>
        <c:tickLblPos val="nextTo"/>
        <c:spPr>
          <a:ln w="309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52" b="0" i="0" u="none" strike="noStrike" baseline="0">
                <a:solidFill>
                  <a:srgbClr val="000000"/>
                </a:solidFill>
                <a:latin typeface="Arial Tur"/>
                <a:ea typeface="Arial Tur"/>
                <a:cs typeface="Arial Tur"/>
              </a:defRPr>
            </a:pPr>
            <a:endParaRPr lang="tr-TR"/>
          </a:p>
        </c:txPr>
        <c:crossAx val="103788544"/>
        <c:crosses val="autoZero"/>
        <c:crossBetween val="midCat"/>
      </c:valAx>
      <c:valAx>
        <c:axId val="103788544"/>
        <c:scaling>
          <c:orientation val="minMax"/>
        </c:scaling>
        <c:axPos val="l"/>
        <c:numFmt formatCode="General" sourceLinked="1"/>
        <c:tickLblPos val="nextTo"/>
        <c:spPr>
          <a:ln w="309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52" b="0" i="0" u="none" strike="noStrike" baseline="0">
                <a:solidFill>
                  <a:srgbClr val="000000"/>
                </a:solidFill>
                <a:latin typeface="Arial Tur"/>
                <a:ea typeface="Arial Tur"/>
                <a:cs typeface="Arial Tur"/>
              </a:defRPr>
            </a:pPr>
            <a:endParaRPr lang="tr-TR"/>
          </a:p>
        </c:txPr>
        <c:crossAx val="103782272"/>
        <c:crosses val="autoZero"/>
        <c:crossBetween val="midCat"/>
      </c:valAx>
      <c:spPr>
        <a:solidFill>
          <a:srgbClr val="FFFFFF"/>
        </a:solidFill>
        <a:ln w="12368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>
      <a:noFill/>
    </a:ln>
  </c:spPr>
  <c:txPr>
    <a:bodyPr/>
    <a:lstStyle/>
    <a:p>
      <a:pPr>
        <a:defRPr sz="852" b="0" i="0" u="none" strike="noStrike" baseline="0">
          <a:solidFill>
            <a:srgbClr val="000000"/>
          </a:solidFill>
          <a:latin typeface="Arial Tur"/>
          <a:ea typeface="Arial Tur"/>
          <a:cs typeface="Arial Tur"/>
        </a:defRPr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plotArea>
      <c:layout>
        <c:manualLayout>
          <c:layoutTarget val="inner"/>
          <c:xMode val="edge"/>
          <c:yMode val="edge"/>
          <c:x val="0.10319226937073363"/>
          <c:y val="9.9153339165937743E-2"/>
          <c:w val="0.81534090909090906"/>
          <c:h val="0.75793650793650791"/>
        </c:manualLayout>
      </c:layout>
      <c:scatterChart>
        <c:scatterStyle val="smoothMarker"/>
        <c:ser>
          <c:idx val="0"/>
          <c:order val="0"/>
          <c:spPr>
            <a:ln w="10906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Sayfa1!$E$5:$E$11</c:f>
              <c:numCache>
                <c:formatCode>General</c:formatCode>
                <c:ptCount val="7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1200</c:v>
                </c:pt>
                <c:pt idx="5">
                  <c:v>1800</c:v>
                </c:pt>
                <c:pt idx="6">
                  <c:v>3000</c:v>
                </c:pt>
              </c:numCache>
            </c:numRef>
          </c:xVal>
          <c:yVal>
            <c:numRef>
              <c:f>Sayfa1!$F$5:$F$11</c:f>
              <c:numCache>
                <c:formatCode>General</c:formatCode>
                <c:ptCount val="7"/>
                <c:pt idx="0">
                  <c:v>2.3199999999999967</c:v>
                </c:pt>
                <c:pt idx="1">
                  <c:v>2.0099999999999998</c:v>
                </c:pt>
                <c:pt idx="2">
                  <c:v>1.7200000000000029</c:v>
                </c:pt>
                <c:pt idx="3">
                  <c:v>1.49</c:v>
                </c:pt>
                <c:pt idx="4">
                  <c:v>0.98</c:v>
                </c:pt>
                <c:pt idx="5">
                  <c:v>0.62000000000000299</c:v>
                </c:pt>
                <c:pt idx="6">
                  <c:v>0.25</c:v>
                </c:pt>
              </c:numCache>
            </c:numRef>
          </c:yVal>
          <c:smooth val="1"/>
        </c:ser>
        <c:axId val="108186624"/>
        <c:axId val="108192896"/>
      </c:scatterChart>
      <c:valAx>
        <c:axId val="108186624"/>
        <c:scaling>
          <c:orientation val="minMax"/>
        </c:scaling>
        <c:axPos val="b"/>
        <c:numFmt formatCode="General" sourceLinked="1"/>
        <c:tickLblPos val="nextTo"/>
        <c:spPr>
          <a:ln w="27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51" b="0" i="0" u="none" strike="noStrike" baseline="0">
                <a:solidFill>
                  <a:srgbClr val="000000"/>
                </a:solidFill>
                <a:latin typeface="Arial Tur"/>
                <a:ea typeface="Arial Tur"/>
                <a:cs typeface="Arial Tur"/>
              </a:defRPr>
            </a:pPr>
            <a:endParaRPr lang="tr-TR"/>
          </a:p>
        </c:txPr>
        <c:crossAx val="108192896"/>
        <c:crosses val="autoZero"/>
        <c:crossBetween val="midCat"/>
      </c:valAx>
      <c:valAx>
        <c:axId val="108192896"/>
        <c:scaling>
          <c:orientation val="minMax"/>
        </c:scaling>
        <c:axPos val="l"/>
        <c:numFmt formatCode="General" sourceLinked="1"/>
        <c:tickLblPos val="nextTo"/>
        <c:spPr>
          <a:ln w="27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51" b="0" i="0" u="none" strike="noStrike" baseline="0">
                <a:solidFill>
                  <a:srgbClr val="000000"/>
                </a:solidFill>
                <a:latin typeface="Arial Tur"/>
                <a:ea typeface="Arial Tur"/>
                <a:cs typeface="Arial Tur"/>
              </a:defRPr>
            </a:pPr>
            <a:endParaRPr lang="tr-TR"/>
          </a:p>
        </c:txPr>
        <c:crossAx val="108186624"/>
        <c:crosses val="autoZero"/>
        <c:crossBetween val="midCat"/>
      </c:valAx>
      <c:spPr>
        <a:solidFill>
          <a:srgbClr val="FFFFFF"/>
        </a:solidFill>
        <a:ln w="10906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>
      <a:noFill/>
    </a:ln>
  </c:spPr>
  <c:txPr>
    <a:bodyPr/>
    <a:lstStyle/>
    <a:p>
      <a:pPr>
        <a:defRPr sz="751" b="0" i="0" u="none" strike="noStrike" baseline="0">
          <a:solidFill>
            <a:srgbClr val="000000"/>
          </a:solidFill>
          <a:latin typeface="Arial Tur"/>
          <a:ea typeface="Arial Tur"/>
          <a:cs typeface="Arial Tur"/>
        </a:defRPr>
      </a:pPr>
      <a:endParaRPr lang="tr-T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plotArea>
      <c:layout>
        <c:manualLayout>
          <c:layoutTarget val="inner"/>
          <c:xMode val="edge"/>
          <c:yMode val="edge"/>
          <c:x val="0.15155922365083971"/>
          <c:y val="4.8019785581401811E-2"/>
          <c:w val="0.76011817045764007"/>
          <c:h val="0.87464421209805487"/>
        </c:manualLayout>
      </c:layout>
      <c:scatterChart>
        <c:scatterStyle val="lineMarker"/>
        <c:ser>
          <c:idx val="0"/>
          <c:order val="0"/>
          <c:xVal>
            <c:numRef>
              <c:f>Sayfa1!$B$6:$B$12</c:f>
              <c:numCache>
                <c:formatCode>General</c:formatCode>
                <c:ptCount val="7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1200</c:v>
                </c:pt>
                <c:pt idx="5">
                  <c:v>1800</c:v>
                </c:pt>
                <c:pt idx="6">
                  <c:v>3000</c:v>
                </c:pt>
              </c:numCache>
            </c:numRef>
          </c:xVal>
          <c:yVal>
            <c:numRef>
              <c:f>Sayfa1!$C$6:$C$12</c:f>
              <c:numCache>
                <c:formatCode>General</c:formatCode>
                <c:ptCount val="7"/>
                <c:pt idx="0">
                  <c:v>0.84200000000000064</c:v>
                </c:pt>
                <c:pt idx="1">
                  <c:v>0.69800000000000206</c:v>
                </c:pt>
                <c:pt idx="2">
                  <c:v>0.54200000000000004</c:v>
                </c:pt>
                <c:pt idx="3">
                  <c:v>0.39900000000000185</c:v>
                </c:pt>
                <c:pt idx="4">
                  <c:v>-2.0000000000000052E-2</c:v>
                </c:pt>
                <c:pt idx="5">
                  <c:v>-0.48000000000000032</c:v>
                </c:pt>
                <c:pt idx="6">
                  <c:v>-1.3900000000000001</c:v>
                </c:pt>
              </c:numCache>
            </c:numRef>
          </c:yVal>
        </c:ser>
        <c:axId val="66009344"/>
        <c:axId val="66023424"/>
      </c:scatterChart>
      <c:valAx>
        <c:axId val="66009344"/>
        <c:scaling>
          <c:orientation val="minMax"/>
        </c:scaling>
        <c:axPos val="b"/>
        <c:numFmt formatCode="General" sourceLinked="1"/>
        <c:tickLblPos val="nextTo"/>
        <c:crossAx val="66023424"/>
        <c:crosses val="autoZero"/>
        <c:crossBetween val="midCat"/>
      </c:valAx>
      <c:valAx>
        <c:axId val="66023424"/>
        <c:scaling>
          <c:orientation val="minMax"/>
        </c:scaling>
        <c:axPos val="l"/>
        <c:majorGridlines/>
        <c:numFmt formatCode="General" sourceLinked="1"/>
        <c:tickLblPos val="nextTo"/>
        <c:crossAx val="66009344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plotArea>
      <c:layout>
        <c:manualLayout>
          <c:layoutTarget val="inner"/>
          <c:xMode val="edge"/>
          <c:yMode val="edge"/>
          <c:x val="5.6085438827337963E-2"/>
          <c:y val="8.3428310043719409E-2"/>
          <c:w val="0.84494203849519556"/>
          <c:h val="0.89719889180519163"/>
        </c:manualLayout>
      </c:layout>
      <c:scatterChart>
        <c:scatterStyle val="lineMarker"/>
        <c:ser>
          <c:idx val="0"/>
          <c:order val="0"/>
          <c:dLbls>
            <c:dLbl>
              <c:idx val="1"/>
              <c:delete val="1"/>
            </c:dLbl>
            <c:showVal val="1"/>
          </c:dLbls>
          <c:trendline>
            <c:trendlineType val="linear"/>
            <c:intercept val="0"/>
            <c:dispEq val="1"/>
            <c:trendlineLbl>
              <c:layout>
                <c:manualLayout>
                  <c:x val="4.4781058617672787E-2"/>
                  <c:y val="-0.43014399241761447"/>
                </c:manualLayout>
              </c:layout>
              <c:numFmt formatCode="General" sourceLinked="0"/>
            </c:trendlineLbl>
          </c:trendline>
          <c:xVal>
            <c:numRef>
              <c:f>Sayfa1!$F$7:$F$10</c:f>
              <c:numCache>
                <c:formatCode>General</c:formatCode>
                <c:ptCount val="4"/>
                <c:pt idx="0">
                  <c:v>1.25</c:v>
                </c:pt>
                <c:pt idx="1">
                  <c:v>1.2</c:v>
                </c:pt>
                <c:pt idx="2">
                  <c:v>1.1399999999999935</c:v>
                </c:pt>
                <c:pt idx="3">
                  <c:v>1.1100000000000001</c:v>
                </c:pt>
              </c:numCache>
            </c:numRef>
          </c:xVal>
          <c:yVal>
            <c:numRef>
              <c:f>Sayfa1!$G$7:$G$10</c:f>
              <c:numCache>
                <c:formatCode>General</c:formatCode>
                <c:ptCount val="4"/>
                <c:pt idx="0">
                  <c:v>-1.4424999999999935</c:v>
                </c:pt>
                <c:pt idx="1">
                  <c:v>-0.85080000000000311</c:v>
                </c:pt>
                <c:pt idx="2">
                  <c:v>-0.17910000000000001</c:v>
                </c:pt>
                <c:pt idx="3">
                  <c:v>0.14920000000000044</c:v>
                </c:pt>
              </c:numCache>
            </c:numRef>
          </c:yVal>
        </c:ser>
        <c:axId val="66057728"/>
        <c:axId val="66059264"/>
      </c:scatterChart>
      <c:valAx>
        <c:axId val="66057728"/>
        <c:scaling>
          <c:orientation val="minMax"/>
        </c:scaling>
        <c:axPos val="b"/>
        <c:numFmt formatCode="General" sourceLinked="1"/>
        <c:tickLblPos val="nextTo"/>
        <c:crossAx val="66059264"/>
        <c:crosses val="autoZero"/>
        <c:crossBetween val="midCat"/>
      </c:valAx>
      <c:valAx>
        <c:axId val="66059264"/>
        <c:scaling>
          <c:orientation val="minMax"/>
        </c:scaling>
        <c:axPos val="l"/>
        <c:majorGridlines/>
        <c:numFmt formatCode="General" sourceLinked="1"/>
        <c:tickLblPos val="nextTo"/>
        <c:crossAx val="66057728"/>
        <c:crosses val="autoZero"/>
        <c:crossBetween val="midCat"/>
      </c:valAx>
      <c:spPr>
        <a:noFill/>
        <a:ln w="25400">
          <a:noFill/>
        </a:ln>
      </c:spPr>
    </c:plotArea>
    <c:plotVisOnly val="1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tr-T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B9545-6D3B-4F84-B924-1D90DDA6A215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86410-F8DC-4A2A-8CDC-F75B9E095A29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F5A7E-4B98-4314-A351-EDC7B4BE388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4C51F-D748-4DC0-B91D-1BC27275452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932F9-ABD7-4197-A7A7-A4E557E7FC6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4900F-14CF-44FC-BB63-84DE27168BFA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B9F12-4AF8-4C28-9CCF-455649A083B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F75A0-A46F-4A18-9756-DFA7DDE8EA9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70F1E-86BD-4185-A1E5-E666548434AE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BA631-A9FC-4957-87EF-BFDEBACE60A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2A7B4-9E82-4CE6-A993-69A2D29ED535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BDC9B-2893-4D0D-A085-292A59E2CFF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38D7569-06EE-4583-86EB-29630A28A5E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AF80300-2D7E-4B54-95B6-15FCC3CCF56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20700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Kimyasal Kinetik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Bazı kavaramlar ve tanımlar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hızları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hızları ve derişim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yasasının belirlenmesi</a:t>
            </a:r>
          </a:p>
          <a:p>
            <a:pPr lvl="1" eaLnBrk="1" hangingPunct="1"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</a:rPr>
              <a:t>Başlangıç hızları yöntemi</a:t>
            </a:r>
          </a:p>
          <a:p>
            <a:pPr lvl="1" eaLnBrk="1" hangingPunct="1"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</a:rPr>
              <a:t>Grafik yöntemi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Çarpışma teorisi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mekanizması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sabiti ve sıcaklık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hızını etkileyen faktörler</a:t>
            </a:r>
          </a:p>
          <a:p>
            <a:pPr eaLnBrk="1" hangingPunct="1"/>
            <a:endParaRPr lang="tr-TR" sz="1500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tr-TR" sz="2200" dirty="0" smtClean="0">
              <a:latin typeface="Times New Roman" pitchFamily="18" charset="0"/>
            </a:endParaRPr>
          </a:p>
          <a:p>
            <a:pPr eaLnBrk="1" hangingPunct="1"/>
            <a:endParaRPr lang="tr-TR" sz="2600" dirty="0" smtClean="0"/>
          </a:p>
        </p:txBody>
      </p:sp>
      <p:pic>
        <p:nvPicPr>
          <p:cNvPr id="4" name="Picture 7" descr="Üniversite logosu -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214290"/>
            <a:ext cx="1428760" cy="14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Görüldüğü gibi belli bir zaman aralığındaki hız farklıdır.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Derişim azaldıkça hız azalmaktadır.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Bunun için reaksiyon hızı denilince başlangıç hızı anlaşılır ve zaman derişim grafiğinde başlangıç noktasında bu eğriye çizilen teğetin eğiminden hesaplanır.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Diğer zamanlardaki anlık hız da o noktadan çizilen teğetin eğiminden hesaplanır.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32363" y="1957388"/>
          <a:ext cx="3448050" cy="243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6613"/>
            <a:ext cx="7329510" cy="216375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Başlangıç hızı:</a:t>
            </a:r>
          </a:p>
          <a:p>
            <a:pPr eaLnBrk="1" hangingPunct="1"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	            </a:t>
            </a:r>
            <a:r>
              <a:rPr lang="tr-TR" sz="1600" dirty="0" smtClean="0">
                <a:latin typeface="Times New Roman" pitchFamily="18" charset="0"/>
              </a:rPr>
              <a:t>[ 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                -  2,32  mol/L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=    - --------------    =   ---------------------------  =   1,74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/s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                     </a:t>
            </a:r>
            <a:r>
              <a:rPr lang="tr-TR" sz="1600" dirty="0" smtClean="0">
                <a:latin typeface="Times New Roman" pitchFamily="18" charset="0"/>
              </a:rPr>
              <a:t>t                      1330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/</a:t>
            </a:r>
            <a:r>
              <a:rPr lang="tr-TR" sz="1600" dirty="0" err="1" smtClean="0">
                <a:latin typeface="Times New Roman" pitchFamily="18" charset="0"/>
              </a:rPr>
              <a:t>Ls</a:t>
            </a:r>
            <a:r>
              <a:rPr lang="tr-TR" sz="16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1100" dirty="0" smtClean="0">
                <a:latin typeface="Times New Roman" pitchFamily="18" charset="0"/>
              </a:rPr>
              <a:t>                     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4438" y="2928938"/>
          <a:ext cx="4038600" cy="3292475"/>
        </p:xfrm>
        <a:graphic>
          <a:graphicData uri="http://schemas.openxmlformats.org/presentationml/2006/ole">
            <p:oleObj spid="_x0000_s2050" name="Bit Eşlem Resmi" r:id="rId3" imgW="5361905" imgH="43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49242"/>
          </a:xfrm>
        </p:spPr>
        <p:txBody>
          <a:bodyPr/>
          <a:lstStyle/>
          <a:p>
            <a:pPr eaLnBrk="1" hangingPunct="1"/>
            <a:r>
              <a:rPr lang="tr-TR" sz="2000" b="0" dirty="0" smtClean="0">
                <a:latin typeface="Times New Roman" pitchFamily="18" charset="0"/>
              </a:rPr>
              <a:t>Tepkime hızları ve derişim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hızları tepkimeye giren maddelerin </a:t>
            </a:r>
            <a:r>
              <a:rPr lang="tr-TR" sz="1600" dirty="0" err="1" smtClean="0">
                <a:latin typeface="Times New Roman" pitchFamily="18" charset="0"/>
              </a:rPr>
              <a:t>derişimine</a:t>
            </a:r>
            <a:r>
              <a:rPr lang="tr-TR" sz="1600" dirty="0" smtClean="0">
                <a:latin typeface="Times New Roman" pitchFamily="18" charset="0"/>
              </a:rPr>
              <a:t> bağlıdır. Derişim arttıkça tepkime </a:t>
            </a:r>
            <a:r>
              <a:rPr lang="tr-TR" sz="1600" dirty="0" err="1" smtClean="0">
                <a:latin typeface="Times New Roman" pitchFamily="18" charset="0"/>
              </a:rPr>
              <a:t>hıı</a:t>
            </a:r>
            <a:r>
              <a:rPr lang="tr-TR" sz="1600" dirty="0" smtClean="0">
                <a:latin typeface="Times New Roman" pitchFamily="18" charset="0"/>
              </a:rPr>
              <a:t> da artar.  Bir tepkimede tepkime </a:t>
            </a:r>
            <a:r>
              <a:rPr lang="tr-TR" sz="1600" dirty="0" err="1" smtClean="0">
                <a:latin typeface="Times New Roman" pitchFamily="18" charset="0"/>
              </a:rPr>
              <a:t>hıını</a:t>
            </a:r>
            <a:r>
              <a:rPr lang="tr-TR" sz="1600" dirty="0" smtClean="0">
                <a:latin typeface="Times New Roman" pitchFamily="18" charset="0"/>
              </a:rPr>
              <a:t> derişimle ilişkisini gösteren eşitliğe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hız eşitliği</a:t>
            </a:r>
            <a:r>
              <a:rPr lang="tr-TR" sz="1600" dirty="0" smtClean="0">
                <a:latin typeface="Times New Roman" pitchFamily="18" charset="0"/>
              </a:rPr>
              <a:t> veya hız yasası denir.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1600" i="1" dirty="0" smtClean="0">
                <a:latin typeface="Times New Roman" pitchFamily="18" charset="0"/>
              </a:rPr>
              <a:t>a </a:t>
            </a:r>
            <a:r>
              <a:rPr lang="en-US" sz="1600" dirty="0" err="1" smtClean="0">
                <a:latin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</a:rPr>
              <a:t> + </a:t>
            </a:r>
            <a:r>
              <a:rPr lang="en-US" sz="1600" i="1" dirty="0" smtClean="0">
                <a:latin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</a:rPr>
              <a:t> →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tr-TR" sz="1600" i="1" dirty="0" err="1" smtClean="0">
                <a:latin typeface="Times New Roman" pitchFamily="18" charset="0"/>
              </a:rPr>
              <a:t>c</a:t>
            </a:r>
            <a:r>
              <a:rPr lang="tr-TR" sz="1600" dirty="0" err="1" smtClean="0">
                <a:latin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</a:rPr>
              <a:t> + </a:t>
            </a:r>
            <a:r>
              <a:rPr lang="tr-TR" sz="1600" i="1" dirty="0" smtClean="0">
                <a:latin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</a:rPr>
              <a:t> gibi genel bir tepkimede Hız 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υ olmak üzere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υ</a:t>
            </a:r>
            <a:r>
              <a:rPr lang="tr-TR" sz="16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tep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orantılı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 , </a:t>
            </a:r>
            <a:r>
              <a:rPr lang="en-US" sz="1600" dirty="0" smtClean="0">
                <a:latin typeface="Times New Roman" pitchFamily="18" charset="0"/>
              </a:rPr>
              <a:t>[B]</a:t>
            </a:r>
            <a:r>
              <a:rPr lang="tr-TR" sz="1600" dirty="0" smtClean="0">
                <a:latin typeface="Times New Roman" pitchFamily="18" charset="0"/>
              </a:rPr>
              <a:t> , 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υ</a:t>
            </a:r>
            <a:r>
              <a:rPr lang="tr-TR" sz="16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tep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= k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30000" dirty="0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</a:rPr>
              <a:t>[B]</a:t>
            </a:r>
            <a:r>
              <a:rPr lang="tr-TR" sz="1600" baseline="30000" dirty="0" smtClean="0">
                <a:latin typeface="Times New Roman" pitchFamily="18" charset="0"/>
              </a:rPr>
              <a:t>b</a:t>
            </a:r>
            <a:r>
              <a:rPr lang="tr-TR" sz="1600" dirty="0" smtClean="0">
                <a:latin typeface="Times New Roman" pitchFamily="18" charset="0"/>
              </a:rPr>
              <a:t>      veya    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υ</a:t>
            </a:r>
            <a:r>
              <a:rPr lang="tr-TR" sz="16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tep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= k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[B]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  <a:r>
              <a:rPr lang="tr-TR" sz="1600" dirty="0" smtClean="0">
                <a:latin typeface="Times New Roman" pitchFamily="18" charset="0"/>
              </a:rPr>
              <a:t>  </a:t>
            </a:r>
            <a:r>
              <a:rPr lang="tr-TR" sz="1600" dirty="0" err="1" smtClean="0">
                <a:latin typeface="Times New Roman" pitchFamily="18" charset="0"/>
              </a:rPr>
              <a:t>dir</a:t>
            </a:r>
            <a:r>
              <a:rPr lang="tr-TR" sz="1600" dirty="0" smtClean="0">
                <a:latin typeface="Times New Roman" pitchFamily="18" charset="0"/>
              </a:rPr>
              <a:t> bu ancak deneysel olarak bulunabilir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derecesi = x+y,  Tepkime derecesi sıfır,tam veya kesirli, + veya - sayı olabilir.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x=a , y= b ise basit tepkime olur. Basit tepkimenin hız eşitliği denkleme uygun yazılabilir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x≠</a:t>
            </a:r>
            <a:r>
              <a:rPr lang="tr-TR" sz="1600" dirty="0" smtClean="0">
                <a:latin typeface="Times New Roman" pitchFamily="18" charset="0"/>
              </a:rPr>
              <a:t>a, y= b veya y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≠</a:t>
            </a:r>
            <a:r>
              <a:rPr lang="tr-TR" sz="1600" dirty="0" smtClean="0">
                <a:latin typeface="Times New Roman" pitchFamily="18" charset="0"/>
              </a:rPr>
              <a:t>b ise bu tepkimeye birleşik tepkime denir. Hız eşitliği deneysel verilerle belirlenebilir.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k= hız sabiti adını alır ve </a:t>
            </a:r>
            <a:r>
              <a:rPr lang="tr-TR" sz="1600" dirty="0" err="1" smtClean="0">
                <a:latin typeface="Times New Roman" pitchFamily="18" charset="0"/>
              </a:rPr>
              <a:t>k’nın</a:t>
            </a:r>
            <a:r>
              <a:rPr lang="tr-TR" sz="1600" dirty="0" smtClean="0">
                <a:latin typeface="Times New Roman" pitchFamily="18" charset="0"/>
              </a:rPr>
              <a:t> değeri tepkime hızı, [A] ve[B]’</a:t>
            </a:r>
            <a:r>
              <a:rPr lang="tr-TR" sz="1600" dirty="0" err="1" smtClean="0">
                <a:latin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derişimine</a:t>
            </a:r>
            <a:r>
              <a:rPr lang="tr-TR" sz="1600" dirty="0" smtClean="0">
                <a:latin typeface="Times New Roman" pitchFamily="18" charset="0"/>
              </a:rPr>
              <a:t>, tepkimenin türüne, niteliğine, katalizör olup olmadığına ve sıcaklığa bağlıdır.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</a:rPr>
              <a:t>k’nın</a:t>
            </a:r>
            <a:r>
              <a:rPr lang="tr-TR" sz="1600" dirty="0" smtClean="0">
                <a:latin typeface="Times New Roman" pitchFamily="18" charset="0"/>
              </a:rPr>
              <a:t> değeri ne kadar büyükse tepkime o kadar hızlıdır.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Aynı zamanda </a:t>
            </a:r>
            <a:r>
              <a:rPr lang="tr-TR" sz="1600" dirty="0" err="1" smtClean="0">
                <a:latin typeface="Times New Roman" pitchFamily="18" charset="0"/>
              </a:rPr>
              <a:t>k’nın</a:t>
            </a:r>
            <a:r>
              <a:rPr lang="tr-TR" sz="1600" dirty="0" smtClean="0">
                <a:latin typeface="Times New Roman" pitchFamily="18" charset="0"/>
              </a:rPr>
              <a:t> değeri x ve </a:t>
            </a:r>
            <a:r>
              <a:rPr lang="tr-TR" sz="1600" dirty="0" err="1" smtClean="0">
                <a:latin typeface="Times New Roman" pitchFamily="18" charset="0"/>
              </a:rPr>
              <a:t>y’ye</a:t>
            </a:r>
            <a:r>
              <a:rPr lang="tr-TR" sz="1600" dirty="0" smtClean="0">
                <a:latin typeface="Times New Roman" pitchFamily="18" charset="0"/>
              </a:rPr>
              <a:t> yani tepkime derecesin derecesine bağlı olup dolayısıyla </a:t>
            </a:r>
            <a:r>
              <a:rPr lang="tr-TR" sz="1600" dirty="0" err="1" smtClean="0">
                <a:latin typeface="Times New Roman" pitchFamily="18" charset="0"/>
              </a:rPr>
              <a:t>k’nın</a:t>
            </a:r>
            <a:r>
              <a:rPr lang="tr-TR" sz="1600" dirty="0" smtClean="0">
                <a:latin typeface="Times New Roman" pitchFamily="18" charset="0"/>
              </a:rPr>
              <a:t> birimiyle tepkime derecesi belirlenebilir.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Tepkime derecesi,</a:t>
            </a:r>
          </a:p>
          <a:p>
            <a:pPr>
              <a:lnSpc>
                <a:spcPct val="15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1- Başlangıç hızları yöntemi</a:t>
            </a:r>
          </a:p>
          <a:p>
            <a:pPr>
              <a:lnSpc>
                <a:spcPct val="15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2-Grafik yöntemi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2 Başlık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571504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</a:rPr>
              <a:t>Tepkime derecesi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59" name="Group 183"/>
          <p:cNvGraphicFramePr>
            <a:graphicFrameLocks noGrp="1"/>
          </p:cNvGraphicFramePr>
          <p:nvPr>
            <p:ph sz="half" idx="1"/>
          </p:nvPr>
        </p:nvGraphicFramePr>
        <p:xfrm>
          <a:off x="1000100" y="3071810"/>
          <a:ext cx="6215107" cy="2716949"/>
        </p:xfrm>
        <a:graphic>
          <a:graphicData uri="http://schemas.openxmlformats.org/drawingml/2006/table">
            <a:tbl>
              <a:tblPr/>
              <a:tblGrid>
                <a:gridCol w="1173734"/>
                <a:gridCol w="1522753"/>
                <a:gridCol w="1641679"/>
                <a:gridCol w="1876941"/>
              </a:tblGrid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Başlangıç derişimi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Başlangıç hızı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(</a:t>
                      </a:r>
                      <a:r>
                        <a:rPr kumimoji="0" lang="tr-T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mol</a:t>
                      </a: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(mol/L)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3 10</a:t>
                      </a:r>
                      <a:r>
                        <a:rPr kumimoji="0" lang="tr-TR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tr-T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189 10</a:t>
                      </a:r>
                      <a:r>
                        <a:rPr kumimoji="0" lang="tr-T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1285860"/>
            <a:ext cx="8258204" cy="600079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Örnek: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2 NO </a:t>
            </a:r>
            <a:r>
              <a:rPr lang="tr-TR" sz="1600" baseline="-25000" dirty="0" smtClean="0">
                <a:latin typeface="Times New Roman" pitchFamily="18" charset="0"/>
              </a:rPr>
              <a:t>(g)</a:t>
            </a:r>
            <a:r>
              <a:rPr lang="tr-TR" sz="1600" dirty="0" smtClean="0">
                <a:latin typeface="Times New Roman" pitchFamily="18" charset="0"/>
              </a:rPr>
              <a:t>  +  O</a:t>
            </a:r>
            <a:r>
              <a:rPr lang="tr-TR" sz="1600" baseline="-25000" dirty="0" smtClean="0">
                <a:latin typeface="Times New Roman" pitchFamily="18" charset="0"/>
              </a:rPr>
              <a:t>2(g)</a:t>
            </a:r>
            <a:r>
              <a:rPr lang="tr-TR" sz="1600" dirty="0" smtClean="0">
                <a:latin typeface="Times New Roman" pitchFamily="18" charset="0"/>
              </a:rPr>
              <a:t>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tr-TR" sz="1600" dirty="0" smtClean="0">
                <a:latin typeface="Times New Roman" pitchFamily="18" charset="0"/>
              </a:rPr>
              <a:t>2 NO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tepkimesi için  25 </a:t>
            </a:r>
            <a:r>
              <a:rPr lang="tr-TR" sz="1600" baseline="30000" dirty="0" smtClean="0">
                <a:latin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</a:rPr>
              <a:t>C de aşağıdaki bulgular elde edilmiştir. Tepkimenin hız eşitliğini ve hız sabiti değerini bulunuz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tr-TR" sz="1100" dirty="0" smtClean="0">
              <a:latin typeface="Times New Roman" pitchFamily="18" charset="0"/>
            </a:endParaRPr>
          </a:p>
        </p:txBody>
      </p:sp>
      <p:sp>
        <p:nvSpPr>
          <p:cNvPr id="4" name="2 Başlık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</a:rPr>
              <a:t>Başlangıç hızları yöntemi ile tepkime derecesinin bulunması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4876" y="785794"/>
            <a:ext cx="4071966" cy="550072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(2 10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4    = ----------</a:t>
            </a:r>
            <a:endParaRPr lang="tr-TR" sz="1600" baseline="30000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x = 2 olur.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sabiti k;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7 10</a:t>
            </a:r>
            <a:r>
              <a:rPr lang="tr-TR" sz="1600" baseline="30000" dirty="0" smtClean="0">
                <a:latin typeface="Times New Roman" pitchFamily="18" charset="0"/>
              </a:rPr>
              <a:t>-6   </a:t>
            </a:r>
            <a:r>
              <a:rPr lang="tr-TR" sz="1600" dirty="0" smtClean="0">
                <a:latin typeface="Times New Roman" pitchFamily="18" charset="0"/>
              </a:rPr>
              <a:t>=  k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endParaRPr lang="tr-TR" sz="1600" baseline="300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k = 7 10</a:t>
            </a:r>
            <a:r>
              <a:rPr lang="tr-TR" sz="1600" baseline="30000" dirty="0" smtClean="0">
                <a:latin typeface="Times New Roman" pitchFamily="18" charset="0"/>
              </a:rPr>
              <a:t>-6  </a:t>
            </a:r>
            <a:r>
              <a:rPr lang="tr-TR" sz="1600" dirty="0" smtClean="0">
                <a:latin typeface="Times New Roman" pitchFamily="18" charset="0"/>
              </a:rPr>
              <a:t>/ (1 10</a:t>
            </a:r>
            <a:r>
              <a:rPr lang="tr-TR" sz="1600" baseline="30000" dirty="0" smtClean="0">
                <a:latin typeface="Times New Roman" pitchFamily="18" charset="0"/>
              </a:rPr>
              <a:t>-9</a:t>
            </a:r>
            <a:r>
              <a:rPr lang="tr-TR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	k = 7 10</a:t>
            </a:r>
            <a:r>
              <a:rPr lang="tr-TR" sz="1600" baseline="30000" dirty="0" smtClean="0">
                <a:latin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</a:rPr>
              <a:t> litre</a:t>
            </a:r>
            <a:r>
              <a:rPr lang="tr-TR" sz="1600" baseline="30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/ mol</a:t>
            </a:r>
            <a:r>
              <a:rPr lang="tr-TR" sz="1600" baseline="30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.s olarak bulunur.</a:t>
            </a:r>
            <a:endParaRPr lang="tr-TR" sz="1600" baseline="30000" dirty="0" smtClean="0">
              <a:latin typeface="Times New Roman" pitchFamily="18" charset="0"/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285720" y="642918"/>
            <a:ext cx="4038600" cy="57150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Hız = k[NO]</a:t>
            </a:r>
            <a:r>
              <a:rPr lang="tr-TR" sz="1600" baseline="30000" dirty="0" smtClean="0">
                <a:latin typeface="Times New Roman" pitchFamily="18" charset="0"/>
              </a:rPr>
              <a:t>x </a:t>
            </a:r>
            <a:r>
              <a:rPr lang="tr-TR" sz="1600" dirty="0" smtClean="0">
                <a:latin typeface="Times New Roman" pitchFamily="18" charset="0"/>
              </a:rPr>
              <a:t>[O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</a:t>
            </a:r>
            <a:r>
              <a:rPr lang="tr-TR" sz="1600" baseline="30000" dirty="0" smtClean="0">
                <a:latin typeface="Times New Roman" pitchFamily="18" charset="0"/>
              </a:rPr>
              <a:t>y </a:t>
            </a:r>
            <a:r>
              <a:rPr lang="tr-TR" sz="1600" dirty="0" smtClean="0">
                <a:latin typeface="Times New Roman" pitchFamily="18" charset="0"/>
              </a:rPr>
              <a:t>olarak yazılır ve bu verilerden x ve y’ </a:t>
            </a:r>
            <a:r>
              <a:rPr lang="tr-TR" sz="1600" dirty="0" err="1" smtClean="0">
                <a:latin typeface="Times New Roman" pitchFamily="18" charset="0"/>
              </a:rPr>
              <a:t>yi</a:t>
            </a:r>
            <a:r>
              <a:rPr lang="tr-TR" sz="1600" dirty="0" smtClean="0">
                <a:latin typeface="Times New Roman" pitchFamily="18" charset="0"/>
              </a:rPr>
              <a:t> bulmak için;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iki ayrı deneydeki hız eşitliği yazılır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7 10</a:t>
            </a:r>
            <a:r>
              <a:rPr lang="tr-TR" sz="1600" baseline="30000" dirty="0" smtClean="0">
                <a:latin typeface="Times New Roman" pitchFamily="18" charset="0"/>
              </a:rPr>
              <a:t>-6   </a:t>
            </a:r>
            <a:r>
              <a:rPr lang="tr-TR" sz="1600" dirty="0" smtClean="0">
                <a:latin typeface="Times New Roman" pitchFamily="18" charset="0"/>
              </a:rPr>
              <a:t>=  k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14 10</a:t>
            </a:r>
            <a:r>
              <a:rPr lang="tr-TR" sz="1600" baseline="30000" dirty="0" smtClean="0">
                <a:latin typeface="Times New Roman" pitchFamily="18" charset="0"/>
              </a:rPr>
              <a:t>-6  </a:t>
            </a:r>
            <a:r>
              <a:rPr lang="tr-TR" sz="1600" dirty="0" smtClean="0">
                <a:latin typeface="Times New Roman" pitchFamily="18" charset="0"/>
              </a:rPr>
              <a:t>= k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(2 10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  <a:endParaRPr lang="tr-TR" sz="16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İki denklem oranlanırsa </a:t>
            </a:r>
          </a:p>
          <a:p>
            <a:pPr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</a:p>
          <a:p>
            <a:pPr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0,5  = -------  </a:t>
            </a:r>
            <a:endParaRPr lang="tr-TR" sz="1600" baseline="30000" dirty="0" smtClean="0">
              <a:latin typeface="Times New Roman" pitchFamily="18" charset="0"/>
            </a:endParaRPr>
          </a:p>
          <a:p>
            <a:pPr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(2 10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  <a:endParaRPr lang="tr-TR" sz="16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y = 1 olarak bulunur. X için;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84 10</a:t>
            </a:r>
            <a:r>
              <a:rPr lang="tr-TR" sz="1600" baseline="30000" dirty="0" smtClean="0">
                <a:latin typeface="Times New Roman" pitchFamily="18" charset="0"/>
              </a:rPr>
              <a:t>-6   </a:t>
            </a:r>
            <a:r>
              <a:rPr lang="tr-TR" sz="1600" dirty="0" smtClean="0">
                <a:latin typeface="Times New Roman" pitchFamily="18" charset="0"/>
              </a:rPr>
              <a:t>=  k (2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(3 10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2110</a:t>
            </a:r>
            <a:r>
              <a:rPr lang="tr-TR" sz="1600" baseline="30000" dirty="0" smtClean="0">
                <a:latin typeface="Times New Roman" pitchFamily="18" charset="0"/>
              </a:rPr>
              <a:t>-6  </a:t>
            </a:r>
            <a:r>
              <a:rPr lang="tr-TR" sz="1600" dirty="0" smtClean="0">
                <a:latin typeface="Times New Roman" pitchFamily="18" charset="0"/>
              </a:rPr>
              <a:t>= k (1 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(310</a:t>
            </a:r>
            <a:r>
              <a:rPr lang="tr-TR" sz="1600" baseline="30000" dirty="0" smtClean="0">
                <a:latin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</a:rPr>
              <a:t>)</a:t>
            </a:r>
            <a:r>
              <a:rPr lang="tr-TR" sz="1600" baseline="30000" dirty="0" smtClean="0">
                <a:latin typeface="Times New Roman" pitchFamily="18" charset="0"/>
              </a:rPr>
              <a:t>y</a:t>
            </a:r>
            <a:endParaRPr lang="tr-TR" sz="16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105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.</a:t>
            </a:r>
            <a:endParaRPr lang="tr-T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20" y="1071546"/>
            <a:ext cx="8143932" cy="578645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A  </a:t>
            </a:r>
            <a:r>
              <a:rPr lang="tr-TR" sz="1600" dirty="0" smtClean="0">
                <a:latin typeface="Times New Roman"/>
                <a:cs typeface="Times New Roman"/>
              </a:rPr>
              <a:t>→ Ürün   şeklindeki bir tepkimenin farklı dereceden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/>
                <a:cs typeface="Times New Roman"/>
              </a:rPr>
              <a:t>olmasını inceleyelim,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Tepkime hızı </a:t>
            </a:r>
            <a:r>
              <a:rPr lang="tr-TR" sz="1600" dirty="0" smtClean="0">
                <a:latin typeface="Times New Roman" pitchFamily="18" charset="0"/>
              </a:rPr>
              <a:t>= k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tr-TR" sz="1600" dirty="0" smtClean="0">
                <a:latin typeface="Times New Roman" pitchFamily="18" charset="0"/>
              </a:rPr>
              <a:t>    yazılır ve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 x tepkime derecesidir.  k (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mol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L.s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=M/s</a:t>
            </a:r>
            <a:r>
              <a:rPr lang="tr-TR" sz="1600" dirty="0" smtClean="0">
                <a:latin typeface="Times New Roman" pitchFamily="18" charset="0"/>
              </a:rPr>
              <a:t>) hız sabittir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Sıfırıncı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dereceden tepkimeler: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Hız = d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dt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= -</a:t>
            </a:r>
            <a:r>
              <a:rPr lang="tr-TR" sz="1600" dirty="0" smtClean="0">
                <a:latin typeface="Times New Roman" pitchFamily="18" charset="0"/>
              </a:rPr>
              <a:t>k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en-US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tr-TR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</a:rPr>
              <a:t> yazılır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Denklemde süre 0 dan t anına kadar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derişim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en-US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tr-TR" sz="1600" dirty="0" smtClean="0">
                <a:latin typeface="Times New Roman" pitchFamily="18" charset="0"/>
              </a:rPr>
              <a:t> dan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ya kadar</a:t>
            </a:r>
            <a:r>
              <a:rPr lang="tr-TR" sz="1600" dirty="0" smtClean="0">
                <a:latin typeface="Times New Roman" pitchFamily="18" charset="0"/>
              </a:rPr>
              <a:t> denklemin </a:t>
            </a:r>
            <a:r>
              <a:rPr lang="tr-TR" sz="1600" dirty="0" err="1" smtClean="0">
                <a:latin typeface="Times New Roman" pitchFamily="18" charset="0"/>
              </a:rPr>
              <a:t>integrali</a:t>
            </a:r>
            <a:r>
              <a:rPr lang="tr-TR" sz="1600" dirty="0" smtClean="0">
                <a:latin typeface="Times New Roman" pitchFamily="18" charset="0"/>
              </a:rPr>
              <a:t> alınırsa;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= - 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kdt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  ,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= - 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kt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eşitliği elde edilir.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Derişim zaman grafiği şekildeki gibi - Eğimli bir doğru olup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k=- m = eğim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 = </a:t>
            </a:r>
            <a:r>
              <a:rPr lang="tr-TR" sz="1600" dirty="0" err="1" smtClean="0">
                <a:latin typeface="Times New Roman" pitchFamily="18" charset="0"/>
              </a:rPr>
              <a:t>mx</a:t>
            </a:r>
            <a:r>
              <a:rPr lang="tr-TR" sz="1600" dirty="0" smtClean="0">
                <a:latin typeface="Times New Roman" pitchFamily="18" charset="0"/>
              </a:rPr>
              <a:t> + b  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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t= - </a:t>
            </a:r>
            <a:r>
              <a:rPr lang="tr-TR" sz="1600" dirty="0" err="1" smtClean="0">
                <a:latin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</a:rPr>
              <a:t> +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o veya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Derişimin başlangıç değerinin yarısına inmesi için gerekli süreye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yarılanma süresi denir. Bu durumda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t =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o / 2              t  = t </a:t>
            </a:r>
            <a:r>
              <a:rPr lang="tr-TR" sz="1600" baseline="-25000" dirty="0" smtClean="0">
                <a:latin typeface="Times New Roman" pitchFamily="18" charset="0"/>
              </a:rPr>
              <a:t>½</a:t>
            </a:r>
            <a:r>
              <a:rPr lang="tr-TR" sz="1600" dirty="0" smtClean="0">
                <a:latin typeface="Times New Roman" pitchFamily="18" charset="0"/>
              </a:rPr>
              <a:t>  olur.             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½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o / 2k </a:t>
            </a:r>
            <a:endParaRPr lang="tr-TR" sz="12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5643570" y="1071546"/>
          <a:ext cx="3149026" cy="2500330"/>
        </p:xfrm>
        <a:graphic>
          <a:graphicData uri="http://schemas.openxmlformats.org/presentationml/2006/ole">
            <p:oleObj spid="_x0000_s3074" name="Bit Eşlem Resmi" r:id="rId3" imgW="3790476" imgH="3010320" progId="PBrush">
              <p:embed/>
            </p:oleObj>
          </a:graphicData>
        </a:graphic>
      </p:graphicFrame>
      <p:sp>
        <p:nvSpPr>
          <p:cNvPr id="6" name="2 Başlık"/>
          <p:cNvSpPr txBox="1">
            <a:spLocks/>
          </p:cNvSpPr>
          <p:nvPr/>
        </p:nvSpPr>
        <p:spPr>
          <a:xfrm>
            <a:off x="285720" y="285728"/>
            <a:ext cx="8229600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Grafik yöntemi ile tepkime derecesinin bulunması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357290" y="1214422"/>
          <a:ext cx="2214578" cy="4547296"/>
        </p:xfrm>
        <a:graphic>
          <a:graphicData uri="http://schemas.openxmlformats.org/presentationml/2006/ole">
            <p:oleObj spid="_x0000_s44034" name="Denklem" r:id="rId3" imgW="1409400" imgH="289548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072066" y="642918"/>
          <a:ext cx="3092450" cy="5543550"/>
        </p:xfrm>
        <a:graphic>
          <a:graphicData uri="http://schemas.openxmlformats.org/presentationml/2006/ole">
            <p:oleObj spid="_x0000_s44035" name="Denklem" r:id="rId4" imgW="1968480" imgH="3530520" progId="Equation.3">
              <p:embed/>
            </p:oleObj>
          </a:graphicData>
        </a:graphic>
      </p:graphicFrame>
      <p:sp>
        <p:nvSpPr>
          <p:cNvPr id="7" name="2 Başlık"/>
          <p:cNvSpPr txBox="1">
            <a:spLocks/>
          </p:cNvSpPr>
          <p:nvPr/>
        </p:nvSpPr>
        <p:spPr>
          <a:xfrm>
            <a:off x="285720" y="285728"/>
            <a:ext cx="5643602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baseline="0" dirty="0" err="1" smtClean="0">
                <a:solidFill>
                  <a:schemeClr val="tx2"/>
                </a:solidFill>
                <a:ea typeface="+mj-ea"/>
                <a:cs typeface="+mj-cs"/>
              </a:rPr>
              <a:t>Sıfırıncı</a:t>
            </a:r>
            <a:r>
              <a:rPr lang="tr-TR" sz="2400" baseline="0" dirty="0" smtClean="0">
                <a:solidFill>
                  <a:schemeClr val="tx2"/>
                </a:solidFill>
                <a:ea typeface="+mj-ea"/>
                <a:cs typeface="+mj-cs"/>
              </a:rPr>
              <a:t> derece tepkimeleri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500042"/>
            <a:ext cx="4471990" cy="5654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>
                <a:solidFill>
                  <a:srgbClr val="FF0000"/>
                </a:solidFill>
                <a:latin typeface="Times New Roman" pitchFamily="18" charset="0"/>
              </a:rPr>
              <a:t>Birinci dereceden tepkimeler: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Tepkime hızı = k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30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    yazılır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= d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= -k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30000" dirty="0" smtClean="0">
                <a:latin typeface="Times New Roman" pitchFamily="18" charset="0"/>
              </a:rPr>
              <a:t>1 </a:t>
            </a:r>
            <a:r>
              <a:rPr lang="tr-TR" sz="1600" dirty="0" smtClean="0">
                <a:latin typeface="Times New Roman" pitchFamily="18" charset="0"/>
              </a:rPr>
              <a:t> yazılır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 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dirty="0" smtClean="0">
                <a:latin typeface="Times New Roman" pitchFamily="18" charset="0"/>
              </a:rPr>
              <a:t> = -</a:t>
            </a:r>
            <a:r>
              <a:rPr lang="tr-TR" sz="1600" dirty="0" err="1" smtClean="0">
                <a:latin typeface="Times New Roman" pitchFamily="18" charset="0"/>
              </a:rPr>
              <a:t>kdt</a:t>
            </a:r>
            <a:r>
              <a:rPr lang="tr-TR" sz="1600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Denklemde süre 0 dan t anına kadar  derişim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en-US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tr-TR" sz="1600" dirty="0" smtClean="0">
                <a:latin typeface="Times New Roman" pitchFamily="18" charset="0"/>
              </a:rPr>
              <a:t> dan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ya kadar</a:t>
            </a:r>
            <a:r>
              <a:rPr lang="tr-TR" sz="1600" dirty="0" smtClean="0">
                <a:latin typeface="Times New Roman" pitchFamily="18" charset="0"/>
              </a:rPr>
              <a:t> denklemin diferansiyeli alınırsa;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</a:rPr>
              <a:t>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</a:rPr>
              <a:t> =- </a:t>
            </a:r>
            <a:r>
              <a:rPr lang="tr-TR" sz="1600" dirty="0" err="1" smtClean="0">
                <a:latin typeface="Times New Roman" pitchFamily="18" charset="0"/>
              </a:rPr>
              <a:t>kt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</a:rPr>
              <a:t>= - </a:t>
            </a:r>
            <a:r>
              <a:rPr lang="tr-TR" sz="1600" dirty="0" err="1" smtClean="0">
                <a:latin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</a:rPr>
              <a:t> şeklinde yazılabilir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 = </a:t>
            </a:r>
            <a:r>
              <a:rPr lang="tr-TR" sz="1600" dirty="0" err="1" smtClean="0">
                <a:latin typeface="Times New Roman" pitchFamily="18" charset="0"/>
              </a:rPr>
              <a:t>mx</a:t>
            </a:r>
            <a:r>
              <a:rPr lang="tr-TR" sz="1600" dirty="0" smtClean="0">
                <a:latin typeface="Times New Roman" pitchFamily="18" charset="0"/>
              </a:rPr>
              <a:t> + b   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 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ln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t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= - 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kt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Denklemde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  </a:t>
            </a:r>
            <a:r>
              <a:rPr lang="tr-TR" sz="1600" dirty="0" smtClean="0">
                <a:latin typeface="Times New Roman" pitchFamily="18" charset="0"/>
              </a:rPr>
              <a:t>ile</a:t>
            </a:r>
            <a:r>
              <a:rPr lang="tr-TR" sz="1600" baseline="-25000" dirty="0" smtClean="0">
                <a:latin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</a:rPr>
              <a:t>t grafiği bir doğru verir.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Yarılanma süresi  t </a:t>
            </a:r>
            <a:r>
              <a:rPr lang="tr-TR" sz="1600" baseline="-25000" dirty="0" smtClean="0">
                <a:latin typeface="Times New Roman" pitchFamily="18" charset="0"/>
              </a:rPr>
              <a:t>1/2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½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 = 0,693 / k   </a:t>
            </a:r>
            <a:r>
              <a:rPr lang="tr-TR" sz="1600" dirty="0" smtClean="0">
                <a:latin typeface="Times New Roman" pitchFamily="18" charset="0"/>
              </a:rPr>
              <a:t>olur.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2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tr-TR" sz="2600" dirty="0" smtClean="0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286380" y="571480"/>
          <a:ext cx="3000396" cy="2577060"/>
        </p:xfrm>
        <a:graphic>
          <a:graphicData uri="http://schemas.openxmlformats.org/presentationml/2006/ole">
            <p:oleObj spid="_x0000_s4098" name="Bit Eşlem Resmi" r:id="rId3" imgW="4315427" imgH="370476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14348" y="1428736"/>
          <a:ext cx="2143140" cy="4135404"/>
        </p:xfrm>
        <a:graphic>
          <a:graphicData uri="http://schemas.openxmlformats.org/presentationml/2006/ole">
            <p:oleObj spid="_x0000_s45058" name="Denklem" r:id="rId3" imgW="1612800" imgH="3111480" progId="Equation.3">
              <p:embed/>
            </p:oleObj>
          </a:graphicData>
        </a:graphic>
      </p:graphicFrame>
      <p:sp>
        <p:nvSpPr>
          <p:cNvPr id="6" name="2 Başlık"/>
          <p:cNvSpPr txBox="1">
            <a:spLocks/>
          </p:cNvSpPr>
          <p:nvPr/>
        </p:nvSpPr>
        <p:spPr>
          <a:xfrm>
            <a:off x="285720" y="285728"/>
            <a:ext cx="5643602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baseline="0" dirty="0" smtClean="0">
                <a:solidFill>
                  <a:schemeClr val="tx2"/>
                </a:solidFill>
                <a:ea typeface="+mj-ea"/>
                <a:cs typeface="+mj-cs"/>
              </a:rPr>
              <a:t>Birinci derece tepkimeleri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138613" y="1377950"/>
          <a:ext cx="2414587" cy="4237038"/>
        </p:xfrm>
        <a:graphic>
          <a:graphicData uri="http://schemas.openxmlformats.org/presentationml/2006/ole">
            <p:oleObj spid="_x0000_s45059" name="Denklem" r:id="rId4" imgW="1815840" imgH="318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</a:rPr>
              <a:t>Bazı kavramlar ve tanımlar</a:t>
            </a:r>
            <a:endParaRPr lang="tr-TR" sz="24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401080" cy="5572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Kimyasal Kinetik: </a:t>
            </a:r>
            <a:r>
              <a:rPr lang="tr-TR" sz="1600" dirty="0" smtClean="0">
                <a:latin typeface="Times New Roman" pitchFamily="18" charset="0"/>
              </a:rPr>
              <a:t>Bir reaksiyonun hızını ve mekanizmasını inceleyen bilim dalına kimyasal kinetik denir. Bir reaksiyonun hangi hızla dengeye gittiği ve reaksiyona giren maddelerin hangi yolu izleyerek ürünleri oluşturduğu kinetiğin konusudur.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 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Basit tepkime: </a:t>
            </a:r>
            <a:r>
              <a:rPr lang="tr-TR" sz="1600" dirty="0" smtClean="0">
                <a:latin typeface="Times New Roman" pitchFamily="18" charset="0"/>
              </a:rPr>
              <a:t>Tek basamaktan (adımdan) oluşan tepkimelere basit tepkime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Karmaşık tepkime: </a:t>
            </a:r>
            <a:r>
              <a:rPr lang="tr-TR" sz="1600" dirty="0" smtClean="0">
                <a:latin typeface="Times New Roman" pitchFamily="18" charset="0"/>
              </a:rPr>
              <a:t>Çok basamaktan oluşan tepkimelere ise karmaşık yada kompleks tepkime denir.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Tersinir tepkime: </a:t>
            </a:r>
            <a:r>
              <a:rPr lang="tr-TR" sz="1600" dirty="0" smtClean="0">
                <a:latin typeface="Times New Roman" pitchFamily="18" charset="0"/>
              </a:rPr>
              <a:t>İki yönlü tepkimelere tersinir tepkime denir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Tersinmez tepkime: </a:t>
            </a:r>
            <a:r>
              <a:rPr lang="tr-TR" sz="1600" dirty="0" smtClean="0">
                <a:latin typeface="Times New Roman" pitchFamily="18" charset="0"/>
              </a:rPr>
              <a:t>Tek yönlü tepkimelere tersinmez tepkime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Tersinir tepkimeler, bir denge konumuna ulaşana kadar yürürken, tersinmez tepkimeler tümüyle tamamlanır.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Tepkime mekanizması: </a:t>
            </a:r>
            <a:r>
              <a:rPr lang="tr-TR" sz="1600" dirty="0" smtClean="0">
                <a:latin typeface="Times New Roman" pitchFamily="18" charset="0"/>
              </a:rPr>
              <a:t>Tepkimenin oluşunu taneciklerin (atom molekül iyon) davranışlarını temel alarak ayrıntılı bir şekilde irdelenmesine denir.Tepkimenin yürüdüğü yol tepkime mekanizması ile belirlenir.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Tek bir faz içerisinde yürüyen kimyasal tepkimelere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homojen tepkime</a:t>
            </a:r>
            <a:r>
              <a:rPr lang="tr-TR" sz="1600" dirty="0" smtClean="0">
                <a:latin typeface="Times New Roman" pitchFamily="18" charset="0"/>
              </a:rPr>
              <a:t>, iki yada daha fazla faz içeren karışımlarda yürüyen kimyasal tepkimelere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heterojen tepkimeler </a:t>
            </a:r>
            <a:r>
              <a:rPr lang="tr-TR" sz="1600" dirty="0" smtClean="0">
                <a:latin typeface="Times New Roman" pitchFamily="18" charset="0"/>
              </a:rPr>
              <a:t>denir </a:t>
            </a:r>
            <a:endParaRPr lang="tr-TR" sz="1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549274"/>
            <a:ext cx="4686304" cy="566580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800" dirty="0" smtClean="0">
                <a:solidFill>
                  <a:srgbClr val="FF0000"/>
                </a:solidFill>
                <a:latin typeface="Times New Roman" pitchFamily="18" charset="0"/>
              </a:rPr>
              <a:t>İkinci dereceden tepkimeler: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Tepkime hızı </a:t>
            </a:r>
            <a:r>
              <a:rPr lang="tr-TR" sz="1600" dirty="0" smtClean="0">
                <a:latin typeface="Times New Roman" pitchFamily="18" charset="0"/>
              </a:rPr>
              <a:t>= k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   yazılır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Hız = d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dt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= -</a:t>
            </a:r>
            <a:r>
              <a:rPr lang="tr-TR" sz="1600" dirty="0" smtClean="0">
                <a:latin typeface="Times New Roman" pitchFamily="18" charset="0"/>
              </a:rPr>
              <a:t>k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</a:rPr>
              <a:t> yazılır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/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= -</a:t>
            </a:r>
            <a:r>
              <a:rPr lang="tr-TR" sz="1600" dirty="0" err="1" smtClean="0">
                <a:solidFill>
                  <a:schemeClr val="tx2"/>
                </a:solidFill>
                <a:latin typeface="Times New Roman" pitchFamily="18" charset="0"/>
              </a:rPr>
              <a:t>kdt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Denklemde süre 0 dan t anına kadar  derişim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en-US" sz="1600" baseline="30000" dirty="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tr-TR" sz="1600" dirty="0" smtClean="0">
                <a:latin typeface="Times New Roman" pitchFamily="18" charset="0"/>
              </a:rPr>
              <a:t> dan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[A]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</a:rPr>
              <a:t> ya kadar</a:t>
            </a:r>
            <a:r>
              <a:rPr lang="tr-TR" sz="1600" dirty="0" smtClean="0">
                <a:latin typeface="Times New Roman" pitchFamily="18" charset="0"/>
              </a:rPr>
              <a:t> denklemin diferansiyeli alınırsa;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6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-1 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</a:rPr>
              <a:t>+ 1 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</a:rPr>
              <a:t> =- </a:t>
            </a:r>
            <a:r>
              <a:rPr lang="tr-TR" sz="1600" dirty="0" err="1" smtClean="0">
                <a:latin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</a:rPr>
              <a:t>  veya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1 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</a:rPr>
              <a:t>= =  </a:t>
            </a:r>
            <a:r>
              <a:rPr lang="tr-TR" sz="1600" dirty="0" err="1" smtClean="0">
                <a:latin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</a:rPr>
              <a:t>  + 1 / 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 = </a:t>
            </a:r>
            <a:r>
              <a:rPr lang="tr-TR" sz="1600" dirty="0" err="1" smtClean="0">
                <a:latin typeface="Times New Roman" pitchFamily="18" charset="0"/>
              </a:rPr>
              <a:t>mx</a:t>
            </a:r>
            <a:r>
              <a:rPr lang="tr-TR" sz="1600" dirty="0" smtClean="0">
                <a:latin typeface="Times New Roman" pitchFamily="18" charset="0"/>
              </a:rPr>
              <a:t> + b   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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1 /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t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kt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 + 1 /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Denklemde  1/</a:t>
            </a:r>
            <a:r>
              <a:rPr lang="en-US" sz="1600" dirty="0" smtClean="0">
                <a:latin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</a:rPr>
              <a:t>t   </a:t>
            </a:r>
            <a:r>
              <a:rPr lang="tr-TR" sz="1600" dirty="0" smtClean="0">
                <a:latin typeface="Times New Roman" pitchFamily="18" charset="0"/>
              </a:rPr>
              <a:t>ile</a:t>
            </a:r>
            <a:r>
              <a:rPr lang="tr-TR" sz="1600" baseline="-25000" dirty="0" smtClean="0">
                <a:latin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</a:rPr>
              <a:t>t grafiği bir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doğru verir.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Yarılanma süresi  t </a:t>
            </a:r>
            <a:r>
              <a:rPr lang="tr-TR" sz="1600" baseline="-25000" dirty="0" smtClean="0">
                <a:latin typeface="Times New Roman" pitchFamily="18" charset="0"/>
              </a:rPr>
              <a:t>1/2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½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 = 1 /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[A]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k   </a:t>
            </a:r>
            <a:r>
              <a:rPr lang="tr-TR" sz="1600" dirty="0" smtClean="0">
                <a:latin typeface="Times New Roman" pitchFamily="18" charset="0"/>
              </a:rPr>
              <a:t>olur.</a:t>
            </a:r>
          </a:p>
          <a:p>
            <a:pPr eaLnBrk="1" hangingPunct="1">
              <a:buFont typeface="Wingdings" pitchFamily="2" charset="2"/>
              <a:buNone/>
            </a:pPr>
            <a:endParaRPr lang="tr-TR" sz="2600" dirty="0" smtClean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5715008" y="1142984"/>
          <a:ext cx="2714644" cy="2714644"/>
        </p:xfrm>
        <a:graphic>
          <a:graphicData uri="http://schemas.openxmlformats.org/presentationml/2006/ole">
            <p:oleObj spid="_x0000_s5122" name="Bit Eşlem Resmi" r:id="rId3" imgW="3772427" imgH="377242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28662" y="1142984"/>
          <a:ext cx="1905000" cy="5422900"/>
        </p:xfrm>
        <a:graphic>
          <a:graphicData uri="http://schemas.openxmlformats.org/presentationml/2006/ole">
            <p:oleObj spid="_x0000_s46082" name="Denklem" r:id="rId3" imgW="1650960" imgH="4698720" progId="Equation.3">
              <p:embed/>
            </p:oleObj>
          </a:graphicData>
        </a:graphic>
      </p:graphicFrame>
      <p:sp>
        <p:nvSpPr>
          <p:cNvPr id="6" name="2 Başlık"/>
          <p:cNvSpPr txBox="1">
            <a:spLocks/>
          </p:cNvSpPr>
          <p:nvPr/>
        </p:nvSpPr>
        <p:spPr>
          <a:xfrm>
            <a:off x="285720" y="285728"/>
            <a:ext cx="5643602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baseline="0" dirty="0" smtClean="0">
                <a:solidFill>
                  <a:schemeClr val="tx2"/>
                </a:solidFill>
                <a:ea typeface="+mj-ea"/>
                <a:cs typeface="+mj-cs"/>
              </a:rPr>
              <a:t>İkinci derece tepkimeleri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500694" y="1000108"/>
          <a:ext cx="2428887" cy="5159361"/>
        </p:xfrm>
        <a:graphic>
          <a:graphicData uri="http://schemas.openxmlformats.org/presentationml/2006/ole">
            <p:oleObj spid="_x0000_s46083" name="Denklem" r:id="rId4" imgW="1650960" imgH="350496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71472" y="2000240"/>
          <a:ext cx="8143934" cy="142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67"/>
                <a:gridCol w="1487153"/>
                <a:gridCol w="2266140"/>
                <a:gridCol w="1628787"/>
                <a:gridCol w="1628787"/>
              </a:tblGrid>
              <a:tr h="312511">
                <a:tc>
                  <a:txBody>
                    <a:bodyPr/>
                    <a:lstStyle/>
                    <a:p>
                      <a:r>
                        <a:rPr lang="tr-T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Derece</a:t>
                      </a:r>
                      <a:endParaRPr lang="tr-TR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Hız</a:t>
                      </a:r>
                      <a:r>
                        <a:rPr lang="tr-TR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yasası</a:t>
                      </a:r>
                      <a:endParaRPr lang="tr-TR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Hız eşitliği</a:t>
                      </a:r>
                      <a:endParaRPr lang="tr-TR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Doğru grafiği</a:t>
                      </a:r>
                      <a:endParaRPr lang="tr-TR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Yarı ömür</a:t>
                      </a:r>
                      <a:endParaRPr lang="tr-TR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511"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Hız = k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 -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kt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+ 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tr-TR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 -t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/2k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511"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Hız = k[A]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 -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kt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[A]-t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0,693/k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Hız = k[A]</a:t>
                      </a:r>
                      <a:r>
                        <a:rPr lang="tr-TR" sz="16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tr-TR" sz="1600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1/[A]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  </a:t>
                      </a:r>
                      <a:r>
                        <a:rPr lang="tr-T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kt</a:t>
                      </a:r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+ 1/[A]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1/[A]  -t</a:t>
                      </a:r>
                      <a:endParaRPr lang="tr-T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1/k[A]</a:t>
                      </a:r>
                      <a:r>
                        <a:rPr lang="tr-TR" sz="16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tr-TR" sz="160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2 Başlık"/>
          <p:cNvSpPr txBox="1">
            <a:spLocks/>
          </p:cNvSpPr>
          <p:nvPr/>
        </p:nvSpPr>
        <p:spPr>
          <a:xfrm>
            <a:off x="428596" y="571480"/>
            <a:ext cx="8229600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Tepkime derecesi ve hız eşitlikleri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5 İçerik Yer Tutucusu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4972056" cy="584517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</a:t>
            </a:r>
            <a:r>
              <a:rPr lang="tr-TR" sz="8000" dirty="0" smtClean="0">
                <a:solidFill>
                  <a:srgbClr val="FF0000"/>
                </a:solidFill>
                <a:latin typeface="Times New Roman" pitchFamily="18" charset="0"/>
              </a:rPr>
              <a:t>Soru :</a:t>
            </a:r>
            <a:r>
              <a:rPr lang="tr-TR" sz="6400" dirty="0" smtClean="0">
                <a:latin typeface="Times New Roman" pitchFamily="18" charset="0"/>
              </a:rPr>
              <a:t> 2H</a:t>
            </a:r>
            <a:r>
              <a:rPr lang="tr-TR" sz="6400" baseline="-20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O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 (suda) </a:t>
            </a:r>
            <a:r>
              <a:rPr lang="tr-TR" sz="6400" b="1" dirty="0" smtClean="0">
                <a:latin typeface="Times New Roman" pitchFamily="18" charset="0"/>
              </a:rPr>
              <a:t>  </a:t>
            </a:r>
            <a:r>
              <a:rPr lang="tr-TR" sz="64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6400" dirty="0" smtClean="0">
                <a:latin typeface="Times New Roman" pitchFamily="18" charset="0"/>
              </a:rPr>
              <a:t>  2H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O(s) + O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(g)   tepkimesinin derecesi nedir?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tr-TR" sz="6400" dirty="0" smtClean="0">
                <a:latin typeface="Times New Roman" pitchFamily="18" charset="0"/>
              </a:rPr>
              <a:t>	tepkime süresince izlenen [H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O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]  ve t değerlerini grafiğe geçirelim.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tr-TR" sz="6400" dirty="0" smtClean="0">
                <a:latin typeface="Times New Roman" pitchFamily="18" charset="0"/>
              </a:rPr>
              <a:t>	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tr-TR" sz="6400" dirty="0" smtClean="0">
              <a:latin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tr-TR" sz="6400" dirty="0" smtClean="0">
                <a:latin typeface="Times New Roman" pitchFamily="18" charset="0"/>
              </a:rPr>
              <a:t>	 [H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O</a:t>
            </a:r>
            <a:r>
              <a:rPr lang="tr-TR" sz="6400" baseline="-25000" dirty="0" smtClean="0">
                <a:latin typeface="Times New Roman" pitchFamily="18" charset="0"/>
              </a:rPr>
              <a:t>2</a:t>
            </a:r>
            <a:r>
              <a:rPr lang="tr-TR" sz="6400" dirty="0" smtClean="0">
                <a:latin typeface="Times New Roman" pitchFamily="18" charset="0"/>
              </a:rPr>
              <a:t>]  ve t grafiği doğru değildir.  O halde bu tepkimenin derecesi sıfır olamaz. </a:t>
            </a:r>
          </a:p>
        </p:txBody>
      </p:sp>
      <p:graphicFrame>
        <p:nvGraphicFramePr>
          <p:cNvPr id="7" name="Group 118"/>
          <p:cNvGraphicFramePr>
            <a:graphicFrameLocks/>
          </p:cNvGraphicFramePr>
          <p:nvPr/>
        </p:nvGraphicFramePr>
        <p:xfrm>
          <a:off x="6072198" y="857232"/>
          <a:ext cx="1655763" cy="3130567"/>
        </p:xfrm>
        <a:graphic>
          <a:graphicData uri="http://schemas.openxmlformats.org/drawingml/2006/table">
            <a:tbl>
              <a:tblPr/>
              <a:tblGrid>
                <a:gridCol w="827881"/>
                <a:gridCol w="827882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Zaman 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[H</a:t>
                      </a:r>
                      <a:r>
                        <a:rPr kumimoji="0" lang="tr-TR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tr-TR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derşimi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71538" y="2214554"/>
          <a:ext cx="3040063" cy="214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/>
          <p:cNvGraphicFramePr>
            <a:graphicFrameLocks/>
          </p:cNvGraphicFramePr>
          <p:nvPr/>
        </p:nvGraphicFramePr>
        <p:xfrm>
          <a:off x="1071538" y="571480"/>
          <a:ext cx="2428892" cy="3136584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  <a:gridCol w="857256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Zaman 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[H</a:t>
                      </a:r>
                      <a:r>
                        <a:rPr kumimoji="0" lang="tr-TR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tr-TR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</a:t>
                      </a:r>
                      <a:r>
                        <a:rPr kumimoji="0" lang="tr-T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derşimi</a:t>
                      </a:r>
                      <a:endParaRPr kumimoji="0" lang="tr-T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ln</a:t>
                      </a: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[H</a:t>
                      </a:r>
                      <a:r>
                        <a:rPr kumimoji="0" lang="tr-TR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tr-TR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</a:t>
                      </a:r>
                      <a:r>
                        <a:rPr kumimoji="0" lang="tr-T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derşimi</a:t>
                      </a:r>
                      <a:endParaRPr kumimoji="0" lang="tr-T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-0,020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-0,48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-1,39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3 Grafik"/>
          <p:cNvGraphicFramePr>
            <a:graphicFrameLocks noGrp="1"/>
          </p:cNvGraphicFramePr>
          <p:nvPr>
            <p:ph sz="half" idx="1"/>
          </p:nvPr>
        </p:nvGraphicFramePr>
        <p:xfrm>
          <a:off x="571472" y="4000504"/>
          <a:ext cx="3400420" cy="235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7 İçerik Yer Tutucusu"/>
          <p:cNvSpPr>
            <a:spLocks noGrp="1"/>
          </p:cNvSpPr>
          <p:nvPr>
            <p:ph sz="half" idx="2"/>
          </p:nvPr>
        </p:nvSpPr>
        <p:spPr>
          <a:xfrm>
            <a:off x="4143372" y="357166"/>
            <a:ext cx="4543428" cy="5773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1. Derce olabilir mi? Bunu için,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[H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- 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grafiği çizilirse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Doğru olduğu görülür. 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halde tepkime birinci derecedendir.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 / [H</a:t>
            </a:r>
            <a:r>
              <a:rPr lang="tr-TR" sz="16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- t grafiği doğru olsaydı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Tepkime 2. derece olurdu.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3088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Soru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tin bozunması 1. dereceden ve hız sabiti k = 7,3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/s Başlangıç derişimi 2,32 M olan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çözeltisinde 1200 s sonra derişim ne olur?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=-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kt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-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şeklinde yazılabilir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- 7,3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/s  1200 s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2,32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=- 0,876  + 0,842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- 0,034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anti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-0,034)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0,966  M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3088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Soru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→ ürünler tepkimesi 1. derecedendir. A’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nın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başlangıç derişimi 0,816 M ve 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sonraki derişimi ise 0,632 M olduğu gözlenmiştir.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a) Hız sabiti k nedir?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b) Yarı ömür (t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nedir?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c) Kaç dakika sonra A 0,235 M olur?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d) 2,5 saat sonra A ne olur?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0,632= - k 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0,816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 = -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1/ t 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 = -  0,632 / 0,816  1/ 60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k = 0,016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b) şeklinde yazılabilir</a:t>
            </a: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1/2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0,693/ k  =  0,632 / 0,016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43,3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7023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c) 	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=  -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kt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0,235/ 0,816 = -  0,016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t = 77,8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d) 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=  -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=  - 0,016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150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dak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0,816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[A]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=  0,074 M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</a:rPr>
              <a:t>Örnek</a:t>
            </a:r>
            <a:r>
              <a:rPr lang="tr-TR" sz="1600" dirty="0" smtClean="0">
                <a:latin typeface="Times New Roman" pitchFamily="18" charset="0"/>
              </a:rPr>
              <a:t> : Canlılarda bulunan </a:t>
            </a:r>
            <a:r>
              <a:rPr lang="tr-TR" sz="1600" baseline="30000" dirty="0" smtClean="0">
                <a:latin typeface="Times New Roman" pitchFamily="18" charset="0"/>
              </a:rPr>
              <a:t>14</a:t>
            </a:r>
            <a:r>
              <a:rPr lang="tr-TR" sz="1600" dirty="0" smtClean="0">
                <a:latin typeface="Times New Roman" pitchFamily="18" charset="0"/>
              </a:rPr>
              <a:t>C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ün  </a:t>
            </a:r>
            <a:r>
              <a:rPr lang="tr-TR" sz="1600" baseline="30000" dirty="0" smtClean="0">
                <a:latin typeface="Times New Roman" pitchFamily="18" charset="0"/>
              </a:rPr>
              <a:t>12</a:t>
            </a:r>
            <a:r>
              <a:rPr lang="tr-TR" sz="1600" dirty="0" smtClean="0">
                <a:latin typeface="Times New Roman" pitchFamily="18" charset="0"/>
              </a:rPr>
              <a:t>C ye dönüşümü 1. dereceden reaksiyon olup yarılanma süresi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 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t</a:t>
            </a:r>
            <a:r>
              <a:rPr lang="tr-TR" sz="1600" baseline="-25000" dirty="0" smtClean="0">
                <a:latin typeface="Times New Roman" pitchFamily="18" charset="0"/>
                <a:sym typeface="Wingdings 3" pitchFamily="18" charset="2"/>
              </a:rPr>
              <a:t>1/2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=5730 yıldır. Canlılarda bu tepkimenin hızı 15 atom / dakika dır. Canlı ölünce bu hız gittikçe yavaşlar. Bir fosilde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baseline="30000" dirty="0" smtClean="0">
                <a:latin typeface="Times New Roman" pitchFamily="18" charset="0"/>
              </a:rPr>
              <a:t>	14</a:t>
            </a:r>
            <a:r>
              <a:rPr lang="tr-TR" sz="1600" dirty="0" smtClean="0">
                <a:latin typeface="Times New Roman" pitchFamily="18" charset="0"/>
              </a:rPr>
              <a:t>C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ün  bozunma hızı 10 atom / dakika olduğuna göre fosilin yaşı nedir?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1. Derece reaksiyon için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k = 0,693 / 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t</a:t>
            </a:r>
            <a:r>
              <a:rPr lang="tr-TR" sz="1600" baseline="-25000" dirty="0" smtClean="0">
                <a:latin typeface="Times New Roman" pitchFamily="18" charset="0"/>
                <a:sym typeface="Wingdings 3" pitchFamily="18" charset="2"/>
              </a:rPr>
              <a:t>1/2 </a:t>
            </a: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olduğundan hız sabiti bulunabilir.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sym typeface="Wingdings 3" pitchFamily="18" charset="2"/>
              </a:rPr>
              <a:t>k = 0,693 / 5730 yıl </a:t>
            </a:r>
            <a:r>
              <a:rPr lang="tr-TR" sz="1600" dirty="0" smtClean="0">
                <a:latin typeface="Times New Roman" pitchFamily="18" charset="0"/>
              </a:rPr>
              <a:t> =1,21.10</a:t>
            </a:r>
            <a:r>
              <a:rPr lang="tr-TR" sz="1600" baseline="30000" dirty="0" smtClean="0">
                <a:latin typeface="Times New Roman" pitchFamily="18" charset="0"/>
              </a:rPr>
              <a:t>-4</a:t>
            </a:r>
            <a:r>
              <a:rPr lang="tr-TR" sz="1600" dirty="0" smtClean="0">
                <a:latin typeface="Times New Roman" pitchFamily="18" charset="0"/>
              </a:rPr>
              <a:t>  / yıl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 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ln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Ct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/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Co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kt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	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</a:rPr>
              <a:t>ln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 15/10 = </a:t>
            </a:r>
            <a:r>
              <a:rPr lang="tr-TR" sz="1600" dirty="0" smtClean="0">
                <a:latin typeface="Times New Roman" pitchFamily="18" charset="0"/>
              </a:rPr>
              <a:t>1,21.10</a:t>
            </a:r>
            <a:r>
              <a:rPr lang="tr-TR" sz="1600" baseline="30000" dirty="0" smtClean="0">
                <a:latin typeface="Times New Roman" pitchFamily="18" charset="0"/>
              </a:rPr>
              <a:t>-4</a:t>
            </a:r>
            <a:r>
              <a:rPr lang="tr-TR" sz="1600" dirty="0" smtClean="0">
                <a:latin typeface="Times New Roman" pitchFamily="18" charset="0"/>
              </a:rPr>
              <a:t>  / yıl  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	0,4055 = 1,21.10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</a:rPr>
              <a:t>-4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t  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 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t=3351 yıl bulunur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tr-TR" sz="1400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98475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</a:rPr>
              <a:t>Çarpışma Teorisi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42918"/>
            <a:ext cx="5614998" cy="60007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Birim zamanda çarpışan taneciklerin sayısına çarpışma frekansı denir.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çarpışma frekansı kinetik teori yardımı ile bulunabilir.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</a:rPr>
              <a:t>2(g)</a:t>
            </a:r>
            <a:r>
              <a:rPr lang="tr-TR" sz="1600" dirty="0" smtClean="0">
                <a:latin typeface="Times New Roman" pitchFamily="18" charset="0"/>
              </a:rPr>
              <a:t>  + Cl</a:t>
            </a:r>
            <a:r>
              <a:rPr lang="tr-TR" sz="1600" baseline="-25000" dirty="0" smtClean="0">
                <a:latin typeface="Times New Roman" pitchFamily="18" charset="0"/>
              </a:rPr>
              <a:t>2(g)</a:t>
            </a:r>
            <a:r>
              <a:rPr lang="tr-TR" sz="1600" dirty="0" smtClean="0">
                <a:latin typeface="Times New Roman" pitchFamily="18" charset="0"/>
              </a:rPr>
              <a:t>   →  2HCl</a:t>
            </a:r>
            <a:r>
              <a:rPr lang="tr-TR" sz="1600" baseline="-25000" dirty="0" smtClean="0">
                <a:latin typeface="Times New Roman" pitchFamily="18" charset="0"/>
              </a:rPr>
              <a:t>(g)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 Basit bir gaz tepkimesinde 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Çarpışma frekansı  = 1030 civarındadır, eğer bu çarpışmaların hepsi tepkime verseydi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Tepkime hızı 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</a:rPr>
              <a:t>≈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106 M/s olurdu.  Bu  kadar büyük hız ancak patlama şeklinde meydana gelen tepkimelerde olur olur.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Normalde gaz tepkimelerinde tepkime hızı 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</a:rPr>
              <a:t>≈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</a:rPr>
              <a:t>-4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M/s civarında hıza sahiptir. Bu da çok az çarpışmanın tepkime verdiği anlamına gelir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</a:rPr>
              <a:t>O halde her çarpışmadan ürün elde edilmez.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Bir tepkimenin olabilmesi için;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Tanecikler çarpışması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Çarpışmanın uygun geometride olması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Çarpışan taneciklerin belli bir enerjisinin olması </a:t>
            </a:r>
          </a:p>
          <a:p>
            <a:pPr eaLnBrk="1" hangingPunct="1">
              <a:lnSpc>
                <a:spcPct val="150000"/>
              </a:lnSpc>
            </a:pPr>
            <a:endParaRPr lang="tr-TR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000" dirty="0" smtClean="0">
              <a:latin typeface="Times New Roman" pitchFamily="18" charset="0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6286512" y="3286124"/>
          <a:ext cx="2709886" cy="2658850"/>
        </p:xfrm>
        <a:graphic>
          <a:graphicData uri="http://schemas.openxmlformats.org/presentationml/2006/ole">
            <p:oleObj spid="_x0000_s7170" name="Bit Eşlem Resmi" r:id="rId3" imgW="4495238" imgH="4409524" progId="PBrush">
              <p:embed/>
            </p:oleObj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14290"/>
            <a:ext cx="2428892" cy="8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1142984"/>
            <a:ext cx="1766890" cy="18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63556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latin typeface="Times New Roman" pitchFamily="18" charset="0"/>
              </a:rPr>
              <a:t>Tepkime Hızları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Reaksiyona giren maddelerden veya ürünlerden birinin derişiminin birim zamandaki azalmasına</a:t>
            </a:r>
            <a:r>
              <a:rPr lang="tr-TR" sz="1600" b="1" dirty="0" smtClean="0">
                <a:latin typeface="Times New Roman" pitchFamily="18" charset="0"/>
              </a:rPr>
              <a:t> reaksiyon hızı </a:t>
            </a:r>
            <a:r>
              <a:rPr lang="tr-TR" sz="1600" dirty="0" smtClean="0">
                <a:latin typeface="Times New Roman" pitchFamily="18" charset="0"/>
              </a:rPr>
              <a:t>denir.   </a:t>
            </a:r>
            <a:r>
              <a:rPr lang="tr-TR" sz="1600" dirty="0" err="1" smtClean="0">
                <a:latin typeface="Times New Roman" pitchFamily="18" charset="0"/>
              </a:rPr>
              <a:t>aA</a:t>
            </a:r>
            <a:r>
              <a:rPr lang="tr-TR" sz="1600" dirty="0" smtClean="0">
                <a:latin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</a:rPr>
              <a:t>bB</a:t>
            </a:r>
            <a:r>
              <a:rPr lang="tr-TR" sz="1600" dirty="0" smtClean="0">
                <a:latin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cC</a:t>
            </a:r>
            <a:r>
              <a:rPr lang="tr-TR" sz="1600" dirty="0" smtClean="0">
                <a:latin typeface="Times New Roman" pitchFamily="18" charset="0"/>
              </a:rPr>
              <a:t>  +  </a:t>
            </a:r>
            <a:r>
              <a:rPr lang="tr-TR" sz="1600" dirty="0" err="1" smtClean="0">
                <a:latin typeface="Times New Roman" pitchFamily="18" charset="0"/>
              </a:rPr>
              <a:t>dD</a:t>
            </a:r>
            <a:r>
              <a:rPr lang="tr-TR" sz="1600" dirty="0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şeklinde yazılan genel bir tepkimede, reaksiyon başlamasından t zaman sonra reaksiyona giren A maddesinin derişimi   [A] ise, reaksiyon hızı;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 hızı = - d[A]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olur.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Benzer şekilde reaksiyon hızı birim zamanda azalan B derişimi cinsinden de yazılabilir.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 hızı = - d[B]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</a:t>
            </a:r>
            <a:r>
              <a:rPr lang="tr-TR" sz="1600" b="1" dirty="0" smtClean="0">
                <a:latin typeface="Times New Roman" pitchFamily="18" charset="0"/>
              </a:rPr>
              <a:t>  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Reaksiyona giren maddenin derişimi azaldığı için (-) işareti koyulur.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 hızı ürünler cinsinden de yazılabilir. 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Reaksiyon hızı =  d[C]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veya    Reaksiyon hızı =  d[D]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endParaRPr lang="tr-TR" sz="1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Hızın birimi :  derişim / zaman   :  mol/</a:t>
            </a:r>
            <a:r>
              <a:rPr lang="tr-TR" sz="1600" dirty="0" err="1" smtClean="0">
                <a:latin typeface="Times New Roman" pitchFamily="18" charset="0"/>
              </a:rPr>
              <a:t>Ls</a:t>
            </a:r>
            <a:r>
              <a:rPr lang="tr-TR" sz="1600" dirty="0" smtClean="0">
                <a:latin typeface="Times New Roman" pitchFamily="18" charset="0"/>
              </a:rPr>
              <a:t>     Bir tepkimede tepkimeye giren maddelerin derişimlerinin azalma hızı veya ürünlerin derişimlerinin artma hızı denklemdeki türlerin katsayılarıyla orantılıdır. </a:t>
            </a:r>
          </a:p>
          <a:p>
            <a:pPr eaLnBrk="1" hangingPunct="1">
              <a:lnSpc>
                <a:spcPct val="150000"/>
              </a:lnSpc>
            </a:pPr>
            <a:endParaRPr lang="tr-TR" sz="1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06432"/>
          </a:xfrm>
        </p:spPr>
        <p:txBody>
          <a:bodyPr/>
          <a:lstStyle/>
          <a:p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Aktif Kompleks ve aktifleşme enerjisi</a:t>
            </a:r>
            <a:endParaRPr lang="tr-T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388148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İçerik Yer Tutucusu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773627"/>
          </a:xfrm>
        </p:spPr>
        <p:txBody>
          <a:bodyPr/>
          <a:lstStyle/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+ B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→   A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→  2 AB</a:t>
            </a: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2 AB →   A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→  A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+ B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A-A bağları zayıflamış</a:t>
            </a: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B-B bağları zayıflamış</a:t>
            </a: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A-B bağları oluşmuş bir ara ürün</a:t>
            </a: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63556"/>
          </a:xfrm>
        </p:spPr>
        <p:txBody>
          <a:bodyPr/>
          <a:lstStyle/>
          <a:p>
            <a:r>
              <a:rPr lang="tr-TR" sz="2400" b="0" dirty="0" smtClean="0">
                <a:latin typeface="Times New Roman" pitchFamily="18" charset="0"/>
                <a:cs typeface="Times New Roman" pitchFamily="18" charset="0"/>
              </a:rPr>
              <a:t>Bileşik tepkimelerde aktivasyon enerjisi</a:t>
            </a:r>
            <a:endParaRPr lang="tr-TR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7758138" cy="5214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Bileşik (Kompleks ) tepkimeler bir seri basit tepkimelerin toplamıdır,.</a:t>
            </a:r>
          </a:p>
          <a:p>
            <a:pPr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Tepkime hızı basit tepkimeler içinde en fazla reaktif  içeren, en yavaş olan tepkimeye  göre belirlenir. </a:t>
            </a:r>
          </a:p>
          <a:p>
            <a:pPr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Genellikle basit tepkimeler  bir molekülün parçalanması veya iki molekülün çarpışmasıyla oluşur. </a:t>
            </a:r>
          </a:p>
          <a:p>
            <a:pPr>
              <a:lnSpc>
                <a:spcPct val="150000"/>
              </a:lnSpc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3 moleküllü basit tepkimelere pek rastlanmaz. Basit tepkimelerde denkleme göre hız ifadesi yazılabilir. </a:t>
            </a:r>
          </a:p>
          <a:p>
            <a:pPr>
              <a:lnSpc>
                <a:spcPct val="150000"/>
              </a:lnSpc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714356"/>
            <a:ext cx="6900882" cy="571504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ÖRNEK : 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+ 2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→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+ 2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Tepkimesi 2 basit tepkimenin toplamıdır.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HI(g)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(yavaş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 ve    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HI(g)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(hızlı).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Yavaş olan 1.Basit tepkimenin hız belirleyici olup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Hız =k1 [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ICl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 = tepkime hızı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2NO(g) + 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→ 2 NO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Tepkimesi 2 basit tepkimenin toplamıdır.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2NO(g)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k1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⇄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k2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(hızlı)   ve    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2(g)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(g)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k3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2NO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2(g)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(yavaş) </a:t>
            </a:r>
          </a:p>
          <a:p>
            <a:pPr>
              <a:buNone/>
            </a:pPr>
            <a:endParaRPr lang="tr-TR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642938"/>
            <a:ext cx="78390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34994"/>
          </a:xfrm>
        </p:spPr>
        <p:txBody>
          <a:bodyPr/>
          <a:lstStyle/>
          <a:p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Sıcaklığın tepkime hızına etkisi</a:t>
            </a:r>
            <a:endParaRPr lang="tr-T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Hız sabiti k, sıcaklık ve aktiflenme enerjisi (eşik enerjisi) arasında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k  =  A e </a:t>
            </a:r>
            <a:r>
              <a:rPr lang="tr-TR" sz="1600" baseline="30000" dirty="0" smtClean="0">
                <a:latin typeface="Times New Roman" pitchFamily="18" charset="0"/>
              </a:rPr>
              <a:t>–</a:t>
            </a:r>
            <a:r>
              <a:rPr lang="tr-TR" sz="1600" baseline="30000" dirty="0" err="1" smtClean="0">
                <a:latin typeface="Times New Roman" pitchFamily="18" charset="0"/>
              </a:rPr>
              <a:t>Ea</a:t>
            </a:r>
            <a:r>
              <a:rPr lang="tr-TR" sz="1600" baseline="30000" dirty="0" smtClean="0">
                <a:latin typeface="Times New Roman" pitchFamily="18" charset="0"/>
              </a:rPr>
              <a:t> / RT </a:t>
            </a:r>
            <a:r>
              <a:rPr lang="tr-TR" sz="1600" dirty="0" smtClean="0">
                <a:latin typeface="Times New Roman" pitchFamily="18" charset="0"/>
              </a:rPr>
              <a:t> eşitliği vardır. (</a:t>
            </a:r>
            <a:r>
              <a:rPr lang="tr-TR" sz="1600" dirty="0" err="1" smtClean="0">
                <a:latin typeface="Times New Roman" pitchFamily="18" charset="0"/>
              </a:rPr>
              <a:t>Arhenius</a:t>
            </a:r>
            <a:r>
              <a:rPr lang="tr-TR" sz="1600" dirty="0" smtClean="0">
                <a:latin typeface="Times New Roman" pitchFamily="18" charset="0"/>
              </a:rPr>
              <a:t> Eşitliği)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k  = hız sabiti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A  = Frekans faktörü, tepkimeye göre değişen sabit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e  = doğal logaritma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= aktiflenme enerjisi (eşik enerjisi)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R = ideal gaz sabiti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T = mutlak sıcaklık ( Kelvin)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Arhenius</a:t>
            </a:r>
            <a:r>
              <a:rPr lang="tr-TR" sz="1600" dirty="0" smtClean="0">
                <a:latin typeface="Times New Roman" pitchFamily="18" charset="0"/>
              </a:rPr>
              <a:t> eşitliğinin logaritması alınırsa,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Bu tepkimeye göre farklı sıcaklıklarda hız sabiti bulunup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 k ve 1/T  grafiği çizilirse bir doğru oluşturur.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357166"/>
            <a:ext cx="8401080" cy="614366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Örnek: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Etil Bromürün gaz fazında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pirolizi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(kavrulması) için hız sabiti değerleri aşağıda verilmiştir.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Reaksiyon derecesini ve aktiflenme enerjisini bulunuz</a:t>
            </a: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 eşitliğine göre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 k ve 1/T  grafiği çizilirse bir doğru oluşturur.</a:t>
            </a:r>
          </a:p>
          <a:p>
            <a:pPr>
              <a:buNone/>
            </a:pPr>
            <a:endParaRPr lang="tr-TR" sz="1400" dirty="0" smtClean="0">
              <a:latin typeface="Times New Roman" pitchFamily="18" charset="0"/>
            </a:endParaRPr>
          </a:p>
          <a:p>
            <a:pPr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357158" y="2714620"/>
          <a:ext cx="2857520" cy="1643075"/>
        </p:xfrm>
        <a:graphic>
          <a:graphicData uri="http://schemas.openxmlformats.org/drawingml/2006/table">
            <a:tbl>
              <a:tblPr/>
              <a:tblGrid>
                <a:gridCol w="714380"/>
                <a:gridCol w="714380"/>
                <a:gridCol w="714380"/>
                <a:gridCol w="714380"/>
              </a:tblGrid>
              <a:tr h="32861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1/T 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-1,4425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-0,8508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-0,1791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0,1492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afik"/>
          <p:cNvGraphicFramePr>
            <a:graphicFrameLocks/>
          </p:cNvGraphicFramePr>
          <p:nvPr/>
        </p:nvGraphicFramePr>
        <p:xfrm>
          <a:off x="1357290" y="1214422"/>
          <a:ext cx="6786610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94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Eğim = -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R  = ∆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k  / ∆ (1/T)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= -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/2,303 1,97 =  0-(-1,25)   / 1,125- 1,225) 10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= 51481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 denklemine göre  herhangi bir sıcaklık için  yazılırsa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 bulunur</a:t>
            </a:r>
          </a:p>
          <a:p>
            <a:pPr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 800 K için  k = 0,0361,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0,0361 = - 51481 / 1,987 800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A = 1,17 10</a:t>
            </a:r>
            <a:r>
              <a:rPr lang="tr-TR" sz="1600" baseline="30000" dirty="0" smtClean="0">
                <a:latin typeface="Times New Roman" pitchFamily="18" charset="0"/>
              </a:rPr>
              <a:t>12</a:t>
            </a:r>
          </a:p>
          <a:p>
            <a:pPr>
              <a:lnSpc>
                <a:spcPct val="150000"/>
              </a:lnSpc>
              <a:buNone/>
            </a:pPr>
            <a:endParaRPr lang="tr-TR" sz="1400" dirty="0" smtClean="0">
              <a:latin typeface="Times New Roman" pitchFamily="18" charset="0"/>
            </a:endParaRPr>
          </a:p>
          <a:p>
            <a:pPr>
              <a:buNone/>
            </a:pPr>
            <a:endParaRPr lang="tr-TR" sz="1400" dirty="0" smtClean="0">
              <a:latin typeface="Times New Roman" pitchFamily="18" charset="0"/>
            </a:endParaRPr>
          </a:p>
          <a:p>
            <a:pPr>
              <a:buNone/>
            </a:pPr>
            <a:endParaRPr lang="tr-TR" sz="1400" dirty="0" smtClean="0">
              <a:latin typeface="Times New Roman" pitchFamily="18" charset="0"/>
            </a:endParaRPr>
          </a:p>
          <a:p>
            <a:pPr>
              <a:buNone/>
            </a:pPr>
            <a:endParaRPr lang="tr-TR" sz="1400" dirty="0" smtClean="0">
              <a:latin typeface="Times New Roman" pitchFamily="18" charset="0"/>
            </a:endParaRPr>
          </a:p>
          <a:p>
            <a:pPr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70232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Bir tepkime iki farklı sıcaklıkta olursa </a:t>
            </a:r>
            <a:r>
              <a:rPr lang="tr-TR" sz="1600" dirty="0" err="1" smtClean="0">
                <a:latin typeface="Times New Roman" pitchFamily="18" charset="0"/>
              </a:rPr>
              <a:t>Arhenius</a:t>
            </a:r>
            <a:r>
              <a:rPr lang="tr-TR" sz="1600" dirty="0" smtClean="0">
                <a:latin typeface="Times New Roman" pitchFamily="18" charset="0"/>
              </a:rPr>
              <a:t> eşitliği iki ayrı sıcaklık için yazılabilir,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</a:t>
            </a:r>
            <a:r>
              <a:rPr lang="tr-TR" sz="1600" baseline="-25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RT</a:t>
            </a:r>
            <a:r>
              <a:rPr lang="tr-TR" sz="1600" baseline="-25000" dirty="0" smtClean="0">
                <a:latin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</a:rPr>
              <a:t>+ </a:t>
            </a: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İki eşitlik oranlanıp düzenlenirse;</a:t>
            </a:r>
          </a:p>
          <a:p>
            <a:pPr eaLnBrk="1" hangingPunct="1">
              <a:lnSpc>
                <a:spcPct val="150000"/>
              </a:lnSpc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/k</a:t>
            </a:r>
            <a:r>
              <a:rPr lang="tr-TR" sz="1600" baseline="-25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  = -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 (1/T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 –  1/T</a:t>
            </a:r>
            <a:r>
              <a:rPr lang="tr-TR" sz="1600" baseline="-25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)  elde edilir. Veya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err="1" smtClean="0">
                <a:latin typeface="Times New Roman" pitchFamily="18" charset="0"/>
              </a:rPr>
              <a:t>ln</a:t>
            </a:r>
            <a:r>
              <a:rPr lang="tr-TR" sz="1600" dirty="0" smtClean="0">
                <a:latin typeface="Times New Roman" pitchFamily="18" charset="0"/>
              </a:rPr>
              <a:t> k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/k</a:t>
            </a:r>
            <a:r>
              <a:rPr lang="tr-TR" sz="1600" baseline="-25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  =  </a:t>
            </a:r>
            <a:r>
              <a:rPr lang="tr-TR" sz="1600" dirty="0" err="1" smtClean="0">
                <a:latin typeface="Times New Roman" pitchFamily="18" charset="0"/>
              </a:rPr>
              <a:t>E</a:t>
            </a:r>
            <a:r>
              <a:rPr lang="tr-TR" sz="1600" baseline="-25000" dirty="0" err="1" smtClean="0">
                <a:latin typeface="Times New Roman" pitchFamily="18" charset="0"/>
              </a:rPr>
              <a:t>a</a:t>
            </a:r>
            <a:r>
              <a:rPr lang="tr-TR" sz="1600" dirty="0" smtClean="0">
                <a:latin typeface="Times New Roman" pitchFamily="18" charset="0"/>
              </a:rPr>
              <a:t> / R (1/T</a:t>
            </a:r>
            <a:r>
              <a:rPr lang="tr-TR" sz="1600" baseline="-25000" dirty="0" smtClean="0">
                <a:latin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</a:rPr>
              <a:t>  –  1/T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92118"/>
          </a:xfrm>
        </p:spPr>
        <p:txBody>
          <a:bodyPr/>
          <a:lstStyle/>
          <a:p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Tepkime mekanizması</a:t>
            </a:r>
            <a:endParaRPr lang="tr-T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Tepkimenin gidişi hangi basamaklardan geçtiği, atomların moleküllerin  tepkime süresince yaptığı etkileşme ve hareketliliğinin gösterilmesine tepkime mekanizması denir.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Tepkime mekanizması hız eşitliğinden gidilerek türetilebilir.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2 NO + 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2ONF  tepkimesinin hız eşitliği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Tepkime hızı = k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[NO] [F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şeklindedir.  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Buradan; tepkimenin tek basamakta olmadığı ve en yavaş basamağın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NO + 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ONF   şeklinde bir olacağı anlaşılır. Diğer basamak tahmin edilerek tepkime tamamlanır.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NO + F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ONF  +  F  (yavaş)</a:t>
            </a:r>
          </a:p>
          <a:p>
            <a:pPr>
              <a:lnSpc>
                <a:spcPct val="150000"/>
              </a:lnSpc>
              <a:buNone/>
            </a:pPr>
            <a:r>
              <a:rPr lang="tr-TR" sz="160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+ F   →  ONF    (hızlı)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Örnek: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2NO + 2H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N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+ 2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tepkimesinin hız eşitliği = k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[NO]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[H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 şeklindedir.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2NO +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N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(yavaş)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→   2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(hızlı)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A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+ B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  2AB  gibi bir tepkimede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A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derişiminde</a:t>
            </a:r>
            <a:r>
              <a:rPr lang="tr-TR" sz="1600" dirty="0" smtClean="0">
                <a:latin typeface="Times New Roman" pitchFamily="18" charset="0"/>
              </a:rPr>
              <a:t> 1 s de 0.02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 azalma olursa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derişiminde</a:t>
            </a:r>
            <a:r>
              <a:rPr lang="tr-TR" sz="1600" dirty="0" smtClean="0">
                <a:latin typeface="Times New Roman" pitchFamily="18" charset="0"/>
              </a:rPr>
              <a:t> de 1 s de 0.02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 azalma olur (katsayıları aynı)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1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 A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temkimeye</a:t>
            </a:r>
            <a:r>
              <a:rPr lang="tr-TR" sz="1600" dirty="0" smtClean="0">
                <a:latin typeface="Times New Roman" pitchFamily="18" charset="0"/>
              </a:rPr>
              <a:t> girdiğinde 2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 AB olduğundan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AB </a:t>
            </a:r>
            <a:r>
              <a:rPr lang="tr-TR" sz="1600" dirty="0" err="1" smtClean="0">
                <a:latin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derişiminde</a:t>
            </a:r>
            <a:r>
              <a:rPr lang="tr-TR" sz="1600" dirty="0" smtClean="0">
                <a:latin typeface="Times New Roman" pitchFamily="18" charset="0"/>
              </a:rPr>
              <a:t> 1 s de 0.04 </a:t>
            </a:r>
            <a:r>
              <a:rPr lang="tr-TR" sz="1600" dirty="0" err="1" smtClean="0">
                <a:latin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</a:rPr>
              <a:t> artma olur.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Buradan hız eşitliği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= - d[A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= - d[B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=    1/2 d[AB]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 olur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 =  </a:t>
            </a:r>
            <a:r>
              <a:rPr lang="tr-TR" sz="1600" dirty="0" err="1" smtClean="0">
                <a:latin typeface="Times New Roman" pitchFamily="18" charset="0"/>
              </a:rPr>
              <a:t>aA</a:t>
            </a:r>
            <a:r>
              <a:rPr lang="tr-TR" sz="1600" dirty="0" smtClean="0">
                <a:latin typeface="Times New Roman" pitchFamily="18" charset="0"/>
              </a:rPr>
              <a:t> + </a:t>
            </a:r>
            <a:r>
              <a:rPr lang="tr-TR" sz="1600" dirty="0" err="1" smtClean="0">
                <a:latin typeface="Times New Roman" pitchFamily="18" charset="0"/>
              </a:rPr>
              <a:t>bB</a:t>
            </a:r>
            <a:r>
              <a:rPr lang="tr-TR" sz="1600" dirty="0" smtClean="0">
                <a:latin typeface="Times New Roman" pitchFamily="18" charset="0"/>
              </a:rPr>
              <a:t> 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cC</a:t>
            </a:r>
            <a:r>
              <a:rPr lang="tr-TR" sz="1600" dirty="0" smtClean="0">
                <a:latin typeface="Times New Roman" pitchFamily="18" charset="0"/>
              </a:rPr>
              <a:t>  +  </a:t>
            </a:r>
            <a:r>
              <a:rPr lang="tr-TR" sz="1600" dirty="0" err="1" smtClean="0">
                <a:latin typeface="Times New Roman" pitchFamily="18" charset="0"/>
              </a:rPr>
              <a:t>dD</a:t>
            </a:r>
            <a:r>
              <a:rPr lang="tr-TR" sz="1600" dirty="0" smtClean="0">
                <a:latin typeface="Times New Roman" pitchFamily="18" charset="0"/>
              </a:rPr>
              <a:t>  şeklinde yazılan genel bir tepkimede ise </a:t>
            </a:r>
          </a:p>
          <a:p>
            <a:pPr eaLnBrk="1" hangingPunct="1">
              <a:lnSpc>
                <a:spcPct val="80000"/>
              </a:lnSpc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 =   - 1/a d[A]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 = -  1/b d[B]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=  1/c d[C]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  =  1/d d[D]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Bir reaksiyonun hız denklemi deneysel olarak bulunmalıdır.</a:t>
            </a:r>
          </a:p>
          <a:p>
            <a:pPr eaLnBrk="1" hangingPunct="1">
              <a:lnSpc>
                <a:spcPct val="80000"/>
              </a:lnSpc>
            </a:pPr>
            <a:endParaRPr lang="tr-TR" sz="1500" dirty="0" smtClean="0">
              <a:latin typeface="Times New Roman" pitchFamily="18" charset="0"/>
            </a:endParaRP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00066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</a:rPr>
              <a:t>Tepkime hızı ve katsayılar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71481"/>
            <a:ext cx="8258204" cy="17859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: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Metil bromür ve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izo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buttl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bromürün bazik ortamda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hidroksillenme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tepkimelerinin hız eşitlikleri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Hız = k [CH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Br] [OH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Hız = k [C(CH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Br]              şeklindedir. Bu tepkimelerin mekanizmasını tartışınız. </a:t>
            </a:r>
          </a:p>
          <a:p>
            <a:pPr>
              <a:buNone/>
            </a:pPr>
            <a:endParaRPr lang="tr-TR" sz="1400" dirty="0" smtClean="0"/>
          </a:p>
          <a:p>
            <a:pPr>
              <a:buNone/>
            </a:pPr>
            <a:endParaRPr lang="tr-TR" sz="1400" dirty="0" smtClean="0"/>
          </a:p>
          <a:p>
            <a:pPr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endParaRPr lang="tr-TR" sz="14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1744"/>
            <a:ext cx="67627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071942"/>
            <a:ext cx="36385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20680"/>
          </a:xfrm>
        </p:spPr>
        <p:txBody>
          <a:bodyPr/>
          <a:lstStyle/>
          <a:p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Katalizörler</a:t>
            </a:r>
            <a:endParaRPr lang="tr-T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857232"/>
            <a:ext cx="8358246" cy="5500726"/>
          </a:xfrm>
        </p:spPr>
        <p:txBody>
          <a:bodyPr/>
          <a:lstStyle/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Katalizör:  Tepkime hızını  kontrol  eden (artırarak veya azaltarak) ancak tepkimeyi değiştirmeyen (ürün) maddelere denir. Katalizörler tepkimenin mekanizmasını değiştirir. 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Yani  tepkimenin eşik enerjisi (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) değişir. Katalizör ün   kendisi değişmediği için tepkime denkleminde yer almaz. Veya bazen okun üzerine yazılabilir. </a:t>
            </a: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+ Y  →  XY  tepkimesinde </a:t>
            </a: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C gibi bir katalizör olduğunda</a:t>
            </a: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 + C  →  XC </a:t>
            </a: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XC  + Y  →  XY   +   C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 tür katalizör uygulaması vardır.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1-Homojen kataliz : Katalizör tepkimeye  giren ve çıkan maddelerle aynı fazda yer alır. 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Formik Asit (HCOOH)’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ın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asit ortamda bozunması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gibi.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2-Heterojen kataliz : Katalizör tepkimeye  giren ve çıkan maddelerle farklı  fazda yer alır. Heterojen Katalizde etkin bölgeler denilen  yere gaz yada çözelti fazındaki  atomların   tutunarak tepkime verirler.</a:t>
            </a:r>
          </a:p>
          <a:p>
            <a:pPr>
              <a:buNone/>
            </a:pPr>
            <a:endParaRPr lang="tr-TR" sz="1400" dirty="0" smtClean="0"/>
          </a:p>
          <a:p>
            <a:pPr>
              <a:buNone/>
            </a:pPr>
            <a:endParaRPr lang="tr-T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5131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Formik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asitin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katalizörlü ve katalizörsüz ortamdaki bozunmasını inceleyelim;</a:t>
            </a: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HCOOH   →  CO   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  (Katalizörsüz)</a:t>
            </a: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HCOOH    →   CO   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  (H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katalizörlüğünde)</a:t>
            </a: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HCOOH   +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→   HCOOH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HCOOH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→   HCO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 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69888" indent="-369888" defTabSz="987425"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HCO 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+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→   CO   +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tr-T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1285860"/>
            <a:ext cx="3286148" cy="258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3643314"/>
            <a:ext cx="2954336" cy="279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308" y="1142984"/>
            <a:ext cx="7430955" cy="446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357166"/>
            <a:ext cx="8115328" cy="15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tr-TR" sz="1700" dirty="0" smtClean="0">
                <a:latin typeface="Times New Roman" pitchFamily="18" charset="0"/>
                <a:cs typeface="Times New Roman" pitchFamily="18" charset="0"/>
              </a:rPr>
              <a:t>2-Heterojen kataliz :</a:t>
            </a:r>
          </a:p>
          <a:p>
            <a:pPr>
              <a:lnSpc>
                <a:spcPct val="150000"/>
              </a:lnSpc>
              <a:buNone/>
            </a:pPr>
            <a:r>
              <a:rPr lang="tr-TR" sz="1700" dirty="0" smtClean="0">
                <a:latin typeface="Times New Roman" pitchFamily="18" charset="0"/>
                <a:cs typeface="Times New Roman" pitchFamily="18" charset="0"/>
              </a:rPr>
              <a:t>2CO  +  2NO  →  N</a:t>
            </a:r>
            <a:r>
              <a:rPr lang="tr-TR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700" dirty="0" smtClean="0">
                <a:latin typeface="Times New Roman" pitchFamily="18" charset="0"/>
                <a:cs typeface="Times New Roman" pitchFamily="18" charset="0"/>
              </a:rPr>
              <a:t>  +  CO </a:t>
            </a:r>
            <a:r>
              <a:rPr lang="tr-TR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700" dirty="0" smtClean="0">
                <a:latin typeface="Times New Roman" pitchFamily="18" charset="0"/>
                <a:cs typeface="Times New Roman" pitchFamily="18" charset="0"/>
              </a:rPr>
              <a:t> tepkimesini  katalizörlü (rodyum) ve katalizörsüz ortamda </a:t>
            </a:r>
            <a:r>
              <a:rPr lang="tr-TR" sz="1700" dirty="0" err="1" smtClean="0">
                <a:latin typeface="Times New Roman" pitchFamily="18" charset="0"/>
                <a:cs typeface="Times New Roman" pitchFamily="18" charset="0"/>
              </a:rPr>
              <a:t>inceleyelimi</a:t>
            </a:r>
            <a:r>
              <a:rPr lang="tr-TR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tr-TR" sz="1200" dirty="0"/>
          </a:p>
        </p:txBody>
      </p:sp>
      <p:pic>
        <p:nvPicPr>
          <p:cNvPr id="5" name="Picture 7" descr="FG15_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472" y="2143116"/>
            <a:ext cx="4387247" cy="3357586"/>
          </a:xfrm>
          <a:noFill/>
          <a:ln/>
        </p:spPr>
      </p:pic>
      <p:pic>
        <p:nvPicPr>
          <p:cNvPr id="6" name="Picture 9" descr="FG15_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571744"/>
            <a:ext cx="357631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34994"/>
          </a:xfrm>
        </p:spPr>
        <p:txBody>
          <a:bodyPr/>
          <a:lstStyle/>
          <a:p>
            <a:r>
              <a:rPr lang="tr-T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Enzimler biyolojik reaksiyonları katalizler</a:t>
            </a:r>
            <a:endParaRPr lang="tr-T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G15_18a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20" y="1285860"/>
            <a:ext cx="4213161" cy="1516738"/>
          </a:xfrm>
          <a:noFill/>
          <a:ln/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987425">
              <a:lnSpc>
                <a:spcPct val="150000"/>
              </a:lnSpc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Enzim katalizörlüğünde kilit anahtar modeli -                                                               a) Reaktif enzim molekülünün etkin merkezine bağlanır.</a:t>
            </a:r>
          </a:p>
          <a:p>
            <a:pPr defTabSz="987425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 b) Tepkime meydana gelir.                                                                                       c) Ürün molekülleri oluşur, enzim serbest kalır ve başka bir reaktif  molekülüne bağlanır. Bunun için en önemli olan enzim ve reaktif moleküllerinin birbirine uygun olmalarıdır.</a:t>
            </a:r>
          </a:p>
          <a:p>
            <a:endParaRPr lang="tr-TR" sz="1200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429000"/>
            <a:ext cx="4286248" cy="236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Örnek:   2H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(su)  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2H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 + 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tepkimesine göre bozunan  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in 1 M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lık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sudaki çözeltisinin 10 s sonra 0.983 M olduğu gözlenmiştir. Tepkime hızını bulunuz.</a:t>
            </a:r>
            <a:endParaRPr lang="tr-TR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 = 10 s</a:t>
            </a:r>
            <a:endParaRPr lang="tr-TR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= 0.983 -1 =  - 0.017 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/L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azalma hızı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[ H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              -0.017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/L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Hız =       - --------------    =   -------------------  =  1.7 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t                            10s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tr-T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None/>
            </a:pPr>
            <a:r>
              <a:rPr lang="tr-TR" sz="1200" i="1" dirty="0" smtClean="0"/>
              <a:t>       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None/>
            </a:pPr>
            <a:r>
              <a:rPr lang="tr-TR" sz="1200" i="1" dirty="0" smtClean="0"/>
              <a:t> </a:t>
            </a:r>
            <a:endParaRPr lang="tr-TR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94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 Sn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→ 2Fe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Sn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4+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tepkimesi başladıktan 38,5 dakika sonra yapılan ölçümde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0.0010 M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bulunmuştur. Buna göre tepkime hızını ürünler ve girenler cinsinden bulunuz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 = 38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 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(0.0010 – 0) M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oluşma hızı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υ Fe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Δ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/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Δt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0,001 M / 38,5=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2,6.10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M/s olur.	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/2 = 0,0005 M den   υSn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0,0005 M / 38,5=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1,3.10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M/s olur.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‘ün tükenme hızı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υFe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- υFe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- 2,6.10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M/s olur.  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Sn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tükenme hızı 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υSn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- υSn</a:t>
            </a:r>
            <a:r>
              <a:rPr lang="tr-TR" sz="16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4+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- 1,3.10</a:t>
            </a:r>
            <a:r>
              <a:rPr lang="tr-TR" sz="16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M/s olur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49242"/>
          </a:xfrm>
        </p:spPr>
        <p:txBody>
          <a:bodyPr/>
          <a:lstStyle/>
          <a:p>
            <a:pPr eaLnBrk="1" hangingPunct="1"/>
            <a:r>
              <a:rPr lang="tr-TR" sz="2400" b="0" dirty="0" smtClean="0">
                <a:latin typeface="Times New Roman" pitchFamily="18" charset="0"/>
                <a:cs typeface="Times New Roman" pitchFamily="18" charset="0"/>
              </a:rPr>
              <a:t>Tepkime Hızlarının ölçülmesi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571480"/>
            <a:ext cx="8929718" cy="614366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Hız  =    d[A] /</a:t>
            </a:r>
            <a:r>
              <a:rPr lang="tr-TR" sz="1600" dirty="0" err="1" smtClean="0">
                <a:latin typeface="Times New Roman" pitchFamily="18" charset="0"/>
              </a:rPr>
              <a:t>dt</a:t>
            </a:r>
            <a:r>
              <a:rPr lang="tr-TR" sz="1600" dirty="0" smtClean="0">
                <a:latin typeface="Times New Roman" pitchFamily="18" charset="0"/>
              </a:rPr>
              <a:t>   olduğuna göre hızı belirlemek için iki değişken ölçülür.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1-reaksiyona giren maddenin veya ürünlerin </a:t>
            </a:r>
            <a:r>
              <a:rPr lang="tr-TR" sz="1600" dirty="0" err="1" smtClean="0">
                <a:latin typeface="Times New Roman" pitchFamily="18" charset="0"/>
              </a:rPr>
              <a:t>derişimindeki</a:t>
            </a:r>
            <a:r>
              <a:rPr lang="tr-TR" sz="1600" dirty="0" smtClean="0">
                <a:latin typeface="Times New Roman" pitchFamily="18" charset="0"/>
              </a:rPr>
              <a:t> değişme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2-zamandaki değişme.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Yani, tepkime hızlarını ölçmek için zamana karşı derişimdeki değişme kaydedilir.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Derişim değişmesi: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Renk değişimi,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Hacim değişimi,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Basınç değişimi,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İletkenlik değişimi,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</a:rPr>
              <a:t>pH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 değişimi,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</a:rPr>
              <a:t>Diğer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2 MnO</a:t>
            </a:r>
            <a:r>
              <a:rPr lang="tr-TR" sz="1600" baseline="-25000" dirty="0" smtClean="0">
                <a:latin typeface="Times New Roman" pitchFamily="18" charset="0"/>
              </a:rPr>
              <a:t>4</a:t>
            </a:r>
            <a:r>
              <a:rPr lang="tr-TR" sz="1600" baseline="30000" dirty="0" smtClean="0">
                <a:latin typeface="Times New Roman" pitchFamily="18" charset="0"/>
              </a:rPr>
              <a:t>-</a:t>
            </a:r>
            <a:r>
              <a:rPr lang="tr-TR" sz="1600" dirty="0" smtClean="0">
                <a:latin typeface="Times New Roman" pitchFamily="18" charset="0"/>
              </a:rPr>
              <a:t>  + 5H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baseline="-25000" dirty="0" smtClean="0">
                <a:latin typeface="Times New Roman" pitchFamily="18" charset="0"/>
              </a:rPr>
              <a:t>(suda)</a:t>
            </a:r>
            <a:r>
              <a:rPr lang="tr-TR" sz="1600" dirty="0" smtClean="0">
                <a:latin typeface="Times New Roman" pitchFamily="18" charset="0"/>
              </a:rPr>
              <a:t> + 6H</a:t>
            </a:r>
            <a:r>
              <a:rPr lang="tr-TR" sz="1600" baseline="30000" dirty="0" smtClean="0">
                <a:latin typeface="Times New Roman" pitchFamily="18" charset="0"/>
              </a:rPr>
              <a:t>+</a:t>
            </a:r>
            <a:r>
              <a:rPr lang="tr-TR" sz="1600" b="1" dirty="0" smtClean="0">
                <a:latin typeface="Times New Roman" pitchFamily="18" charset="0"/>
              </a:rPr>
              <a:t> 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 2Mn </a:t>
            </a:r>
            <a:r>
              <a:rPr lang="tr-TR" sz="1600" baseline="30000" dirty="0" smtClean="0">
                <a:latin typeface="Times New Roman" pitchFamily="18" charset="0"/>
              </a:rPr>
              <a:t>2+</a:t>
            </a:r>
            <a:r>
              <a:rPr lang="tr-TR" sz="1600" dirty="0" smtClean="0">
                <a:latin typeface="Times New Roman" pitchFamily="18" charset="0"/>
              </a:rPr>
              <a:t>   + 8H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 </a:t>
            </a:r>
            <a:r>
              <a:rPr lang="tr-TR" sz="1600" baseline="-25000" dirty="0" smtClean="0">
                <a:latin typeface="Times New Roman" pitchFamily="18" charset="0"/>
              </a:rPr>
              <a:t>(s)</a:t>
            </a:r>
            <a:r>
              <a:rPr lang="tr-TR" sz="1600" dirty="0" smtClean="0">
                <a:latin typeface="Times New Roman" pitchFamily="18" charset="0"/>
              </a:rPr>
              <a:t> + 5O</a:t>
            </a:r>
            <a:r>
              <a:rPr lang="tr-TR" sz="1600" baseline="-25000" dirty="0" smtClean="0">
                <a:latin typeface="Times New Roman" pitchFamily="18" charset="0"/>
              </a:rPr>
              <a:t>2 (g)</a:t>
            </a:r>
            <a:r>
              <a:rPr lang="tr-TR" sz="1600" dirty="0" smtClean="0">
                <a:latin typeface="Times New Roman" pitchFamily="18" charset="0"/>
              </a:rPr>
              <a:t>   tepkimesinde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tr-TR" sz="1600" dirty="0" smtClean="0">
                <a:latin typeface="Times New Roman" pitchFamily="18" charset="0"/>
              </a:rPr>
              <a:t>	</a:t>
            </a:r>
            <a:r>
              <a:rPr lang="tr-TR" sz="1600" dirty="0" err="1" smtClean="0">
                <a:latin typeface="Times New Roman" pitchFamily="18" charset="0"/>
              </a:rPr>
              <a:t>MnO</a:t>
            </a:r>
            <a:r>
              <a:rPr lang="tr-TR" sz="1600" baseline="30000" dirty="0" smtClean="0">
                <a:latin typeface="Times New Roman" pitchFamily="18" charset="0"/>
              </a:rPr>
              <a:t>-</a:t>
            </a:r>
            <a:r>
              <a:rPr lang="tr-TR" sz="1600" baseline="-25000" dirty="0" smtClean="0">
                <a:latin typeface="Times New Roman" pitchFamily="18" charset="0"/>
              </a:rPr>
              <a:t>4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</a:rPr>
              <a:t>nin</a:t>
            </a:r>
            <a:r>
              <a:rPr lang="tr-TR" sz="1600" dirty="0" smtClean="0">
                <a:latin typeface="Times New Roman" pitchFamily="18" charset="0"/>
              </a:rPr>
              <a:t> menekşe renginin zamanla açılması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2H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baseline="-25000" dirty="0" smtClean="0">
                <a:latin typeface="Times New Roman" pitchFamily="18" charset="0"/>
              </a:rPr>
              <a:t>(suda)</a:t>
            </a:r>
            <a:r>
              <a:rPr lang="tr-TR" sz="1600" dirty="0" smtClean="0">
                <a:latin typeface="Times New Roman" pitchFamily="18" charset="0"/>
              </a:rPr>
              <a:t> </a:t>
            </a:r>
            <a:r>
              <a:rPr lang="tr-TR" sz="1600" b="1" dirty="0" smtClean="0">
                <a:latin typeface="Times New Roman" pitchFamily="18" charset="0"/>
              </a:rPr>
              <a:t> 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 2H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 </a:t>
            </a:r>
            <a:r>
              <a:rPr lang="tr-TR" sz="1600" baseline="-25000" dirty="0" smtClean="0">
                <a:latin typeface="Times New Roman" pitchFamily="18" charset="0"/>
              </a:rPr>
              <a:t>(s)</a:t>
            </a:r>
            <a:r>
              <a:rPr lang="tr-TR" sz="1600" dirty="0" smtClean="0">
                <a:latin typeface="Times New Roman" pitchFamily="18" charset="0"/>
              </a:rPr>
              <a:t> + O </a:t>
            </a:r>
            <a:r>
              <a:rPr lang="tr-TR" sz="1600" baseline="-25000" dirty="0" smtClean="0">
                <a:latin typeface="Times New Roman" pitchFamily="18" charset="0"/>
              </a:rPr>
              <a:t>2(g)</a:t>
            </a:r>
            <a:r>
              <a:rPr lang="tr-TR" sz="1600" dirty="0" smtClean="0">
                <a:latin typeface="Times New Roman" pitchFamily="18" charset="0"/>
              </a:rPr>
              <a:t>   tepkimesinin ilerleyişi farklı şekilde izlenebilir.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tr-TR" sz="1600" dirty="0" smtClean="0">
                <a:latin typeface="Times New Roman" pitchFamily="18" charset="0"/>
              </a:rPr>
              <a:t>	Oluşan oksijen gazının hacminin ölçülmesi kolay,[H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  derişiminin tayin edilmesi ??? zor bir iştir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765175"/>
            <a:ext cx="4614866" cy="5360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tr-TR" sz="1100" dirty="0" smtClean="0">
                <a:latin typeface="Times New Roman" pitchFamily="18" charset="0"/>
              </a:rPr>
              <a:t>	</a:t>
            </a:r>
            <a:r>
              <a:rPr lang="tr-TR" sz="1600" b="1" dirty="0" smtClean="0">
                <a:latin typeface="Times New Roman" pitchFamily="18" charset="0"/>
              </a:rPr>
              <a:t>Soru: </a:t>
            </a:r>
            <a:r>
              <a:rPr lang="tr-TR" sz="1600" dirty="0" smtClean="0">
                <a:latin typeface="Times New Roman" pitchFamily="18" charset="0"/>
              </a:rPr>
              <a:t>2H</a:t>
            </a:r>
            <a:r>
              <a:rPr lang="tr-TR" sz="1600" baseline="-20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 (suda) </a:t>
            </a:r>
            <a:r>
              <a:rPr lang="tr-TR" sz="1600" b="1" dirty="0" smtClean="0">
                <a:latin typeface="Times New Roman" pitchFamily="18" charset="0"/>
              </a:rPr>
              <a:t>  </a:t>
            </a:r>
            <a:r>
              <a:rPr lang="tr-TR" sz="16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tr-TR" sz="1600" dirty="0" smtClean="0">
                <a:latin typeface="Times New Roman" pitchFamily="18" charset="0"/>
              </a:rPr>
              <a:t>  2H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O(s) + 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(g)   tepkimesi için şekildeki düzenek hazırlanıp oksijen gazının hacim artması zamana karşı ölçülmüştür. Buradan [H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O</a:t>
            </a:r>
            <a:r>
              <a:rPr lang="tr-TR" sz="1600" baseline="-25000" dirty="0" smtClean="0">
                <a:latin typeface="Times New Roman" pitchFamily="18" charset="0"/>
              </a:rPr>
              <a:t>2</a:t>
            </a:r>
            <a:r>
              <a:rPr lang="tr-TR" sz="1600" dirty="0" smtClean="0">
                <a:latin typeface="Times New Roman" pitchFamily="18" charset="0"/>
              </a:rPr>
              <a:t>]  derişiminin değişimi dolaylı olarak hesaplanmıştır</a:t>
            </a:r>
          </a:p>
          <a:p>
            <a:pPr eaLnBrk="1" hangingPunct="1">
              <a:lnSpc>
                <a:spcPct val="150000"/>
              </a:lnSpc>
            </a:pPr>
            <a:endParaRPr lang="tr-TR" sz="1100" dirty="0" smtClean="0">
              <a:latin typeface="Times New Roman" pitchFamily="18" charset="0"/>
            </a:endParaRPr>
          </a:p>
        </p:txBody>
      </p:sp>
      <p:graphicFrame>
        <p:nvGraphicFramePr>
          <p:cNvPr id="9334" name="Group 118"/>
          <p:cNvGraphicFramePr>
            <a:graphicFrameLocks noGrp="1"/>
          </p:cNvGraphicFramePr>
          <p:nvPr>
            <p:ph sz="quarter" idx="2"/>
          </p:nvPr>
        </p:nvGraphicFramePr>
        <p:xfrm>
          <a:off x="6072198" y="1000108"/>
          <a:ext cx="2214578" cy="4097114"/>
        </p:xfrm>
        <a:graphic>
          <a:graphicData uri="http://schemas.openxmlformats.org/drawingml/2006/table">
            <a:tbl>
              <a:tblPr/>
              <a:tblGrid>
                <a:gridCol w="1107288"/>
                <a:gridCol w="1107290"/>
              </a:tblGrid>
              <a:tr h="553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Zaman 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[H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derşimi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387" name="Picture 8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4414" y="2857496"/>
            <a:ext cx="2881312" cy="2459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              </a:t>
            </a:r>
            <a:r>
              <a:rPr lang="tr-TR" sz="2100" dirty="0" smtClean="0">
                <a:latin typeface="Times New Roman" pitchFamily="18" charset="0"/>
                <a:sym typeface="Symbol" pitchFamily="18" charset="2"/>
              </a:rPr>
              <a:t></a:t>
            </a:r>
            <a:r>
              <a:rPr lang="tr-TR" sz="2100" dirty="0" smtClean="0">
                <a:latin typeface="Times New Roman" pitchFamily="18" charset="0"/>
              </a:rPr>
              <a:t>[ H</a:t>
            </a:r>
            <a:r>
              <a:rPr lang="tr-TR" sz="2100" baseline="-25000" dirty="0" smtClean="0">
                <a:latin typeface="Times New Roman" pitchFamily="18" charset="0"/>
              </a:rPr>
              <a:t>2</a:t>
            </a:r>
            <a:r>
              <a:rPr lang="tr-TR" sz="2100" dirty="0" smtClean="0">
                <a:latin typeface="Times New Roman" pitchFamily="18" charset="0"/>
              </a:rPr>
              <a:t>O</a:t>
            </a:r>
            <a:r>
              <a:rPr lang="tr-TR" sz="2100" baseline="-25000" dirty="0" smtClean="0">
                <a:latin typeface="Times New Roman" pitchFamily="18" charset="0"/>
              </a:rPr>
              <a:t>2</a:t>
            </a:r>
            <a:r>
              <a:rPr lang="tr-TR" sz="2100" dirty="0" smtClean="0">
                <a:latin typeface="Times New Roman" pitchFamily="18" charset="0"/>
              </a:rPr>
              <a:t>]              2,01 -  2,32  mol/L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Hız =    - --------------    =   ---------------------------  =  1,55 10</a:t>
            </a:r>
            <a:r>
              <a:rPr lang="tr-TR" sz="2100" baseline="30000" dirty="0" smtClean="0">
                <a:latin typeface="Times New Roman" pitchFamily="18" charset="0"/>
              </a:rPr>
              <a:t>-3</a:t>
            </a:r>
            <a:r>
              <a:rPr lang="tr-TR" sz="2100" dirty="0" smtClean="0">
                <a:latin typeface="Times New Roman" pitchFamily="18" charset="0"/>
              </a:rPr>
              <a:t> mol/</a:t>
            </a:r>
            <a:r>
              <a:rPr lang="tr-TR" sz="2100" dirty="0" err="1" smtClean="0">
                <a:latin typeface="Times New Roman" pitchFamily="18" charset="0"/>
              </a:rPr>
              <a:t>Ls</a:t>
            </a:r>
            <a:r>
              <a:rPr lang="tr-TR" sz="21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       </a:t>
            </a:r>
            <a:r>
              <a:rPr lang="tr-TR" sz="2100" dirty="0" smtClean="0">
                <a:latin typeface="Times New Roman" pitchFamily="18" charset="0"/>
                <a:sym typeface="Symbol" pitchFamily="18" charset="2"/>
              </a:rPr>
              <a:t></a:t>
            </a:r>
            <a:r>
              <a:rPr lang="tr-TR" sz="2100" dirty="0" smtClean="0">
                <a:latin typeface="Times New Roman" pitchFamily="18" charset="0"/>
              </a:rPr>
              <a:t>t                            200s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  1,72 -  2,01 mol/L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Hız =   ---------------------------  =  1,45 10</a:t>
            </a:r>
            <a:r>
              <a:rPr lang="tr-TR" sz="2100" baseline="30000" dirty="0" smtClean="0">
                <a:latin typeface="Times New Roman" pitchFamily="18" charset="0"/>
              </a:rPr>
              <a:t>-3</a:t>
            </a:r>
            <a:r>
              <a:rPr lang="tr-TR" sz="2100" dirty="0" smtClean="0">
                <a:latin typeface="Times New Roman" pitchFamily="18" charset="0"/>
              </a:rPr>
              <a:t> mol/</a:t>
            </a:r>
            <a:r>
              <a:rPr lang="tr-TR" sz="2100" dirty="0" err="1" smtClean="0">
                <a:latin typeface="Times New Roman" pitchFamily="18" charset="0"/>
              </a:rPr>
              <a:t>Ls</a:t>
            </a:r>
            <a:r>
              <a:rPr lang="tr-TR" sz="21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       200s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1,49 - 1,72 mol/L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Hız =   ---------------------------  =  1,15 10</a:t>
            </a:r>
            <a:r>
              <a:rPr lang="tr-TR" sz="2100" baseline="30000" dirty="0" smtClean="0">
                <a:latin typeface="Times New Roman" pitchFamily="18" charset="0"/>
              </a:rPr>
              <a:t>-3</a:t>
            </a:r>
            <a:r>
              <a:rPr lang="tr-TR" sz="2100" dirty="0" smtClean="0">
                <a:latin typeface="Times New Roman" pitchFamily="18" charset="0"/>
              </a:rPr>
              <a:t> mol/</a:t>
            </a:r>
            <a:r>
              <a:rPr lang="tr-TR" sz="2100" dirty="0" err="1" smtClean="0">
                <a:latin typeface="Times New Roman" pitchFamily="18" charset="0"/>
              </a:rPr>
              <a:t>Ls</a:t>
            </a:r>
            <a:r>
              <a:rPr lang="tr-TR" sz="21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       200s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0,98 - 1,49 mol/L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Hız =   ---------------------------  =  8, 50 10</a:t>
            </a:r>
            <a:r>
              <a:rPr lang="tr-TR" sz="2100" baseline="30000" dirty="0" smtClean="0">
                <a:latin typeface="Times New Roman" pitchFamily="18" charset="0"/>
              </a:rPr>
              <a:t>-4</a:t>
            </a:r>
            <a:r>
              <a:rPr lang="tr-TR" sz="2100" dirty="0" smtClean="0">
                <a:latin typeface="Times New Roman" pitchFamily="18" charset="0"/>
              </a:rPr>
              <a:t> mol/</a:t>
            </a:r>
            <a:r>
              <a:rPr lang="tr-TR" sz="2100" dirty="0" err="1" smtClean="0">
                <a:latin typeface="Times New Roman" pitchFamily="18" charset="0"/>
              </a:rPr>
              <a:t>Ls</a:t>
            </a:r>
            <a:r>
              <a:rPr lang="tr-TR" sz="21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100" dirty="0" smtClean="0">
                <a:latin typeface="Times New Roman" pitchFamily="18" charset="0"/>
              </a:rPr>
              <a:t>                      600s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1098</TotalTime>
  <Words>2318</Words>
  <Application>Microsoft Office PowerPoint</Application>
  <PresentationFormat>Ekran Gösterisi (4:3)</PresentationFormat>
  <Paragraphs>504</Paragraphs>
  <Slides>45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45</vt:i4>
      </vt:variant>
    </vt:vector>
  </HeadingPairs>
  <TitlesOfParts>
    <vt:vector size="48" baseType="lpstr">
      <vt:lpstr>Akış</vt:lpstr>
      <vt:lpstr>Bit Eşlem Resmi</vt:lpstr>
      <vt:lpstr>Denklem</vt:lpstr>
      <vt:lpstr>Kimyasal Kinetik</vt:lpstr>
      <vt:lpstr>Bazı kavramlar ve tanımlar</vt:lpstr>
      <vt:lpstr>Tepkime Hızları</vt:lpstr>
      <vt:lpstr>Tepkime hızı ve katsayılar</vt:lpstr>
      <vt:lpstr>Slayt 5</vt:lpstr>
      <vt:lpstr>Slayt 6</vt:lpstr>
      <vt:lpstr>Tepkime Hızlarının ölçülmesi</vt:lpstr>
      <vt:lpstr>Slayt 8</vt:lpstr>
      <vt:lpstr>Slayt 9</vt:lpstr>
      <vt:lpstr>Slayt 10</vt:lpstr>
      <vt:lpstr>Slayt 11</vt:lpstr>
      <vt:lpstr>Tepkime hızları ve derişim</vt:lpstr>
      <vt:lpstr>Tepkime derecesi</vt:lpstr>
      <vt:lpstr>Başlangıç hızları yöntemi ile tepkime derecesinin bulunması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Çarpışma Teorisi</vt:lpstr>
      <vt:lpstr>Aktif Kompleks ve aktifleşme enerjisi</vt:lpstr>
      <vt:lpstr>Bileşik tepkimelerde aktivasyon enerjisi</vt:lpstr>
      <vt:lpstr>Slayt 32</vt:lpstr>
      <vt:lpstr>Slayt 33</vt:lpstr>
      <vt:lpstr>Sıcaklığın tepkime hızına etkisi</vt:lpstr>
      <vt:lpstr>Slayt 35</vt:lpstr>
      <vt:lpstr>Slayt 36</vt:lpstr>
      <vt:lpstr>Slayt 37</vt:lpstr>
      <vt:lpstr>Slayt 38</vt:lpstr>
      <vt:lpstr>Tepkime mekanizması</vt:lpstr>
      <vt:lpstr>Slayt 40</vt:lpstr>
      <vt:lpstr>Katalizörler</vt:lpstr>
      <vt:lpstr>Slayt 42</vt:lpstr>
      <vt:lpstr>Slayt 43</vt:lpstr>
      <vt:lpstr>Slayt 44</vt:lpstr>
      <vt:lpstr>Enzimler biyolojik reaksiyonları katalizler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Kimyasal Kinetik</dc:title>
  <dc:creator>HASAN</dc:creator>
  <cp:lastModifiedBy>lg</cp:lastModifiedBy>
  <cp:revision>225</cp:revision>
  <dcterms:created xsi:type="dcterms:W3CDTF">2010-01-30T12:12:07Z</dcterms:created>
  <dcterms:modified xsi:type="dcterms:W3CDTF">2010-03-19T17:21:13Z</dcterms:modified>
</cp:coreProperties>
</file>