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6"/>
  </p:notesMasterIdLst>
  <p:sldIdLst>
    <p:sldId id="256" r:id="rId2"/>
    <p:sldId id="285" r:id="rId3"/>
    <p:sldId id="287" r:id="rId4"/>
    <p:sldId id="288" r:id="rId5"/>
    <p:sldId id="286" r:id="rId6"/>
    <p:sldId id="289" r:id="rId7"/>
    <p:sldId id="290" r:id="rId8"/>
    <p:sldId id="291" r:id="rId9"/>
    <p:sldId id="292" r:id="rId10"/>
    <p:sldId id="293" r:id="rId11"/>
    <p:sldId id="294" r:id="rId12"/>
    <p:sldId id="297" r:id="rId13"/>
    <p:sldId id="295" r:id="rId14"/>
    <p:sldId id="296" r:id="rId15"/>
    <p:sldId id="298" r:id="rId16"/>
    <p:sldId id="299" r:id="rId17"/>
    <p:sldId id="300" r:id="rId18"/>
    <p:sldId id="301" r:id="rId19"/>
    <p:sldId id="302" r:id="rId20"/>
    <p:sldId id="306" r:id="rId21"/>
    <p:sldId id="307" r:id="rId22"/>
    <p:sldId id="308" r:id="rId23"/>
    <p:sldId id="312" r:id="rId24"/>
    <p:sldId id="313" r:id="rId25"/>
    <p:sldId id="310" r:id="rId26"/>
    <p:sldId id="311" r:id="rId27"/>
    <p:sldId id="314" r:id="rId28"/>
    <p:sldId id="315" r:id="rId29"/>
    <p:sldId id="316" r:id="rId30"/>
    <p:sldId id="317" r:id="rId31"/>
    <p:sldId id="320" r:id="rId32"/>
    <p:sldId id="321" r:id="rId33"/>
    <p:sldId id="318" r:id="rId34"/>
    <p:sldId id="319" r:id="rId35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3281" autoAdjust="0"/>
    <p:restoredTop sz="86420" autoAdjust="0"/>
  </p:normalViewPr>
  <p:slideViewPr>
    <p:cSldViewPr>
      <p:cViewPr>
        <p:scale>
          <a:sx n="75" d="100"/>
          <a:sy n="75" d="100"/>
        </p:scale>
        <p:origin x="-1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60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422A-33CD-4919-B89F-8BC52B2752DD}" type="datetimeFigureOut">
              <a:rPr lang="tr-TR" smtClean="0"/>
              <a:pPr/>
              <a:t>27.05.2010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8758-A1A0-4DFF-AB8D-CAB9BF4C6C8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B9545-6D3B-4F84-B924-1D90DDA6A215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86410-F8DC-4A2A-8CDC-F75B9E095A29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F5A7E-4B98-4314-A351-EDC7B4BE3887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4900F-14CF-44FC-BB63-84DE27168BFA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B9F12-4AF8-4C28-9CCF-455649A083B7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F75A0-A46F-4A18-9756-DFA7DDE8EA9B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70F1E-86BD-4185-A1E5-E666548434A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BA631-A9FC-4957-87EF-BFDEBACE60A2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2A7B4-9E82-4CE6-A993-69A2D29ED535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BDC9B-2893-4D0D-A085-292A59E2CFF2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38D7569-06EE-4583-86EB-29630A28A5EB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AF80300-2D7E-4B54-95B6-15FCC3CCF562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543800" cy="520700"/>
          </a:xfrm>
        </p:spPr>
        <p:txBody>
          <a:bodyPr/>
          <a:lstStyle/>
          <a:p>
            <a:pPr eaLnBrk="1" hangingPunct="1"/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</a:rPr>
              <a:t>İyonik Dengeler II (Çözünürlük dengeleri)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Çözünme ve çözünürlük çarpımı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901700">
              <a:lnSpc>
                <a:spcPct val="150000"/>
              </a:lnSpc>
              <a:buClr>
                <a:schemeClr val="accent1"/>
              </a:buClr>
              <a:buNone/>
              <a:tabLst>
                <a:tab pos="2166938" algn="l"/>
                <a:tab pos="2292350" algn="l"/>
              </a:tabLst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Çözünürlük ve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çç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Arasındaki İlişki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901700">
              <a:lnSpc>
                <a:spcPct val="150000"/>
              </a:lnSpc>
              <a:buClr>
                <a:schemeClr val="accent1"/>
              </a:buClr>
              <a:buNone/>
              <a:tabLst>
                <a:tab pos="2166938" algn="l"/>
                <a:tab pos="2292350" algn="l"/>
              </a:tabLst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Çözünürlük Dengelerinde Ortak-İyon Etkisi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901700">
              <a:lnSpc>
                <a:spcPct val="150000"/>
              </a:lnSpc>
              <a:buClr>
                <a:schemeClr val="accent1"/>
              </a:buClr>
              <a:buNone/>
              <a:tabLst>
                <a:tab pos="2166938" algn="l"/>
                <a:tab pos="2292350" algn="l"/>
              </a:tabLst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çç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Kavramında Kısıtlamalar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901700">
              <a:lnSpc>
                <a:spcPct val="150000"/>
              </a:lnSpc>
              <a:buClr>
                <a:schemeClr val="accent1"/>
              </a:buClr>
              <a:buNone/>
              <a:tabLst>
                <a:tab pos="2166938" algn="l"/>
                <a:tab pos="2292350" algn="l"/>
              </a:tabLst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Çökelme ve Tam Çökmenin Ölçütleri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901700">
              <a:lnSpc>
                <a:spcPct val="150000"/>
              </a:lnSpc>
              <a:buClr>
                <a:schemeClr val="accent1"/>
              </a:buClr>
              <a:buNone/>
              <a:tabLst>
                <a:tab pos="2166938" algn="l"/>
                <a:tab pos="2292350" algn="l"/>
              </a:tabLst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Ayrımsal Çöktürme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901700">
              <a:lnSpc>
                <a:spcPct val="150000"/>
              </a:lnSpc>
              <a:buClr>
                <a:schemeClr val="accent1"/>
              </a:buClr>
              <a:buNone/>
              <a:tabLst>
                <a:tab pos="2166938" algn="l"/>
                <a:tab pos="2292350" algn="l"/>
              </a:tabLst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Çözünürlük 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pH</a:t>
            </a:r>
          </a:p>
          <a:p>
            <a:pPr marL="901700" indent="-901700">
              <a:lnSpc>
                <a:spcPct val="150000"/>
              </a:lnSpc>
              <a:buClr>
                <a:schemeClr val="accent1"/>
              </a:buClr>
              <a:buNone/>
              <a:tabLst>
                <a:tab pos="2166938" algn="l"/>
                <a:tab pos="2292350" algn="l"/>
              </a:tabLst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omple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İy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ları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İçeren Dengeler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901700">
              <a:lnSpc>
                <a:spcPct val="150000"/>
              </a:lnSpc>
              <a:buClr>
                <a:schemeClr val="accent1"/>
              </a:buClr>
              <a:buNone/>
              <a:tabLst>
                <a:tab pos="2166938" algn="l"/>
                <a:tab pos="2292350" algn="l"/>
              </a:tabLst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Nitel Katyon Analizi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901700">
              <a:buClr>
                <a:schemeClr val="accent1"/>
              </a:buClr>
              <a:buNone/>
              <a:tabLst>
                <a:tab pos="2166938" algn="l"/>
                <a:tab pos="2292350" algn="l"/>
              </a:tabLst>
            </a:pPr>
            <a:r>
              <a:rPr lang="en-US" i="1" dirty="0" smtClean="0">
                <a:solidFill>
                  <a:schemeClr val="accent1"/>
                </a:solidFill>
              </a:rPr>
              <a:t>	</a:t>
            </a:r>
            <a:endParaRPr lang="tr-TR" sz="16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/>
            <a:endParaRPr lang="tr-TR" sz="1500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tr-TR" sz="2200" dirty="0" smtClean="0">
              <a:latin typeface="Times New Roman" pitchFamily="18" charset="0"/>
            </a:endParaRPr>
          </a:p>
          <a:p>
            <a:pPr eaLnBrk="1" hangingPunct="1"/>
            <a:endParaRPr lang="tr-TR" sz="2600" dirty="0" smtClean="0"/>
          </a:p>
        </p:txBody>
      </p:sp>
      <p:pic>
        <p:nvPicPr>
          <p:cNvPr id="4" name="Picture 7" descr="Üniversite logosu -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214290"/>
            <a:ext cx="1428760" cy="142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5720" y="428604"/>
            <a:ext cx="8429684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auto">
              <a:spcAft>
                <a:spcPts val="0"/>
              </a:spcAft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Çözünürlüğe ortak iyon etkisi</a:t>
            </a:r>
            <a:endParaRPr kumimoji="0" lang="tr-T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7158" y="1142984"/>
            <a:ext cx="7543800" cy="121444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auto">
              <a:spcAft>
                <a:spcPts val="0"/>
              </a:spcAft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Soru : MgF</a:t>
            </a:r>
            <a:r>
              <a:rPr kumimoji="0" lang="tr-T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2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</a:t>
            </a:r>
            <a:r>
              <a:rPr kumimoji="0" lang="tr-T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Kç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= 6.4 10 </a:t>
            </a:r>
            <a:r>
              <a:rPr kumimoji="0" lang="tr-T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-9 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olduğuna göre </a:t>
            </a:r>
            <a:r>
              <a:rPr lang="tr-TR" sz="1800" baseline="0" dirty="0" smtClean="0"/>
              <a:t>MgF</a:t>
            </a:r>
            <a:r>
              <a:rPr lang="tr-TR" sz="1800" baseline="-25000" dirty="0" smtClean="0"/>
              <a:t>2</a:t>
            </a:r>
            <a:r>
              <a:rPr lang="tr-TR" sz="1800" baseline="0" dirty="0" smtClean="0"/>
              <a:t> ün çözünürlüğünü </a:t>
            </a:r>
          </a:p>
          <a:p>
            <a:pPr marL="457200" lvl="0" indent="-457200" fontAlgn="auto">
              <a:spcAft>
                <a:spcPts val="0"/>
              </a:spcAft>
              <a:buAutoNum type="alphaLcParenR"/>
            </a:pPr>
            <a:r>
              <a:rPr lang="tr-TR" sz="1800" baseline="0" dirty="0" smtClean="0"/>
              <a:t>saf suda</a:t>
            </a:r>
          </a:p>
          <a:p>
            <a:pPr marL="457200" lvl="0" indent="-457200" fontAlgn="auto">
              <a:spcAft>
                <a:spcPts val="0"/>
              </a:spcAft>
              <a:buAutoNum type="alphaLcParenR"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0,1 M </a:t>
            </a:r>
            <a:r>
              <a:rPr kumimoji="0" lang="tr-T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NaF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içinde hesaplayınız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3695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68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68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6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6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5918521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5357826"/>
            <a:ext cx="222251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642942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Çökme ve çözünürlük çarpımı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Çökme olması için; bir çözeltideki iyonların derişimi hesaplanır ve iyonların çarpımı Q değeri bulunur.  Bu değer ile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karşılaştırılır ve buna göre,</a:t>
            </a:r>
          </a:p>
          <a:p>
            <a:pPr>
              <a:lnSpc>
                <a:spcPct val="150000"/>
              </a:lnSpc>
              <a:buNone/>
            </a:pP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Q  &lt;  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ise çökme olmaz</a:t>
            </a:r>
          </a:p>
          <a:p>
            <a:pPr>
              <a:lnSpc>
                <a:spcPct val="150000"/>
              </a:lnSpc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Q  = 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ise çökme olmaz denge anı</a:t>
            </a:r>
          </a:p>
          <a:p>
            <a:pPr>
              <a:lnSpc>
                <a:spcPct val="150000"/>
              </a:lnSpc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Q  &lt;  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ise çökme olur</a:t>
            </a:r>
          </a:p>
          <a:p>
            <a:pPr>
              <a:lnSpc>
                <a:spcPct val="150000"/>
              </a:lnSpc>
              <a:buNone/>
            </a:pP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2643182"/>
            <a:ext cx="167978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23975"/>
            <a:ext cx="607695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4857760"/>
            <a:ext cx="35909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285728"/>
            <a:ext cx="7543800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auto">
              <a:lnSpc>
                <a:spcPct val="150000"/>
              </a:lnSpc>
              <a:spcAft>
                <a:spcPts val="0"/>
              </a:spcAft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Soru :100 mL  0,00075 M Na</a:t>
            </a:r>
            <a:r>
              <a:rPr kumimoji="0" lang="tr-T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2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SO</a:t>
            </a:r>
            <a:r>
              <a:rPr kumimoji="0" lang="tr-T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çözeltisi ile 50 mL 0,015 M BaCl</a:t>
            </a:r>
            <a:r>
              <a:rPr kumimoji="0" lang="tr-T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2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çözeltisi </a:t>
            </a:r>
            <a:r>
              <a:rPr kumimoji="0" lang="tr-T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karıştırıldığnda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çökme </a:t>
            </a:r>
            <a:r>
              <a:rPr kumimoji="0" lang="tr-T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olurmu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?    Hesaplayınız.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4200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0034" y="714356"/>
            <a:ext cx="7543800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auto">
              <a:lnSpc>
                <a:spcPct val="150000"/>
              </a:lnSpc>
              <a:spcAft>
                <a:spcPts val="0"/>
              </a:spcAft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Soru : 0,015 M BaCl</a:t>
            </a:r>
            <a:r>
              <a:rPr kumimoji="0" lang="tr-T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2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çözeltisinde BaSO</a:t>
            </a:r>
            <a:r>
              <a:rPr kumimoji="0" lang="tr-T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çökmesi için SO</a:t>
            </a:r>
            <a:r>
              <a:rPr kumimoji="0" lang="tr-T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</a:t>
            </a:r>
            <a:r>
              <a:rPr kumimoji="0" lang="tr-T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2-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derişimi en az ne olmalıdır?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0034" y="714356"/>
            <a:ext cx="7543800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auto">
              <a:lnSpc>
                <a:spcPct val="150000"/>
              </a:lnSpc>
              <a:spcAft>
                <a:spcPts val="0"/>
              </a:spcAft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Soru :  0,1 M AgNO</a:t>
            </a:r>
            <a:r>
              <a:rPr kumimoji="0" lang="tr-T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3 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çözeltisinde </a:t>
            </a:r>
            <a:r>
              <a:rPr kumimoji="0" lang="tr-T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Ag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</a:t>
            </a:r>
            <a:r>
              <a:rPr kumimoji="0" lang="tr-T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+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iyonlarının derişimi 1,0 10 </a:t>
            </a:r>
            <a:r>
              <a:rPr kumimoji="0" lang="tr-T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-9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M olması için çözeltide </a:t>
            </a:r>
            <a:r>
              <a:rPr kumimoji="0" lang="tr-T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Cl</a:t>
            </a:r>
            <a:r>
              <a:rPr kumimoji="0" lang="tr-T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-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derişimi ne olması gerekir?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30670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285992"/>
            <a:ext cx="21050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285992"/>
            <a:ext cx="3457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643182"/>
            <a:ext cx="42291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0034" y="428604"/>
            <a:ext cx="7543800" cy="5715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fontAlgn="auto">
              <a:lnSpc>
                <a:spcPct val="150000"/>
              </a:lnSpc>
              <a:spcAft>
                <a:spcPts val="0"/>
              </a:spcAft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Çöktürerek ayırma (seçimli çöktürme)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00034" y="1214422"/>
            <a:ext cx="7543800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auto">
              <a:lnSpc>
                <a:spcPct val="150000"/>
              </a:lnSpc>
              <a:spcAft>
                <a:spcPts val="0"/>
              </a:spcAft>
            </a:pPr>
            <a:r>
              <a:rPr lang="tr-TR" sz="1800" baseline="0" dirty="0" smtClean="0">
                <a:ea typeface="+mj-ea"/>
                <a:cs typeface="+mj-cs"/>
              </a:rPr>
              <a:t>Soru: 0,001 M  I</a:t>
            </a:r>
            <a:r>
              <a:rPr lang="tr-TR" sz="1800" dirty="0" smtClean="0">
                <a:ea typeface="+mj-ea"/>
                <a:cs typeface="+mj-cs"/>
              </a:rPr>
              <a:t>-</a:t>
            </a:r>
            <a:r>
              <a:rPr lang="tr-TR" sz="1800" baseline="0" dirty="0" smtClean="0">
                <a:ea typeface="+mj-ea"/>
                <a:cs typeface="+mj-cs"/>
              </a:rPr>
              <a:t> , </a:t>
            </a:r>
            <a:r>
              <a:rPr lang="tr-TR" sz="1800" baseline="0" dirty="0" err="1" smtClean="0">
                <a:ea typeface="+mj-ea"/>
                <a:cs typeface="+mj-cs"/>
              </a:rPr>
              <a:t>Br</a:t>
            </a:r>
            <a:r>
              <a:rPr lang="tr-TR" sz="1800" dirty="0" smtClean="0">
                <a:ea typeface="+mj-ea"/>
                <a:cs typeface="+mj-cs"/>
              </a:rPr>
              <a:t>-</a:t>
            </a:r>
            <a:r>
              <a:rPr lang="tr-TR" sz="1800" baseline="0" dirty="0" smtClean="0">
                <a:ea typeface="+mj-ea"/>
                <a:cs typeface="+mj-cs"/>
              </a:rPr>
              <a:t> ve </a:t>
            </a:r>
            <a:r>
              <a:rPr lang="tr-TR" sz="1800" baseline="0" dirty="0" err="1" smtClean="0">
                <a:ea typeface="+mj-ea"/>
                <a:cs typeface="+mj-cs"/>
              </a:rPr>
              <a:t>Cl</a:t>
            </a:r>
            <a:r>
              <a:rPr lang="tr-TR" sz="1800" dirty="0" smtClean="0">
                <a:ea typeface="+mj-ea"/>
                <a:cs typeface="+mj-cs"/>
              </a:rPr>
              <a:t>-</a:t>
            </a:r>
            <a:r>
              <a:rPr lang="tr-TR" sz="1800" baseline="0" dirty="0" smtClean="0">
                <a:ea typeface="+mj-ea"/>
                <a:cs typeface="+mj-cs"/>
              </a:rPr>
              <a:t> bulunan çözeltiye </a:t>
            </a:r>
            <a:r>
              <a:rPr lang="tr-TR" sz="1800" baseline="0" dirty="0" err="1" smtClean="0">
                <a:ea typeface="+mj-ea"/>
                <a:cs typeface="+mj-cs"/>
              </a:rPr>
              <a:t>Ag</a:t>
            </a:r>
            <a:r>
              <a:rPr lang="tr-TR" sz="1800" baseline="0" dirty="0" smtClean="0">
                <a:ea typeface="+mj-ea"/>
                <a:cs typeface="+mj-cs"/>
              </a:rPr>
              <a:t>+ çözeltisi eklendiğinde önce hangisi çöker,  bu iyonlar çöktürülerek ayrılabilir mi?</a:t>
            </a: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68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68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6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6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86124"/>
            <a:ext cx="40862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642918"/>
            <a:ext cx="40195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0034" y="428604"/>
            <a:ext cx="7543800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auto">
              <a:lnSpc>
                <a:spcPct val="150000"/>
              </a:lnSpc>
              <a:spcAft>
                <a:spcPts val="0"/>
              </a:spcAft>
            </a:pPr>
            <a:r>
              <a:rPr lang="tr-TR" sz="1800" baseline="0" dirty="0" err="1" smtClean="0">
                <a:ea typeface="+mj-ea"/>
                <a:cs typeface="+mj-cs"/>
              </a:rPr>
              <a:t>Br</a:t>
            </a:r>
            <a:r>
              <a:rPr lang="tr-TR" sz="1800" dirty="0" smtClean="0">
                <a:ea typeface="+mj-ea"/>
                <a:cs typeface="+mj-cs"/>
              </a:rPr>
              <a:t>-</a:t>
            </a:r>
            <a:r>
              <a:rPr lang="tr-TR" sz="1800" baseline="0" dirty="0" smtClean="0">
                <a:ea typeface="+mj-ea"/>
                <a:cs typeface="+mj-cs"/>
              </a:rPr>
              <a:t>  çökmeye </a:t>
            </a:r>
            <a:r>
              <a:rPr lang="tr-TR" sz="1800" baseline="0" dirty="0" err="1" smtClean="0">
                <a:ea typeface="+mj-ea"/>
                <a:cs typeface="+mj-cs"/>
              </a:rPr>
              <a:t>başladığımnda</a:t>
            </a:r>
            <a:r>
              <a:rPr lang="tr-TR" sz="1800" baseline="0" dirty="0" smtClean="0">
                <a:ea typeface="+mj-ea"/>
                <a:cs typeface="+mj-cs"/>
              </a:rPr>
              <a:t>  çözeltideki  I</a:t>
            </a:r>
            <a:r>
              <a:rPr lang="tr-TR" sz="1800" dirty="0" smtClean="0">
                <a:ea typeface="+mj-ea"/>
                <a:cs typeface="+mj-cs"/>
              </a:rPr>
              <a:t>-  </a:t>
            </a:r>
            <a:r>
              <a:rPr lang="tr-TR" sz="1800" baseline="0" dirty="0" smtClean="0">
                <a:ea typeface="+mj-ea"/>
                <a:cs typeface="+mj-cs"/>
              </a:rPr>
              <a:t> derişimi ne olur?</a:t>
            </a: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521459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0034" y="428604"/>
            <a:ext cx="7543800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auto">
              <a:lnSpc>
                <a:spcPct val="150000"/>
              </a:lnSpc>
              <a:spcAft>
                <a:spcPts val="0"/>
              </a:spcAft>
            </a:pPr>
            <a:r>
              <a:rPr lang="tr-TR" sz="1800" baseline="0" dirty="0" smtClean="0">
                <a:ea typeface="+mj-ea"/>
                <a:cs typeface="+mj-cs"/>
              </a:rPr>
              <a:t>Benzer şekilde </a:t>
            </a:r>
            <a:r>
              <a:rPr lang="tr-TR" sz="1800" baseline="0" dirty="0" err="1" smtClean="0">
                <a:ea typeface="+mj-ea"/>
                <a:cs typeface="+mj-cs"/>
              </a:rPr>
              <a:t>Cl</a:t>
            </a:r>
            <a:r>
              <a:rPr lang="tr-TR" sz="1800" dirty="0" smtClean="0">
                <a:ea typeface="+mj-ea"/>
                <a:cs typeface="+mj-cs"/>
              </a:rPr>
              <a:t>-</a:t>
            </a:r>
            <a:r>
              <a:rPr lang="tr-TR" sz="1800" baseline="0" dirty="0" smtClean="0">
                <a:ea typeface="+mj-ea"/>
                <a:cs typeface="+mj-cs"/>
              </a:rPr>
              <a:t>  çökmeye </a:t>
            </a:r>
            <a:r>
              <a:rPr lang="tr-TR" sz="1800" baseline="0" dirty="0" err="1" smtClean="0">
                <a:ea typeface="+mj-ea"/>
                <a:cs typeface="+mj-cs"/>
              </a:rPr>
              <a:t>başladığımnda</a:t>
            </a:r>
            <a:r>
              <a:rPr lang="tr-TR" sz="1800" baseline="0" dirty="0" smtClean="0">
                <a:ea typeface="+mj-ea"/>
                <a:cs typeface="+mj-cs"/>
              </a:rPr>
              <a:t>  çözeltideki  </a:t>
            </a:r>
            <a:r>
              <a:rPr lang="tr-TR" sz="1800" baseline="0" dirty="0" err="1" smtClean="0">
                <a:ea typeface="+mj-ea"/>
                <a:cs typeface="+mj-cs"/>
              </a:rPr>
              <a:t>Br</a:t>
            </a:r>
            <a:r>
              <a:rPr lang="tr-TR" sz="1800" dirty="0" smtClean="0">
                <a:ea typeface="+mj-ea"/>
                <a:cs typeface="+mj-cs"/>
              </a:rPr>
              <a:t>-  </a:t>
            </a:r>
            <a:r>
              <a:rPr lang="tr-TR" sz="1800" baseline="0" dirty="0" smtClean="0">
                <a:ea typeface="+mj-ea"/>
                <a:cs typeface="+mj-cs"/>
              </a:rPr>
              <a:t> derişimi ne olur?</a:t>
            </a: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49053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543800" cy="520700"/>
          </a:xfrm>
        </p:spPr>
        <p:txBody>
          <a:bodyPr/>
          <a:lstStyle/>
          <a:p>
            <a:pPr eaLnBrk="1" hangingPunct="1"/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</a:rPr>
              <a:t>Çözünürlük dengelerinin yazılması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4929190" y="981075"/>
            <a:ext cx="3757610" cy="5145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[Al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[OH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[CO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[F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[Mg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[PO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[OH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901700">
              <a:buClr>
                <a:schemeClr val="accent1"/>
              </a:buClr>
              <a:buNone/>
              <a:tabLst>
                <a:tab pos="2166938" algn="l"/>
                <a:tab pos="2292350" algn="l"/>
              </a:tabLst>
            </a:pPr>
            <a:r>
              <a:rPr lang="en-US" i="1" dirty="0" smtClean="0">
                <a:solidFill>
                  <a:schemeClr val="accent1"/>
                </a:solidFill>
              </a:rPr>
              <a:t>	</a:t>
            </a:r>
            <a:endParaRPr lang="tr-TR" sz="16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/>
            <a:endParaRPr lang="tr-TR" sz="1500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tr-TR" sz="2200" dirty="0" smtClean="0">
              <a:latin typeface="Times New Roman" pitchFamily="18" charset="0"/>
            </a:endParaRPr>
          </a:p>
          <a:p>
            <a:pPr eaLnBrk="1" hangingPunct="1"/>
            <a:endParaRPr lang="tr-TR" sz="26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44005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543800" cy="520700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tx1"/>
                </a:solidFill>
                <a:latin typeface="Times New Roman" pitchFamily="18" charset="0"/>
              </a:rPr>
              <a:t>Soru</a:t>
            </a:r>
            <a:endParaRPr lang="tr-TR" sz="24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428596" y="785794"/>
            <a:ext cx="8258204" cy="57864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0,1 M 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ve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bulunan bir çözeltiye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çözeltisi eklendiğinde hangisi önce çöker? İkinci çökmeye başladığında ilk çökenden ne kadarı çözeltide kalır? PbCl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değeri 1,6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AgCl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değeri 1,7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-10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1,6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0,1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1,6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1,6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/ 0,1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0,013 M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-10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0,1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-10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-9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Önce </a:t>
            </a:r>
            <a:r>
              <a:rPr lang="tr-TR" sz="1600" dirty="0" err="1" smtClean="0">
                <a:latin typeface="Times New Roman" pitchFamily="18" charset="0"/>
              </a:rPr>
              <a:t>AgCl</a:t>
            </a:r>
            <a:r>
              <a:rPr lang="tr-TR" sz="1600" dirty="0" smtClean="0">
                <a:latin typeface="Times New Roman" pitchFamily="18" charset="0"/>
              </a:rPr>
              <a:t> çöker. Pb</a:t>
            </a:r>
            <a:r>
              <a:rPr lang="tr-TR" sz="1600" baseline="30000" dirty="0" smtClean="0">
                <a:latin typeface="Times New Roman" pitchFamily="18" charset="0"/>
              </a:rPr>
              <a:t>2+ </a:t>
            </a:r>
            <a:r>
              <a:rPr lang="tr-TR" sz="1600" dirty="0" smtClean="0">
                <a:latin typeface="Times New Roman" pitchFamily="18" charset="0"/>
              </a:rPr>
              <a:t>çökmeye başladığında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0,013 M  ve bu durumda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-10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0,013= 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-10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/ 0,013   =  1,3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-8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428596" y="785794"/>
            <a:ext cx="8258204" cy="57864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0,1 M iken  1,3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-8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100                   X                       %  X = 1,3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  çözeltide kalan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Başlangıç derişiminden 100 kat (% 99  çöker) yada  1000 kat azalırsa (%99,9 çöker)  kantitatif olarak çökmüş demektir.</a:t>
            </a:r>
          </a:p>
          <a:p>
            <a:pPr>
              <a:lnSpc>
                <a:spcPct val="150000"/>
              </a:lnSpc>
              <a:buNone/>
            </a:pP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tr-TR" sz="16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543800" cy="520700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tx1"/>
                </a:solidFill>
                <a:latin typeface="Times New Roman" pitchFamily="18" charset="0"/>
              </a:rPr>
              <a:t>Soru</a:t>
            </a:r>
            <a:endParaRPr lang="tr-TR" sz="24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428596" y="785794"/>
            <a:ext cx="8258204" cy="57864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0,05 M Zn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ve  0,07 M Mg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bulunan bir çözeltiye CO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eklenerek bu iyonlar kantitatif olarak çöktürülerek ayrılabilir mi? Hesaplayınız (hidroliz dikkate alınmayacak ve kantitatiflik % 99,9)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ZnCO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değeri 2,0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-10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MgCO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değeri 1,0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Önce MgCO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çöker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ZnCO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çökmeye başlaması için CO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derişimi;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Zn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[CO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2,0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-10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0,05 [CO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2,0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-10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[CO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4,0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-9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 olur.  Bu durumda önce çöken Mg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dan,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[Mg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[CO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-15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[Mg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4,0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-9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1,0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-15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[Mg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2,5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-7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 olur.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Başlangıçta 0,05 M  1000 kattan daha az. Dolayısıyla kantitatif olarak ayrılabilir.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543800" cy="520700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tx1"/>
                </a:solidFill>
                <a:latin typeface="Times New Roman" pitchFamily="18" charset="0"/>
              </a:rPr>
              <a:t>Çökme ve </a:t>
            </a:r>
            <a:r>
              <a:rPr lang="tr-TR" sz="2400" dirty="0" err="1" smtClean="0">
                <a:solidFill>
                  <a:schemeClr val="tx1"/>
                </a:solidFill>
                <a:latin typeface="Times New Roman" pitchFamily="18" charset="0"/>
              </a:rPr>
              <a:t>pH</a:t>
            </a:r>
            <a:endParaRPr lang="tr-TR" sz="24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428596" y="785794"/>
            <a:ext cx="8258204" cy="57864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Hidroksit tuzlarının çözünürlüğü doğrudan ortamım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sına bağlıdır.</a:t>
            </a:r>
          </a:p>
          <a:p>
            <a:pPr lvl="0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Soru : 0,1 M MgCl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çözeltisinde Mg(OH)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çökmeye başlaması için ortamın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pHsı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ne olmalıdır?</a:t>
            </a:r>
          </a:p>
          <a:p>
            <a:pPr lvl="0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pOH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4,92   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9,08</a:t>
            </a:r>
          </a:p>
          <a:p>
            <a:pPr lvl="0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58864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0034" y="428604"/>
            <a:ext cx="7543800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auto">
              <a:lnSpc>
                <a:spcPct val="150000"/>
              </a:lnSpc>
              <a:spcAft>
                <a:spcPts val="0"/>
              </a:spcAft>
            </a:pPr>
            <a:r>
              <a:rPr lang="tr-TR" sz="1800" baseline="0" dirty="0" smtClean="0">
                <a:ea typeface="+mj-ea"/>
                <a:cs typeface="+mj-cs"/>
              </a:rPr>
              <a:t>Soru : 0,1 M MgCl</a:t>
            </a:r>
            <a:r>
              <a:rPr lang="tr-TR" sz="1800" baseline="-25000" dirty="0" smtClean="0">
                <a:ea typeface="+mj-ea"/>
                <a:cs typeface="+mj-cs"/>
              </a:rPr>
              <a:t>2</a:t>
            </a:r>
            <a:r>
              <a:rPr lang="tr-TR" sz="1800" baseline="0" dirty="0" smtClean="0">
                <a:ea typeface="+mj-ea"/>
                <a:cs typeface="+mj-cs"/>
              </a:rPr>
              <a:t> çözeltisinde Mg(OH)</a:t>
            </a:r>
            <a:r>
              <a:rPr lang="tr-TR" sz="1800" baseline="-25000" dirty="0" smtClean="0">
                <a:ea typeface="+mj-ea"/>
                <a:cs typeface="+mj-cs"/>
              </a:rPr>
              <a:t>2</a:t>
            </a:r>
            <a:r>
              <a:rPr lang="tr-TR" sz="1800" baseline="0" dirty="0" smtClean="0">
                <a:ea typeface="+mj-ea"/>
                <a:cs typeface="+mj-cs"/>
              </a:rPr>
              <a:t> çökmeye başlaması için ortamdaki amonyak derişimi ne olmalıdır?</a:t>
            </a: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614299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593400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43910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0034" y="428604"/>
            <a:ext cx="7543800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auto">
              <a:lnSpc>
                <a:spcPct val="150000"/>
              </a:lnSpc>
              <a:spcAft>
                <a:spcPts val="0"/>
              </a:spcAft>
            </a:pPr>
            <a:r>
              <a:rPr lang="tr-TR" sz="1800" baseline="0" dirty="0" smtClean="0">
                <a:ea typeface="+mj-ea"/>
                <a:cs typeface="+mj-cs"/>
              </a:rPr>
              <a:t>Soru : 0,1 M MgCl</a:t>
            </a:r>
            <a:r>
              <a:rPr lang="tr-TR" sz="1800" baseline="-25000" dirty="0" smtClean="0">
                <a:ea typeface="+mj-ea"/>
                <a:cs typeface="+mj-cs"/>
              </a:rPr>
              <a:t>2</a:t>
            </a:r>
            <a:r>
              <a:rPr lang="tr-TR" sz="1800" baseline="0" dirty="0" smtClean="0">
                <a:ea typeface="+mj-ea"/>
                <a:cs typeface="+mj-cs"/>
              </a:rPr>
              <a:t> ve 0,1 M NH</a:t>
            </a:r>
            <a:r>
              <a:rPr lang="tr-TR" sz="1800" baseline="-25000" dirty="0" smtClean="0">
                <a:ea typeface="+mj-ea"/>
                <a:cs typeface="+mj-cs"/>
              </a:rPr>
              <a:t>3</a:t>
            </a:r>
            <a:r>
              <a:rPr lang="tr-TR" sz="1800" baseline="0" dirty="0" smtClean="0">
                <a:ea typeface="+mj-ea"/>
                <a:cs typeface="+mj-cs"/>
              </a:rPr>
              <a:t> bulunan bir çözeltide Mg(OH)</a:t>
            </a:r>
            <a:r>
              <a:rPr lang="tr-TR" sz="1800" baseline="-25000" dirty="0" smtClean="0">
                <a:ea typeface="+mj-ea"/>
                <a:cs typeface="+mj-cs"/>
              </a:rPr>
              <a:t>2</a:t>
            </a:r>
            <a:r>
              <a:rPr lang="tr-TR" sz="1800" baseline="0" dirty="0" smtClean="0">
                <a:ea typeface="+mj-ea"/>
                <a:cs typeface="+mj-cs"/>
              </a:rPr>
              <a:t> çökmesi için ortamdaki  NH</a:t>
            </a:r>
            <a:r>
              <a:rPr lang="tr-TR" sz="1800" baseline="-25000" dirty="0" smtClean="0">
                <a:ea typeface="+mj-ea"/>
                <a:cs typeface="+mj-cs"/>
              </a:rPr>
              <a:t>4</a:t>
            </a:r>
            <a:r>
              <a:rPr lang="tr-TR" sz="1800" dirty="0" smtClean="0">
                <a:ea typeface="+mj-ea"/>
                <a:cs typeface="+mj-cs"/>
              </a:rPr>
              <a:t>+</a:t>
            </a:r>
            <a:r>
              <a:rPr lang="tr-TR" sz="1800" baseline="0" dirty="0" smtClean="0">
                <a:ea typeface="+mj-ea"/>
                <a:cs typeface="+mj-cs"/>
              </a:rPr>
              <a:t> derişimi ne olmalıdır?</a:t>
            </a: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Sülfür bileşiklerinin çöktürülmesi</a:t>
            </a:r>
            <a:endParaRPr lang="tr-TR" sz="2400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baseline="-25000" dirty="0" err="1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+  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    ⇄      HS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baseline="-25000" dirty="0" err="1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)   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baseline="-25000" dirty="0" err="1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HS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baseline="-25000" dirty="0" err="1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+  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    ⇄     S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baseline="-25000" dirty="0" err="1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)   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baseline="-25000" dirty="0" err="1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1,1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-7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a2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1,0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-14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Sülfür çöktürmeleri genellikle çözeltiden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 gazı geçirilmek suretiyle gerçekleştirilir.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Bu durumda  25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C de sulu çözeltide   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0,1 M olur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Yukarıdaki iki eşitlikten Ka1 ve Ka2 çarpımı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a1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/ 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olur ve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1,1 10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-7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x 1,0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-14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 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/ 0,1       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-22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Elde edilir.</a:t>
            </a: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4900F-14CF-44FC-BB63-84DE27168BFA}" type="slidenum">
              <a:rPr lang="tr-TR" altLang="en-US" smtClean="0"/>
              <a:pPr>
                <a:defRPr/>
              </a:pPr>
              <a:t>27</a:t>
            </a:fld>
            <a:endParaRPr lang="tr-T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Soru</a:t>
            </a:r>
            <a:endParaRPr lang="tr-TR" sz="2400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0,1  M 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, Fe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ve Cu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bulunan bir çözeltiden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 gazı geçirildiğinde demir ve bakır iyonları çöktürülerek ayrılabilir mi? Hesaplayınız.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CuS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= 8,0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-37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FeS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= 4,0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-19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 1 M 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bulunan bir ortamda sülfür derişimi,   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eşitliğinden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(0,1)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-22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20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M bu durumda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4,0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-19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0,1 x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20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21 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&lt; 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FeS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4,0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-19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olduğundan çökmez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8,0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-37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0,1 x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20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-22 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&gt; 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FeS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8,0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-37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olduğundan çöker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8,0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-37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8,0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-37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 = 7,2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-17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M   kalan  (hepsi çökmüştür.)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4900F-14CF-44FC-BB63-84DE27168BFA}" type="slidenum">
              <a:rPr lang="tr-TR" altLang="en-US" smtClean="0"/>
              <a:pPr>
                <a:defRPr/>
              </a:pPr>
              <a:t>28</a:t>
            </a:fld>
            <a:endParaRPr lang="tr-T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Soru</a:t>
            </a:r>
            <a:endParaRPr lang="tr-TR" sz="2400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0,25 M Co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çözeltisi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gazı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ile doyurulduğunda kobaltın çökmeye başlaması için 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derişimi ne olmalıdır?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5,0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-22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5,0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-22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0,25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5,0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-22 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2,0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Sülfür iyonunu bu değerde tutacak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hidronyum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eşitliğinden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2,0 10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2,0 10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=0,055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 0,234 M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4900F-14CF-44FC-BB63-84DE27168BFA}" type="slidenum">
              <a:rPr lang="tr-TR" altLang="en-US" smtClean="0"/>
              <a:pPr>
                <a:defRPr/>
              </a:pPr>
              <a:t>29</a:t>
            </a:fld>
            <a:endParaRPr lang="tr-T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543800" cy="520700"/>
          </a:xfrm>
        </p:spPr>
        <p:txBody>
          <a:bodyPr>
            <a:normAutofit/>
          </a:bodyPr>
          <a:lstStyle/>
          <a:p>
            <a:pPr eaLnBrk="1" hangingPunct="1"/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</a:rPr>
              <a:t>Çözünürlük değerlerinden </a:t>
            </a:r>
            <a:r>
              <a:rPr lang="tr-TR" sz="2400" b="0" dirty="0" err="1" smtClean="0">
                <a:solidFill>
                  <a:schemeClr val="tx1"/>
                </a:solidFill>
                <a:latin typeface="Times New Roman" pitchFamily="18" charset="0"/>
              </a:rPr>
              <a:t>Kç</a:t>
            </a:r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</a:rPr>
              <a:t> hesaplanması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428596" y="981075"/>
            <a:ext cx="8258204" cy="5145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 L sulu çözeltide 0,00188 g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AgCl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çözünmektedir. Buna göre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AgCl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için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değeri nedir?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: 107,87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: 35,45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AgCl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: 143,32 g/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tr-TR" sz="1600" baseline="-25000" dirty="0" err="1" smtClean="0">
                <a:latin typeface="Times New Roman" pitchFamily="18" charset="0"/>
                <a:cs typeface="Times New Roman" pitchFamily="18" charset="0"/>
              </a:rPr>
              <a:t>AgCl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0,00188 / 143,32 = 1,3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M = n / V = 1,3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/1 L = 1,3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 = 1,3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1,3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1,3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 x 1,3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 = 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-10 </a:t>
            </a:r>
            <a:r>
              <a:rPr lang="en-US" sz="1600" i="1" dirty="0" smtClean="0">
                <a:solidFill>
                  <a:schemeClr val="accent1"/>
                </a:solidFill>
              </a:rPr>
              <a:t>	</a:t>
            </a:r>
            <a:endParaRPr lang="tr-TR" sz="1500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tr-TR" sz="2200" dirty="0" smtClean="0">
              <a:latin typeface="Times New Roman" pitchFamily="18" charset="0"/>
            </a:endParaRPr>
          </a:p>
          <a:p>
            <a:pPr eaLnBrk="1" hangingPunct="1"/>
            <a:endParaRPr lang="tr-TR" sz="2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Soru</a:t>
            </a:r>
            <a:endParaRPr lang="tr-TR" sz="2400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0,2  M Ni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ve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bulunan çözelti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gazı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ile doyurulduğunda nikelin çökmemesi ve kadmiyumun mümkün olduğu kadar çok çökmesi için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hangi değerde tutulmalıdır.?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CdS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1,0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-28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NiS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3,0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Önce kadmiyum çöker nikelin çökmesi için sülfür derişimi,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3,0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-21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3,0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21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1,5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Sülfür iyonunu bu değerde tutacak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hidronyum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eşitliğinden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1,5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/ 1,5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=0,073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 0,85 M 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0,067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4900F-14CF-44FC-BB63-84DE27168BFA}" type="slidenum">
              <a:rPr lang="tr-TR" altLang="en-US" smtClean="0"/>
              <a:pPr>
                <a:defRPr/>
              </a:pPr>
              <a:t>30</a:t>
            </a:fld>
            <a:endParaRPr lang="tr-T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Soru</a:t>
            </a:r>
            <a:endParaRPr lang="tr-TR" sz="2400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0,2  M 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(tampon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ve 0,2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bulunan çözelti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gazı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ile doyurulduğunda  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özeltideki 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derişimi ne olur?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7,0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-29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eşitliğinden 0,2 M 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olduğu ortamda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(0,2)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2,75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Q = 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2,75 10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-21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5,5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22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= 7,0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-29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Q &gt;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olduğundan çöker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Çözeltide kalan kurşun derişimi,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7,0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-29 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2,75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-21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7,0 10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29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2,54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-8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 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4900F-14CF-44FC-BB63-84DE27168BFA}" type="slidenum">
              <a:rPr lang="tr-TR" altLang="en-US" smtClean="0"/>
              <a:pPr>
                <a:defRPr/>
              </a:pPr>
              <a:t>31</a:t>
            </a:fld>
            <a:endParaRPr lang="tr-T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Soru</a:t>
            </a:r>
            <a:endParaRPr lang="tr-TR" sz="2400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0,2  M 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(tampon değil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ve 0,2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bulunan çözelti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gazı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ile doyurulduğunda  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özeltideki 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derişimi ne olur?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7,0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-29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+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  </a:t>
            </a:r>
            <a:r>
              <a:rPr lang="tr-TR" sz="1600" dirty="0" smtClean="0">
                <a:latin typeface="Times New Roman"/>
                <a:cs typeface="Times New Roman"/>
              </a:rPr>
              <a:t>→  </a:t>
            </a:r>
            <a:r>
              <a:rPr lang="tr-TR" sz="1600" dirty="0" err="1" smtClean="0">
                <a:latin typeface="Times New Roman"/>
                <a:cs typeface="Times New Roman"/>
              </a:rPr>
              <a:t>PbS</a:t>
            </a:r>
            <a:r>
              <a:rPr lang="tr-TR" sz="1600" dirty="0" smtClean="0">
                <a:latin typeface="Times New Roman"/>
                <a:cs typeface="Times New Roman"/>
              </a:rPr>
              <a:t>  + 2H</a:t>
            </a:r>
            <a:r>
              <a:rPr lang="tr-TR" sz="1600" baseline="30000" dirty="0" smtClean="0">
                <a:latin typeface="Times New Roman"/>
                <a:cs typeface="Times New Roman"/>
              </a:rPr>
              <a:t>+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0,2                                  0,4                  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derişimi  0,6 M olur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eşitliğinden 0,6 M 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olduğu ortamda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(0,6)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1,1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3,05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7,0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-29 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3,05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22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7,0 10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29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2,3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-7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 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4900F-14CF-44FC-BB63-84DE27168BFA}" type="slidenum">
              <a:rPr lang="tr-TR" altLang="en-US" smtClean="0"/>
              <a:pPr>
                <a:defRPr/>
              </a:pPr>
              <a:t>32</a:t>
            </a:fld>
            <a:endParaRPr lang="tr-T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Hidrolizin çözünürlüğe etkisi</a:t>
            </a:r>
            <a:endParaRPr lang="tr-TR" sz="2400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0,2  M Ni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ve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bulunan çözelti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gazı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ile doyurulduğunda nikelin çökmemesi ve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4900F-14CF-44FC-BB63-84DE27168BFA}" type="slidenum">
              <a:rPr lang="tr-TR" altLang="en-US" smtClean="0"/>
              <a:pPr>
                <a:defRPr/>
              </a:pPr>
              <a:t>33</a:t>
            </a:fld>
            <a:endParaRPr lang="tr-T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Kompleksleşmenin çözünürlüğe etkisi</a:t>
            </a:r>
            <a:endParaRPr lang="tr-TR" sz="2400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0,2  M Ni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ve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bulunan çözelti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gazı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ile doyurulduğunda nikelin çökmemesi ve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4900F-14CF-44FC-BB63-84DE27168BFA}" type="slidenum">
              <a:rPr lang="tr-TR" altLang="en-US" smtClean="0"/>
              <a:pPr>
                <a:defRPr/>
              </a:pPr>
              <a:t>34</a:t>
            </a:fld>
            <a:endParaRPr lang="tr-T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543800" cy="520700"/>
          </a:xfrm>
        </p:spPr>
        <p:txBody>
          <a:bodyPr>
            <a:normAutofit/>
          </a:bodyPr>
          <a:lstStyle/>
          <a:p>
            <a:pPr eaLnBrk="1" hangingPunct="1"/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</a:rPr>
              <a:t>Soru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428596" y="981075"/>
            <a:ext cx="8258204" cy="5145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25 </a:t>
            </a:r>
            <a:r>
              <a:rPr lang="tr-TR" sz="1600" baseline="30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de 1 L sulu çözeltide 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(OH)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çözünmektedir. Buna göre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değeri nedir?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(OH)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16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[OH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 = 2 x 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3,4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[OH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1,7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m (3,4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1,96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-14</a:t>
            </a:r>
            <a:r>
              <a:rPr lang="en-US" sz="1600" i="1" dirty="0" smtClean="0">
                <a:solidFill>
                  <a:schemeClr val="accent1"/>
                </a:solidFill>
              </a:rPr>
              <a:t>	</a:t>
            </a:r>
            <a:endParaRPr lang="tr-TR" sz="1500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tr-TR" sz="2200" dirty="0" smtClean="0">
              <a:latin typeface="Times New Roman" pitchFamily="18" charset="0"/>
            </a:endParaRPr>
          </a:p>
          <a:p>
            <a:pPr eaLnBrk="1" hangingPunct="1">
              <a:buNone/>
            </a:pPr>
            <a:endParaRPr lang="tr-TR" sz="26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071678"/>
            <a:ext cx="400439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19075"/>
            <a:ext cx="5857875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543800" cy="520700"/>
          </a:xfrm>
        </p:spPr>
        <p:txBody>
          <a:bodyPr>
            <a:normAutofit/>
          </a:bodyPr>
          <a:lstStyle/>
          <a:p>
            <a:r>
              <a:rPr lang="tr-TR" sz="2400" dirty="0" err="1" smtClean="0">
                <a:solidFill>
                  <a:schemeClr val="tx1"/>
                </a:solidFill>
                <a:latin typeface="Times New Roman" pitchFamily="18" charset="0"/>
              </a:rPr>
              <a:t>Kç</a:t>
            </a:r>
            <a:r>
              <a:rPr lang="tr-TR" sz="2400" dirty="0" smtClean="0">
                <a:solidFill>
                  <a:schemeClr val="tx1"/>
                </a:solidFill>
                <a:latin typeface="Times New Roman" pitchFamily="18" charset="0"/>
              </a:rPr>
              <a:t> değerlerinden çözünürlük hesaplanması</a:t>
            </a:r>
            <a:endParaRPr lang="tr-TR" sz="24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428596" y="981075"/>
            <a:ext cx="8258204" cy="5145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CaF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ün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değeri 3,9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. Doygun bir CaF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çözeltisinde Ca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2+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ve F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iyonları derişimi nedir?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CaF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    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⇄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/>
                <a:cs typeface="Times New Roman"/>
              </a:rPr>
              <a:t>   </a:t>
            </a:r>
            <a:r>
              <a:rPr lang="tr-TR" sz="1600" dirty="0" err="1" smtClean="0">
                <a:latin typeface="Times New Roman"/>
                <a:cs typeface="Times New Roman"/>
              </a:rPr>
              <a:t>Ca</a:t>
            </a:r>
            <a:r>
              <a:rPr lang="tr-TR" sz="1600" dirty="0" smtClean="0">
                <a:latin typeface="Times New Roman"/>
                <a:cs typeface="Times New Roman"/>
              </a:rPr>
              <a:t> </a:t>
            </a:r>
            <a:r>
              <a:rPr lang="tr-TR" sz="1600" baseline="30000" dirty="0" smtClean="0">
                <a:latin typeface="Times New Roman"/>
                <a:cs typeface="Times New Roman"/>
              </a:rPr>
              <a:t>2+</a:t>
            </a:r>
            <a:r>
              <a:rPr lang="tr-TR" sz="1600" dirty="0" smtClean="0">
                <a:latin typeface="Times New Roman"/>
                <a:cs typeface="Times New Roman"/>
              </a:rPr>
              <a:t>    +  2 F</a:t>
            </a:r>
            <a:r>
              <a:rPr lang="tr-TR" sz="1600" baseline="30000" dirty="0" smtClean="0">
                <a:latin typeface="Times New Roman"/>
                <a:cs typeface="Times New Roman"/>
              </a:rPr>
              <a:t>-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X             X               2X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[F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X (2X)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4 X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/>
                <a:cs typeface="Times New Roman"/>
              </a:rPr>
              <a:t>√</a:t>
            </a:r>
            <a:r>
              <a:rPr lang="tr-TR" sz="1600" dirty="0" err="1" smtClean="0">
                <a:latin typeface="Times New Roman"/>
                <a:cs typeface="Times New Roman"/>
              </a:rPr>
              <a:t>Kç</a:t>
            </a:r>
            <a:r>
              <a:rPr lang="tr-TR" sz="1600" dirty="0" smtClean="0">
                <a:latin typeface="Times New Roman"/>
                <a:cs typeface="Times New Roman"/>
              </a:rPr>
              <a:t>   =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/>
                <a:cs typeface="Times New Roman"/>
              </a:rPr>
              <a:t>√3,9 10</a:t>
            </a:r>
            <a:r>
              <a:rPr lang="tr-TR" sz="1600" baseline="30000" dirty="0" smtClean="0">
                <a:latin typeface="Times New Roman"/>
                <a:cs typeface="Times New Roman"/>
              </a:rPr>
              <a:t>-11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/>
                <a:cs typeface="Times New Roman"/>
              </a:rPr>
              <a:t>X = 2,1 10</a:t>
            </a:r>
            <a:r>
              <a:rPr lang="tr-TR" sz="1600" baseline="30000" dirty="0" smtClean="0">
                <a:latin typeface="Times New Roman"/>
                <a:cs typeface="Times New Roman"/>
              </a:rPr>
              <a:t>-4</a:t>
            </a:r>
          </a:p>
          <a:p>
            <a:pPr>
              <a:lnSpc>
                <a:spcPct val="150000"/>
              </a:lnSpc>
              <a:buNone/>
            </a:pPr>
            <a:r>
              <a:rPr lang="tr-TR" sz="1500" dirty="0" smtClean="0">
                <a:latin typeface="Times New Roman" pitchFamily="18" charset="0"/>
              </a:rPr>
              <a:t>[Ca</a:t>
            </a:r>
            <a:r>
              <a:rPr lang="tr-TR" sz="1500" baseline="30000" dirty="0" smtClean="0">
                <a:latin typeface="Times New Roman" pitchFamily="18" charset="0"/>
              </a:rPr>
              <a:t>2+ </a:t>
            </a:r>
            <a:r>
              <a:rPr lang="tr-TR" sz="1500" dirty="0" smtClean="0">
                <a:latin typeface="Times New Roman" pitchFamily="18" charset="0"/>
              </a:rPr>
              <a:t>] = </a:t>
            </a:r>
            <a:r>
              <a:rPr lang="tr-TR" sz="1400" dirty="0" smtClean="0">
                <a:latin typeface="Times New Roman"/>
                <a:cs typeface="Times New Roman"/>
              </a:rPr>
              <a:t>2,1 10</a:t>
            </a:r>
            <a:r>
              <a:rPr lang="tr-TR" sz="1400" baseline="30000" dirty="0" smtClean="0">
                <a:latin typeface="Times New Roman"/>
                <a:cs typeface="Times New Roman"/>
              </a:rPr>
              <a:t>-4 </a:t>
            </a:r>
            <a:r>
              <a:rPr lang="tr-TR" sz="1400" dirty="0" smtClean="0">
                <a:latin typeface="Times New Roman"/>
                <a:cs typeface="Times New Roman"/>
              </a:rPr>
              <a:t> M</a:t>
            </a:r>
            <a:endParaRPr lang="tr-TR" sz="15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500" dirty="0" smtClean="0">
                <a:latin typeface="Times New Roman" pitchFamily="18" charset="0"/>
              </a:rPr>
              <a:t>[F</a:t>
            </a:r>
            <a:r>
              <a:rPr lang="tr-TR" sz="1500" baseline="30000" dirty="0" smtClean="0">
                <a:latin typeface="Times New Roman" pitchFamily="18" charset="0"/>
              </a:rPr>
              <a:t>-</a:t>
            </a:r>
            <a:r>
              <a:rPr lang="tr-TR" sz="1500" dirty="0" smtClean="0">
                <a:latin typeface="Times New Roman" pitchFamily="18" charset="0"/>
              </a:rPr>
              <a:t>] = 2 x </a:t>
            </a:r>
            <a:r>
              <a:rPr lang="tr-TR" sz="1400" dirty="0" smtClean="0">
                <a:latin typeface="Times New Roman"/>
                <a:cs typeface="Times New Roman"/>
              </a:rPr>
              <a:t>2,1 10</a:t>
            </a:r>
            <a:r>
              <a:rPr lang="tr-TR" sz="1400" baseline="30000" dirty="0" smtClean="0">
                <a:latin typeface="Times New Roman"/>
                <a:cs typeface="Times New Roman"/>
              </a:rPr>
              <a:t>-4 </a:t>
            </a:r>
            <a:r>
              <a:rPr lang="tr-TR" sz="1400" dirty="0" smtClean="0">
                <a:latin typeface="Times New Roman"/>
                <a:cs typeface="Times New Roman"/>
              </a:rPr>
              <a:t> = 4,2 10 </a:t>
            </a:r>
            <a:r>
              <a:rPr lang="tr-TR" sz="1400" baseline="30000" dirty="0" smtClean="0">
                <a:latin typeface="Times New Roman"/>
                <a:cs typeface="Times New Roman"/>
              </a:rPr>
              <a:t>-4</a:t>
            </a:r>
            <a:r>
              <a:rPr lang="tr-TR" sz="1400" dirty="0" smtClean="0">
                <a:latin typeface="Times New Roman"/>
                <a:cs typeface="Times New Roman"/>
              </a:rPr>
              <a:t> M</a:t>
            </a:r>
            <a:endParaRPr lang="tr-TR" sz="1500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tr-TR" sz="22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543800" cy="520700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tx1"/>
                </a:solidFill>
                <a:latin typeface="Times New Roman" pitchFamily="18" charset="0"/>
              </a:rPr>
              <a:t>Soru</a:t>
            </a:r>
            <a:endParaRPr lang="tr-TR" sz="24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428596" y="642918"/>
            <a:ext cx="8258204" cy="578647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BaSO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‘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ın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değeri 1,5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-9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dur. 100 mL çözeltide kaç gram BaSO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çözünür?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BaSO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⇄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/>
                <a:cs typeface="Times New Roman"/>
              </a:rPr>
              <a:t>  </a:t>
            </a:r>
            <a:r>
              <a:rPr lang="tr-TR" sz="1600" dirty="0" err="1" smtClean="0">
                <a:latin typeface="Times New Roman"/>
                <a:cs typeface="Times New Roman"/>
              </a:rPr>
              <a:t>Ba</a:t>
            </a:r>
            <a:r>
              <a:rPr lang="tr-TR" sz="1600" dirty="0" smtClean="0">
                <a:latin typeface="Times New Roman"/>
                <a:cs typeface="Times New Roman"/>
              </a:rPr>
              <a:t> </a:t>
            </a:r>
            <a:r>
              <a:rPr lang="tr-TR" sz="1600" baseline="30000" dirty="0" smtClean="0">
                <a:latin typeface="Times New Roman"/>
                <a:cs typeface="Times New Roman"/>
              </a:rPr>
              <a:t>2+</a:t>
            </a:r>
            <a:r>
              <a:rPr lang="tr-TR" sz="1600" dirty="0" smtClean="0">
                <a:latin typeface="Times New Roman"/>
                <a:cs typeface="Times New Roman"/>
              </a:rPr>
              <a:t>    +    SO</a:t>
            </a:r>
            <a:r>
              <a:rPr lang="tr-TR" sz="1600" baseline="-25000" dirty="0" smtClean="0">
                <a:latin typeface="Times New Roman"/>
                <a:cs typeface="Times New Roman"/>
              </a:rPr>
              <a:t>4</a:t>
            </a:r>
            <a:r>
              <a:rPr lang="tr-TR" sz="1600" baseline="30000" dirty="0" smtClean="0">
                <a:latin typeface="Times New Roman"/>
                <a:cs typeface="Times New Roman"/>
              </a:rPr>
              <a:t>-2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S             S                    S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[SO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tr-TR" sz="16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Kç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S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 =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/>
                <a:cs typeface="Times New Roman"/>
              </a:rPr>
              <a:t>√</a:t>
            </a:r>
            <a:r>
              <a:rPr lang="tr-TR" sz="1600" dirty="0" err="1" smtClean="0">
                <a:latin typeface="Times New Roman"/>
                <a:cs typeface="Times New Roman"/>
              </a:rPr>
              <a:t>Kç</a:t>
            </a:r>
            <a:r>
              <a:rPr lang="tr-TR" sz="1600" dirty="0" smtClean="0">
                <a:latin typeface="Times New Roman"/>
                <a:cs typeface="Times New Roman"/>
              </a:rPr>
              <a:t>   =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/>
                <a:cs typeface="Times New Roman"/>
              </a:rPr>
              <a:t>√1,5 10</a:t>
            </a:r>
            <a:r>
              <a:rPr lang="tr-TR" sz="1600" baseline="30000" dirty="0" smtClean="0">
                <a:latin typeface="Times New Roman"/>
                <a:cs typeface="Times New Roman"/>
              </a:rPr>
              <a:t>-9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/>
                <a:cs typeface="Times New Roman"/>
              </a:rPr>
              <a:t>S = 3,88 10</a:t>
            </a:r>
            <a:r>
              <a:rPr lang="tr-TR" sz="1600" baseline="30000" dirty="0" smtClean="0">
                <a:latin typeface="Times New Roman"/>
                <a:cs typeface="Times New Roman"/>
              </a:rPr>
              <a:t>-5 </a:t>
            </a:r>
            <a:r>
              <a:rPr lang="tr-TR" sz="1600" dirty="0" smtClean="0">
                <a:latin typeface="Times New Roman"/>
                <a:cs typeface="Times New Roman"/>
              </a:rPr>
              <a:t> M                  1000L çözeltide 3,88 10</a:t>
            </a:r>
            <a:r>
              <a:rPr lang="tr-TR" sz="1600" baseline="30000" dirty="0" smtClean="0">
                <a:latin typeface="Times New Roman"/>
                <a:cs typeface="Times New Roman"/>
              </a:rPr>
              <a:t>-5 </a:t>
            </a:r>
            <a:r>
              <a:rPr lang="tr-TR" sz="1600" dirty="0" smtClean="0">
                <a:latin typeface="Times New Roman"/>
                <a:cs typeface="Times New Roman"/>
              </a:rPr>
              <a:t> </a:t>
            </a:r>
            <a:r>
              <a:rPr lang="tr-TR" sz="1600" dirty="0" err="1" smtClean="0">
                <a:latin typeface="Times New Roman"/>
                <a:cs typeface="Times New Roman"/>
              </a:rPr>
              <a:t>mol</a:t>
            </a:r>
            <a:r>
              <a:rPr lang="tr-TR" sz="1600" dirty="0" smtClean="0">
                <a:latin typeface="Times New Roman"/>
                <a:cs typeface="Times New Roman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BaSO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600" dirty="0" smtClean="0">
                <a:latin typeface="Times New Roman"/>
                <a:cs typeface="Times New Roman"/>
              </a:rPr>
              <a:t> çözünmüşse</a:t>
            </a:r>
            <a:endParaRPr lang="tr-TR" sz="1600" baseline="30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r>
              <a:rPr lang="tr-TR" sz="1500" dirty="0" smtClean="0">
                <a:latin typeface="Times New Roman" pitchFamily="18" charset="0"/>
              </a:rPr>
              <a:t>                                               100 mL                                            X</a:t>
            </a:r>
          </a:p>
          <a:p>
            <a:pPr>
              <a:lnSpc>
                <a:spcPct val="150000"/>
              </a:lnSpc>
              <a:buNone/>
            </a:pPr>
            <a:r>
              <a:rPr lang="tr-TR" sz="1500" dirty="0" smtClean="0">
                <a:latin typeface="Times New Roman" pitchFamily="18" charset="0"/>
              </a:rPr>
              <a:t>                                            ----------------------------------------------------</a:t>
            </a:r>
          </a:p>
          <a:p>
            <a:pPr>
              <a:lnSpc>
                <a:spcPct val="150000"/>
              </a:lnSpc>
              <a:buNone/>
            </a:pPr>
            <a:r>
              <a:rPr lang="tr-TR" sz="1500" dirty="0" smtClean="0">
                <a:latin typeface="Times New Roman" pitchFamily="18" charset="0"/>
              </a:rPr>
              <a:t>                                           X = 3,88 10 </a:t>
            </a:r>
            <a:r>
              <a:rPr lang="tr-TR" sz="1500" baseline="30000" dirty="0" smtClean="0">
                <a:latin typeface="Times New Roman" pitchFamily="18" charset="0"/>
              </a:rPr>
              <a:t>-6</a:t>
            </a:r>
            <a:r>
              <a:rPr lang="tr-TR" sz="1500" dirty="0" smtClean="0">
                <a:latin typeface="Times New Roman" pitchFamily="18" charset="0"/>
              </a:rPr>
              <a:t> </a:t>
            </a:r>
            <a:r>
              <a:rPr lang="tr-TR" sz="1500" dirty="0" err="1" smtClean="0">
                <a:latin typeface="Times New Roman" pitchFamily="18" charset="0"/>
              </a:rPr>
              <a:t>mol</a:t>
            </a:r>
            <a:endParaRPr lang="tr-TR" sz="15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500" dirty="0" smtClean="0">
                <a:latin typeface="Times New Roman" pitchFamily="18" charset="0"/>
              </a:rPr>
              <a:t>1 </a:t>
            </a:r>
            <a:r>
              <a:rPr lang="tr-TR" sz="1500" dirty="0" err="1" smtClean="0">
                <a:latin typeface="Times New Roman" pitchFamily="18" charset="0"/>
              </a:rPr>
              <a:t>mol</a:t>
            </a:r>
            <a:r>
              <a:rPr lang="tr-TR" sz="1500" dirty="0" smtClean="0">
                <a:latin typeface="Times New Roman" pitchFamily="18" charset="0"/>
              </a:rPr>
              <a:t>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BaSO</a:t>
            </a:r>
            <a:r>
              <a:rPr lang="tr-TR" sz="1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500" dirty="0" smtClean="0">
                <a:latin typeface="Times New Roman" pitchFamily="18" charset="0"/>
              </a:rPr>
              <a:t>233 g ise </a:t>
            </a:r>
          </a:p>
          <a:p>
            <a:pPr>
              <a:lnSpc>
                <a:spcPct val="150000"/>
              </a:lnSpc>
              <a:buNone/>
            </a:pPr>
            <a:r>
              <a:rPr lang="tr-TR" sz="1500" dirty="0" smtClean="0">
                <a:latin typeface="Times New Roman" pitchFamily="18" charset="0"/>
              </a:rPr>
              <a:t>3,88 10 </a:t>
            </a:r>
            <a:r>
              <a:rPr lang="tr-TR" sz="1500" baseline="30000" dirty="0" smtClean="0">
                <a:latin typeface="Times New Roman" pitchFamily="18" charset="0"/>
              </a:rPr>
              <a:t>-6</a:t>
            </a:r>
            <a:r>
              <a:rPr lang="tr-TR" sz="1500" dirty="0" smtClean="0">
                <a:latin typeface="Times New Roman" pitchFamily="18" charset="0"/>
              </a:rPr>
              <a:t> </a:t>
            </a:r>
            <a:r>
              <a:rPr lang="tr-TR" sz="1500" dirty="0" err="1" smtClean="0">
                <a:latin typeface="Times New Roman" pitchFamily="18" charset="0"/>
              </a:rPr>
              <a:t>mol</a:t>
            </a:r>
            <a:r>
              <a:rPr lang="tr-TR" sz="1500" dirty="0" smtClean="0">
                <a:latin typeface="Times New Roman" pitchFamily="18" charset="0"/>
              </a:rPr>
              <a:t>     X g</a:t>
            </a:r>
          </a:p>
          <a:p>
            <a:pPr>
              <a:lnSpc>
                <a:spcPct val="150000"/>
              </a:lnSpc>
              <a:buNone/>
            </a:pPr>
            <a:r>
              <a:rPr lang="tr-TR" sz="1500" dirty="0" smtClean="0">
                <a:latin typeface="Times New Roman" pitchFamily="18" charset="0"/>
              </a:rPr>
              <a:t>-----------------------------</a:t>
            </a:r>
          </a:p>
          <a:p>
            <a:pPr>
              <a:lnSpc>
                <a:spcPct val="150000"/>
              </a:lnSpc>
              <a:buNone/>
            </a:pPr>
            <a:r>
              <a:rPr lang="tr-TR" sz="1500" dirty="0" smtClean="0">
                <a:latin typeface="Times New Roman" pitchFamily="18" charset="0"/>
              </a:rPr>
              <a:t>X = 9,04 10 </a:t>
            </a:r>
            <a:r>
              <a:rPr lang="tr-TR" sz="1500" baseline="30000" dirty="0" smtClean="0">
                <a:latin typeface="Times New Roman" pitchFamily="18" charset="0"/>
              </a:rPr>
              <a:t>-4 </a:t>
            </a:r>
            <a:r>
              <a:rPr lang="tr-TR" sz="1500" dirty="0" smtClean="0">
                <a:latin typeface="Times New Roman" pitchFamily="18" charset="0"/>
              </a:rPr>
              <a:t>g</a:t>
            </a:r>
          </a:p>
          <a:p>
            <a:pPr>
              <a:lnSpc>
                <a:spcPct val="150000"/>
              </a:lnSpc>
              <a:buNone/>
            </a:pPr>
            <a:endParaRPr lang="tr-TR" sz="22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555182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596" y="428604"/>
            <a:ext cx="7543800" cy="520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Soru : </a:t>
            </a:r>
            <a:r>
              <a:rPr kumimoji="0" lang="tr-TR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AgCl</a:t>
            </a:r>
            <a:r>
              <a:rPr kumimoji="0" lang="tr-T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için </a:t>
            </a:r>
            <a:r>
              <a:rPr kumimoji="0" lang="tr-TR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Kç</a:t>
            </a:r>
            <a:r>
              <a:rPr kumimoji="0" lang="tr-T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= 1.8 10 </a:t>
            </a:r>
            <a:r>
              <a:rPr kumimoji="0" lang="tr-TR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-10 </a:t>
            </a:r>
            <a:r>
              <a:rPr kumimoji="0" lang="tr-T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olduğuna göre çözünürlüğü nedir?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596" y="428604"/>
            <a:ext cx="7543800" cy="5207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fontAlgn="auto">
              <a:spcAft>
                <a:spcPts val="0"/>
              </a:spcAft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Soru : </a:t>
            </a:r>
            <a:r>
              <a:rPr kumimoji="0" lang="tr-TR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Zn</a:t>
            </a:r>
            <a:r>
              <a:rPr kumimoji="0" lang="tr-T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(OH)</a:t>
            </a:r>
            <a:r>
              <a:rPr kumimoji="0" lang="tr-TR" sz="21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2</a:t>
            </a:r>
            <a:r>
              <a:rPr kumimoji="0" lang="tr-T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için </a:t>
            </a:r>
            <a:r>
              <a:rPr kumimoji="0" lang="tr-TR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Kç</a:t>
            </a:r>
            <a:r>
              <a:rPr kumimoji="0" lang="tr-T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= 4.5 10 </a:t>
            </a:r>
            <a:r>
              <a:rPr kumimoji="0" lang="tr-TR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-17 </a:t>
            </a:r>
            <a:r>
              <a:rPr kumimoji="0" lang="tr-T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olduğuna göre  i L çözeltide kaç gram </a:t>
            </a:r>
            <a:r>
              <a:rPr lang="tr-TR" sz="2100" baseline="0" dirty="0" err="1" smtClean="0"/>
              <a:t>Zn</a:t>
            </a:r>
            <a:r>
              <a:rPr lang="tr-TR" sz="2100" baseline="0" dirty="0" smtClean="0"/>
              <a:t>(OH)</a:t>
            </a:r>
            <a:r>
              <a:rPr lang="tr-TR" sz="2100" baseline="-25000" dirty="0" smtClean="0"/>
              <a:t>2</a:t>
            </a:r>
            <a:r>
              <a:rPr kumimoji="0" lang="tr-T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çözünür?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69913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1404</TotalTime>
  <Words>2070</Words>
  <Application>Microsoft Office PowerPoint</Application>
  <PresentationFormat>Ekran Gösterisi (4:3)</PresentationFormat>
  <Paragraphs>229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5" baseType="lpstr">
      <vt:lpstr>Akış</vt:lpstr>
      <vt:lpstr>İyonik Dengeler II (Çözünürlük dengeleri)</vt:lpstr>
      <vt:lpstr>Çözünürlük dengelerinin yazılması</vt:lpstr>
      <vt:lpstr>Çözünürlük değerlerinden Kç hesaplanması</vt:lpstr>
      <vt:lpstr>Soru</vt:lpstr>
      <vt:lpstr>Slayt 5</vt:lpstr>
      <vt:lpstr>Kç değerlerinden çözünürlük hesaplanması</vt:lpstr>
      <vt:lpstr>Soru</vt:lpstr>
      <vt:lpstr>Slayt 8</vt:lpstr>
      <vt:lpstr>Slayt 9</vt:lpstr>
      <vt:lpstr>Slayt 10</vt:lpstr>
      <vt:lpstr>Slayt 11</vt:lpstr>
      <vt:lpstr>Çökme ve çözünürlük çarpımı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Soru</vt:lpstr>
      <vt:lpstr>Slayt 21</vt:lpstr>
      <vt:lpstr>Soru</vt:lpstr>
      <vt:lpstr>Çökme ve pH</vt:lpstr>
      <vt:lpstr>Slayt 24</vt:lpstr>
      <vt:lpstr>Slayt 25</vt:lpstr>
      <vt:lpstr>Slayt 26</vt:lpstr>
      <vt:lpstr>Sülfür bileşiklerinin çöktürülmesi</vt:lpstr>
      <vt:lpstr>Soru</vt:lpstr>
      <vt:lpstr>Soru</vt:lpstr>
      <vt:lpstr>Soru</vt:lpstr>
      <vt:lpstr>Soru</vt:lpstr>
      <vt:lpstr>Soru</vt:lpstr>
      <vt:lpstr>Hidrolizin çözünürlüğe etkisi</vt:lpstr>
      <vt:lpstr>Kompleksleşmenin çözünürlüğe etkisi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Kimyasal Kinetik</dc:title>
  <dc:creator>HASAN</dc:creator>
  <cp:lastModifiedBy>Hasan</cp:lastModifiedBy>
  <cp:revision>300</cp:revision>
  <dcterms:created xsi:type="dcterms:W3CDTF">2010-01-30T12:12:07Z</dcterms:created>
  <dcterms:modified xsi:type="dcterms:W3CDTF">2010-05-27T08:18:33Z</dcterms:modified>
</cp:coreProperties>
</file>