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3" r:id="rId2"/>
    <p:sldMasterId id="2147483757" r:id="rId3"/>
    <p:sldMasterId id="2147483769" r:id="rId4"/>
    <p:sldMasterId id="2147483781" r:id="rId5"/>
    <p:sldMasterId id="2147483793" r:id="rId6"/>
    <p:sldMasterId id="2147483805" r:id="rId7"/>
    <p:sldMasterId id="2147483817" r:id="rId8"/>
    <p:sldMasterId id="2147483831" r:id="rId9"/>
  </p:sldMasterIdLst>
  <p:notesMasterIdLst>
    <p:notesMasterId r:id="rId93"/>
  </p:notesMasterIdLst>
  <p:sldIdLst>
    <p:sldId id="303" r:id="rId10"/>
    <p:sldId id="304" r:id="rId11"/>
    <p:sldId id="366" r:id="rId12"/>
    <p:sldId id="367" r:id="rId13"/>
    <p:sldId id="358" r:id="rId14"/>
    <p:sldId id="359" r:id="rId15"/>
    <p:sldId id="360" r:id="rId16"/>
    <p:sldId id="378" r:id="rId17"/>
    <p:sldId id="370" r:id="rId18"/>
    <p:sldId id="369" r:id="rId19"/>
    <p:sldId id="382" r:id="rId20"/>
    <p:sldId id="383" r:id="rId21"/>
    <p:sldId id="384" r:id="rId22"/>
    <p:sldId id="385" r:id="rId23"/>
    <p:sldId id="318" r:id="rId24"/>
    <p:sldId id="448" r:id="rId25"/>
    <p:sldId id="449" r:id="rId26"/>
    <p:sldId id="450" r:id="rId27"/>
    <p:sldId id="460" r:id="rId28"/>
    <p:sldId id="461" r:id="rId29"/>
    <p:sldId id="462" r:id="rId30"/>
    <p:sldId id="454" r:id="rId31"/>
    <p:sldId id="455" r:id="rId32"/>
    <p:sldId id="456" r:id="rId33"/>
    <p:sldId id="457" r:id="rId34"/>
    <p:sldId id="320" r:id="rId35"/>
    <p:sldId id="333" r:id="rId36"/>
    <p:sldId id="334" r:id="rId37"/>
    <p:sldId id="335" r:id="rId38"/>
    <p:sldId id="336" r:id="rId39"/>
    <p:sldId id="337" r:id="rId40"/>
    <p:sldId id="338" r:id="rId41"/>
    <p:sldId id="339" r:id="rId42"/>
    <p:sldId id="340" r:id="rId43"/>
    <p:sldId id="341" r:id="rId44"/>
    <p:sldId id="342" r:id="rId45"/>
    <p:sldId id="464" r:id="rId46"/>
    <p:sldId id="465" r:id="rId47"/>
    <p:sldId id="468" r:id="rId48"/>
    <p:sldId id="469" r:id="rId49"/>
    <p:sldId id="470" r:id="rId50"/>
    <p:sldId id="518" r:id="rId51"/>
    <p:sldId id="519" r:id="rId52"/>
    <p:sldId id="523" r:id="rId53"/>
    <p:sldId id="521" r:id="rId54"/>
    <p:sldId id="522" r:id="rId55"/>
    <p:sldId id="529" r:id="rId56"/>
    <p:sldId id="479" r:id="rId57"/>
    <p:sldId id="520" r:id="rId58"/>
    <p:sldId id="480" r:id="rId59"/>
    <p:sldId id="532" r:id="rId60"/>
    <p:sldId id="533" r:id="rId61"/>
    <p:sldId id="481" r:id="rId62"/>
    <p:sldId id="482" r:id="rId63"/>
    <p:sldId id="483" r:id="rId64"/>
    <p:sldId id="488" r:id="rId65"/>
    <p:sldId id="534" r:id="rId66"/>
    <p:sldId id="536" r:id="rId67"/>
    <p:sldId id="535" r:id="rId68"/>
    <p:sldId id="491" r:id="rId69"/>
    <p:sldId id="492" r:id="rId70"/>
    <p:sldId id="537" r:id="rId71"/>
    <p:sldId id="538" r:id="rId72"/>
    <p:sldId id="539" r:id="rId73"/>
    <p:sldId id="494" r:id="rId74"/>
    <p:sldId id="495" r:id="rId75"/>
    <p:sldId id="496" r:id="rId76"/>
    <p:sldId id="497" r:id="rId77"/>
    <p:sldId id="498" r:id="rId78"/>
    <p:sldId id="499" r:id="rId79"/>
    <p:sldId id="500" r:id="rId80"/>
    <p:sldId id="501" r:id="rId81"/>
    <p:sldId id="502" r:id="rId82"/>
    <p:sldId id="503" r:id="rId83"/>
    <p:sldId id="541" r:id="rId84"/>
    <p:sldId id="542" r:id="rId85"/>
    <p:sldId id="543" r:id="rId86"/>
    <p:sldId id="544" r:id="rId87"/>
    <p:sldId id="545" r:id="rId88"/>
    <p:sldId id="546" r:id="rId89"/>
    <p:sldId id="547" r:id="rId90"/>
    <p:sldId id="505" r:id="rId91"/>
    <p:sldId id="422" r:id="rId92"/>
  </p:sldIdLst>
  <p:sldSz cx="9144000" cy="6858000" type="screen4x3"/>
  <p:notesSz cx="6858000" cy="9144000"/>
  <p:defaultTextStyle>
    <a:defPPr>
      <a:defRPr lang="tr-TR"/>
    </a:defPPr>
    <a:lvl1pPr algn="l" rtl="0" fontAlgn="base">
      <a:spcBef>
        <a:spcPct val="0"/>
      </a:spcBef>
      <a:spcAft>
        <a:spcPct val="0"/>
      </a:spcAft>
      <a:defRPr sz="1500" kern="1200" baseline="30000">
        <a:solidFill>
          <a:schemeClr val="tx1"/>
        </a:solidFill>
        <a:latin typeface="Times New Roman" pitchFamily="18" charset="0"/>
        <a:ea typeface="+mn-ea"/>
        <a:cs typeface="+mn-cs"/>
      </a:defRPr>
    </a:lvl1pPr>
    <a:lvl2pPr marL="457200" algn="l" rtl="0" fontAlgn="base">
      <a:spcBef>
        <a:spcPct val="0"/>
      </a:spcBef>
      <a:spcAft>
        <a:spcPct val="0"/>
      </a:spcAft>
      <a:defRPr sz="1500" kern="1200" baseline="30000">
        <a:solidFill>
          <a:schemeClr val="tx1"/>
        </a:solidFill>
        <a:latin typeface="Times New Roman" pitchFamily="18" charset="0"/>
        <a:ea typeface="+mn-ea"/>
        <a:cs typeface="+mn-cs"/>
      </a:defRPr>
    </a:lvl2pPr>
    <a:lvl3pPr marL="914400" algn="l" rtl="0" fontAlgn="base">
      <a:spcBef>
        <a:spcPct val="0"/>
      </a:spcBef>
      <a:spcAft>
        <a:spcPct val="0"/>
      </a:spcAft>
      <a:defRPr sz="1500" kern="1200" baseline="30000">
        <a:solidFill>
          <a:schemeClr val="tx1"/>
        </a:solidFill>
        <a:latin typeface="Times New Roman" pitchFamily="18" charset="0"/>
        <a:ea typeface="+mn-ea"/>
        <a:cs typeface="+mn-cs"/>
      </a:defRPr>
    </a:lvl3pPr>
    <a:lvl4pPr marL="1371600" algn="l" rtl="0" fontAlgn="base">
      <a:spcBef>
        <a:spcPct val="0"/>
      </a:spcBef>
      <a:spcAft>
        <a:spcPct val="0"/>
      </a:spcAft>
      <a:defRPr sz="1500" kern="1200" baseline="30000">
        <a:solidFill>
          <a:schemeClr val="tx1"/>
        </a:solidFill>
        <a:latin typeface="Times New Roman" pitchFamily="18" charset="0"/>
        <a:ea typeface="+mn-ea"/>
        <a:cs typeface="+mn-cs"/>
      </a:defRPr>
    </a:lvl4pPr>
    <a:lvl5pPr marL="1828800" algn="l" rtl="0" fontAlgn="base">
      <a:spcBef>
        <a:spcPct val="0"/>
      </a:spcBef>
      <a:spcAft>
        <a:spcPct val="0"/>
      </a:spcAft>
      <a:defRPr sz="1500" kern="1200" baseline="30000">
        <a:solidFill>
          <a:schemeClr val="tx1"/>
        </a:solidFill>
        <a:latin typeface="Times New Roman" pitchFamily="18" charset="0"/>
        <a:ea typeface="+mn-ea"/>
        <a:cs typeface="+mn-cs"/>
      </a:defRPr>
    </a:lvl5pPr>
    <a:lvl6pPr marL="2286000" algn="l" defTabSz="914400" rtl="0" eaLnBrk="1" latinLnBrk="0" hangingPunct="1">
      <a:defRPr sz="1500" kern="1200" baseline="30000">
        <a:solidFill>
          <a:schemeClr val="tx1"/>
        </a:solidFill>
        <a:latin typeface="Times New Roman" pitchFamily="18" charset="0"/>
        <a:ea typeface="+mn-ea"/>
        <a:cs typeface="+mn-cs"/>
      </a:defRPr>
    </a:lvl6pPr>
    <a:lvl7pPr marL="2743200" algn="l" defTabSz="914400" rtl="0" eaLnBrk="1" latinLnBrk="0" hangingPunct="1">
      <a:defRPr sz="1500" kern="1200" baseline="30000">
        <a:solidFill>
          <a:schemeClr val="tx1"/>
        </a:solidFill>
        <a:latin typeface="Times New Roman" pitchFamily="18" charset="0"/>
        <a:ea typeface="+mn-ea"/>
        <a:cs typeface="+mn-cs"/>
      </a:defRPr>
    </a:lvl7pPr>
    <a:lvl8pPr marL="3200400" algn="l" defTabSz="914400" rtl="0" eaLnBrk="1" latinLnBrk="0" hangingPunct="1">
      <a:defRPr sz="1500" kern="1200" baseline="30000">
        <a:solidFill>
          <a:schemeClr val="tx1"/>
        </a:solidFill>
        <a:latin typeface="Times New Roman" pitchFamily="18" charset="0"/>
        <a:ea typeface="+mn-ea"/>
        <a:cs typeface="+mn-cs"/>
      </a:defRPr>
    </a:lvl8pPr>
    <a:lvl9pPr marL="3657600" algn="l" defTabSz="914400" rtl="0" eaLnBrk="1" latinLnBrk="0" hangingPunct="1">
      <a:defRPr sz="1500" kern="1200" baseline="300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4" autoAdjust="0"/>
    <p:restoredTop sz="94660"/>
  </p:normalViewPr>
  <p:slideViewPr>
    <p:cSldViewPr>
      <p:cViewPr>
        <p:scale>
          <a:sx n="91" d="100"/>
          <a:sy n="91" d="100"/>
        </p:scale>
        <p:origin x="-1044"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slide" Target="slides/slide80.xml"/><Relationship Id="rId97"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viewProps" Target="view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F2A03-D896-421C-A143-1D26CA1B0212}" type="datetimeFigureOut">
              <a:rPr lang="tr-TR" smtClean="0"/>
              <a:t>31.10.2014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4330D-B92B-4683-9524-C278FA0E9428}" type="slidenum">
              <a:rPr lang="tr-TR" smtClean="0"/>
              <a:t>‹#›</a:t>
            </a:fld>
            <a:endParaRPr lang="tr-TR"/>
          </a:p>
        </p:txBody>
      </p:sp>
    </p:spTree>
    <p:extLst>
      <p:ext uri="{BB962C8B-B14F-4D97-AF65-F5344CB8AC3E}">
        <p14:creationId xmlns:p14="http://schemas.microsoft.com/office/powerpoint/2010/main" val="397324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BA207D6-FCDE-42C5-8CBE-DE43C62CB78C}" type="slidenum">
              <a:rPr lang="tr-TR" smtClean="0"/>
              <a:pPr eaLnBrk="1" hangingPunct="1"/>
              <a:t>2</a:t>
            </a:fld>
            <a:endParaRPr lang="tr-TR" smtClean="0"/>
          </a:p>
        </p:txBody>
      </p:sp>
      <p:sp>
        <p:nvSpPr>
          <p:cNvPr id="2426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304D497-81F7-45B3-9532-584429676836}" type="slidenum">
              <a:rPr lang="tr-TR" sz="1200"/>
              <a:pPr algn="r" eaLnBrk="1" hangingPunct="1"/>
              <a:t>2</a:t>
            </a:fld>
            <a:endParaRPr lang="tr-TR" sz="1200"/>
          </a:p>
        </p:txBody>
      </p:sp>
      <p:sp>
        <p:nvSpPr>
          <p:cNvPr id="242692" name="Rectangle 2"/>
          <p:cNvSpPr>
            <a:spLocks noGrp="1" noRot="1" noChangeAspect="1" noChangeArrowheads="1" noTextEdit="1"/>
          </p:cNvSpPr>
          <p:nvPr>
            <p:ph type="sldImg"/>
          </p:nvPr>
        </p:nvSpPr>
        <p:spPr>
          <a:ln/>
        </p:spPr>
      </p:sp>
      <p:sp>
        <p:nvSpPr>
          <p:cNvPr id="24269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02756" indent="-270291">
              <a:defRPr sz="2300">
                <a:solidFill>
                  <a:schemeClr val="tx1"/>
                </a:solidFill>
                <a:latin typeface="Times New Roman" pitchFamily="18" charset="0"/>
              </a:defRPr>
            </a:lvl2pPr>
            <a:lvl3pPr marL="1081164" indent="-216233">
              <a:defRPr sz="2300">
                <a:solidFill>
                  <a:schemeClr val="tx1"/>
                </a:solidFill>
                <a:latin typeface="Times New Roman" pitchFamily="18" charset="0"/>
              </a:defRPr>
            </a:lvl3pPr>
            <a:lvl4pPr marL="1513629" indent="-216233">
              <a:defRPr sz="2300">
                <a:solidFill>
                  <a:schemeClr val="tx1"/>
                </a:solidFill>
                <a:latin typeface="Times New Roman" pitchFamily="18" charset="0"/>
              </a:defRPr>
            </a:lvl4pPr>
            <a:lvl5pPr marL="1946095" indent="-216233">
              <a:defRPr sz="2300">
                <a:solidFill>
                  <a:schemeClr val="tx1"/>
                </a:solidFill>
                <a:latin typeface="Times New Roman" pitchFamily="18" charset="0"/>
              </a:defRPr>
            </a:lvl5pPr>
            <a:lvl6pPr marL="2378560" indent="-216233" eaLnBrk="0" fontAlgn="base" hangingPunct="0">
              <a:spcBef>
                <a:spcPct val="50000"/>
              </a:spcBef>
              <a:spcAft>
                <a:spcPct val="0"/>
              </a:spcAft>
              <a:defRPr sz="2300">
                <a:solidFill>
                  <a:schemeClr val="tx1"/>
                </a:solidFill>
                <a:latin typeface="Times New Roman" pitchFamily="18" charset="0"/>
              </a:defRPr>
            </a:lvl6pPr>
            <a:lvl7pPr marL="2811026" indent="-216233" eaLnBrk="0" fontAlgn="base" hangingPunct="0">
              <a:spcBef>
                <a:spcPct val="50000"/>
              </a:spcBef>
              <a:spcAft>
                <a:spcPct val="0"/>
              </a:spcAft>
              <a:defRPr sz="2300">
                <a:solidFill>
                  <a:schemeClr val="tx1"/>
                </a:solidFill>
                <a:latin typeface="Times New Roman" pitchFamily="18" charset="0"/>
              </a:defRPr>
            </a:lvl7pPr>
            <a:lvl8pPr marL="3243491" indent="-216233" eaLnBrk="0" fontAlgn="base" hangingPunct="0">
              <a:spcBef>
                <a:spcPct val="50000"/>
              </a:spcBef>
              <a:spcAft>
                <a:spcPct val="0"/>
              </a:spcAft>
              <a:defRPr sz="2300">
                <a:solidFill>
                  <a:schemeClr val="tx1"/>
                </a:solidFill>
                <a:latin typeface="Times New Roman" pitchFamily="18" charset="0"/>
              </a:defRPr>
            </a:lvl8pPr>
            <a:lvl9pPr marL="3675957" indent="-216233" eaLnBrk="0" fontAlgn="base" hangingPunct="0">
              <a:spcBef>
                <a:spcPct val="50000"/>
              </a:spcBef>
              <a:spcAft>
                <a:spcPct val="0"/>
              </a:spcAft>
              <a:defRPr sz="2300">
                <a:solidFill>
                  <a:schemeClr val="tx1"/>
                </a:solidFill>
                <a:latin typeface="Times New Roman" pitchFamily="18" charset="0"/>
              </a:defRPr>
            </a:lvl9pPr>
          </a:lstStyle>
          <a:p>
            <a:r>
              <a:rPr lang="en-US" sz="1100">
                <a:solidFill>
                  <a:prstClr val="black"/>
                </a:solidFill>
              </a:rPr>
              <a:t>Chemistry 140 Fall 2002</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02756" indent="-270291">
              <a:defRPr sz="2300">
                <a:solidFill>
                  <a:schemeClr val="tx1"/>
                </a:solidFill>
                <a:latin typeface="Times New Roman" pitchFamily="18" charset="0"/>
              </a:defRPr>
            </a:lvl2pPr>
            <a:lvl3pPr marL="1081164" indent="-216233">
              <a:defRPr sz="2300">
                <a:solidFill>
                  <a:schemeClr val="tx1"/>
                </a:solidFill>
                <a:latin typeface="Times New Roman" pitchFamily="18" charset="0"/>
              </a:defRPr>
            </a:lvl3pPr>
            <a:lvl4pPr marL="1513629" indent="-216233">
              <a:defRPr sz="2300">
                <a:solidFill>
                  <a:schemeClr val="tx1"/>
                </a:solidFill>
                <a:latin typeface="Times New Roman" pitchFamily="18" charset="0"/>
              </a:defRPr>
            </a:lvl4pPr>
            <a:lvl5pPr marL="1946095" indent="-216233">
              <a:defRPr sz="2300">
                <a:solidFill>
                  <a:schemeClr val="tx1"/>
                </a:solidFill>
                <a:latin typeface="Times New Roman" pitchFamily="18" charset="0"/>
              </a:defRPr>
            </a:lvl5pPr>
            <a:lvl6pPr marL="2378560" indent="-216233" eaLnBrk="0" fontAlgn="base" hangingPunct="0">
              <a:spcBef>
                <a:spcPct val="50000"/>
              </a:spcBef>
              <a:spcAft>
                <a:spcPct val="0"/>
              </a:spcAft>
              <a:defRPr sz="2300">
                <a:solidFill>
                  <a:schemeClr val="tx1"/>
                </a:solidFill>
                <a:latin typeface="Times New Roman" pitchFamily="18" charset="0"/>
              </a:defRPr>
            </a:lvl6pPr>
            <a:lvl7pPr marL="2811026" indent="-216233" eaLnBrk="0" fontAlgn="base" hangingPunct="0">
              <a:spcBef>
                <a:spcPct val="50000"/>
              </a:spcBef>
              <a:spcAft>
                <a:spcPct val="0"/>
              </a:spcAft>
              <a:defRPr sz="2300">
                <a:solidFill>
                  <a:schemeClr val="tx1"/>
                </a:solidFill>
                <a:latin typeface="Times New Roman" pitchFamily="18" charset="0"/>
              </a:defRPr>
            </a:lvl7pPr>
            <a:lvl8pPr marL="3243491" indent="-216233" eaLnBrk="0" fontAlgn="base" hangingPunct="0">
              <a:spcBef>
                <a:spcPct val="50000"/>
              </a:spcBef>
              <a:spcAft>
                <a:spcPct val="0"/>
              </a:spcAft>
              <a:defRPr sz="2300">
                <a:solidFill>
                  <a:schemeClr val="tx1"/>
                </a:solidFill>
                <a:latin typeface="Times New Roman" pitchFamily="18" charset="0"/>
              </a:defRPr>
            </a:lvl8pPr>
            <a:lvl9pPr marL="3675957" indent="-216233" eaLnBrk="0" fontAlgn="base" hangingPunct="0">
              <a:spcBef>
                <a:spcPct val="50000"/>
              </a:spcBef>
              <a:spcAft>
                <a:spcPct val="0"/>
              </a:spcAft>
              <a:defRPr sz="2300">
                <a:solidFill>
                  <a:schemeClr val="tx1"/>
                </a:solidFill>
                <a:latin typeface="Times New Roman" pitchFamily="18" charset="0"/>
              </a:defRPr>
            </a:lvl9pPr>
          </a:lstStyle>
          <a:p>
            <a:fld id="{82130F30-AFF9-40D6-B018-0EE058C9B225}" type="slidenum">
              <a:rPr lang="en-US" sz="1100">
                <a:solidFill>
                  <a:prstClr val="black"/>
                </a:solidFill>
              </a:rPr>
              <a:pPr/>
              <a:t>67</a:t>
            </a:fld>
            <a:endParaRPr lang="en-US" sz="1100">
              <a:solidFill>
                <a:prstClr val="black"/>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Pauli – maximum number of e- in an MO is two</a:t>
            </a:r>
          </a:p>
          <a:p>
            <a:pPr eaLnBrk="1" hangingPunct="1"/>
            <a:r>
              <a:rPr lang="en-US" smtClean="0"/>
              <a:t>Degenerate orbitals are filled singly before e- pair 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Chemistry 140 Fall 2002</a:t>
            </a:r>
          </a:p>
        </p:txBody>
      </p:sp>
      <p:sp>
        <p:nvSpPr>
          <p:cNvPr id="7" name="Rectangle 7"/>
          <p:cNvSpPr>
            <a:spLocks noGrp="1" noChangeArrowheads="1"/>
          </p:cNvSpPr>
          <p:nvPr>
            <p:ph type="sldNum" sz="quarter" idx="5"/>
          </p:nvPr>
        </p:nvSpPr>
        <p:spPr>
          <a:ln/>
        </p:spPr>
        <p:txBody>
          <a:bodyPr/>
          <a:lstStyle/>
          <a:p>
            <a:fld id="{856D3FF2-393E-4711-AB93-B00CE5DF87B3}" type="slidenum">
              <a:rPr lang="en-US">
                <a:solidFill>
                  <a:prstClr val="black"/>
                </a:solidFill>
              </a:rPr>
              <a:pPr/>
              <a:t>12</a:t>
            </a:fld>
            <a:endParaRPr lang="en-US">
              <a:solidFill>
                <a:prstClr val="black"/>
              </a:solidFill>
            </a:endParaRP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r>
              <a:rPr lang="en-US"/>
              <a:t>Note double headed arrow for two electron movement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62C22487-9B29-4AB8-BD15-1B88C833806A}" type="slidenum">
              <a:rPr lang="tr-TR" smtClean="0">
                <a:solidFill>
                  <a:prstClr val="black"/>
                </a:solidFill>
              </a:rPr>
              <a:pPr/>
              <a:t>24</a:t>
            </a:fld>
            <a:endParaRPr lang="tr-TR">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62C22487-9B29-4AB8-BD15-1B88C833806A}" type="slidenum">
              <a:rPr lang="tr-TR" smtClean="0">
                <a:solidFill>
                  <a:prstClr val="black"/>
                </a:solidFill>
              </a:rPr>
              <a:pPr/>
              <a:t>25</a:t>
            </a:fld>
            <a:endParaRPr lang="tr-TR">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Chemistry 140 Fall 2002</a:t>
            </a:r>
          </a:p>
        </p:txBody>
      </p:sp>
      <p:sp>
        <p:nvSpPr>
          <p:cNvPr id="7" name="Rectangle 7"/>
          <p:cNvSpPr>
            <a:spLocks noGrp="1" noChangeArrowheads="1"/>
          </p:cNvSpPr>
          <p:nvPr>
            <p:ph type="sldNum" sz="quarter" idx="5"/>
          </p:nvPr>
        </p:nvSpPr>
        <p:spPr>
          <a:ln/>
        </p:spPr>
        <p:txBody>
          <a:bodyPr/>
          <a:lstStyle/>
          <a:p>
            <a:fld id="{0464745E-57E5-4B95-BD24-F28593B5D450}" type="slidenum">
              <a:rPr lang="en-US">
                <a:solidFill>
                  <a:prstClr val="black"/>
                </a:solidFill>
              </a:rPr>
              <a:pPr/>
              <a:t>26</a:t>
            </a:fld>
            <a:endParaRPr lang="en-US">
              <a:solidFill>
                <a:prstClr val="black"/>
              </a:solidFill>
            </a:endParaRPr>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sz="900"/>
              <a:t>Binary ionic compounds.</a:t>
            </a:r>
          </a:p>
          <a:p>
            <a:r>
              <a:rPr lang="en-US" sz="900"/>
              <a:t>Note the types of arrows used to move electrons – fishhooks for single </a:t>
            </a:r>
            <a:r>
              <a:rPr lang="en-US" sz="900" i="1"/>
              <a:t>e</a:t>
            </a:r>
            <a:r>
              <a:rPr lang="en-US" sz="900" baseline="30000"/>
              <a:t>-</a:t>
            </a:r>
            <a:r>
              <a:rPr lang="en-US" sz="900"/>
              <a:t>.</a:t>
            </a:r>
          </a:p>
          <a:p>
            <a:r>
              <a:rPr lang="en-US" sz="900"/>
              <a:t>Write the Lewis symbol for each atom</a:t>
            </a:r>
            <a:br>
              <a:rPr lang="en-US" sz="900"/>
            </a:br>
            <a:r>
              <a:rPr lang="en-US" sz="900"/>
              <a:t>Determine how many </a:t>
            </a:r>
            <a:r>
              <a:rPr lang="en-US" sz="900" i="1"/>
              <a:t>e</a:t>
            </a:r>
            <a:r>
              <a:rPr lang="en-US" sz="900" baseline="30000"/>
              <a:t>- </a:t>
            </a:r>
            <a:r>
              <a:rPr lang="en-US" sz="900"/>
              <a:t>each atom must gain or lose.</a:t>
            </a:r>
          </a:p>
          <a:p>
            <a:r>
              <a:rPr lang="en-US" sz="900"/>
              <a:t>Use multiples of one or both ions to balance the number of electrons.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Chemistry 140 Fall 2002</a:t>
            </a:r>
          </a:p>
        </p:txBody>
      </p:sp>
      <p:sp>
        <p:nvSpPr>
          <p:cNvPr id="7" name="Rectangle 7"/>
          <p:cNvSpPr>
            <a:spLocks noGrp="1" noChangeArrowheads="1"/>
          </p:cNvSpPr>
          <p:nvPr>
            <p:ph type="sldNum" sz="quarter" idx="5"/>
          </p:nvPr>
        </p:nvSpPr>
        <p:spPr>
          <a:ln/>
        </p:spPr>
        <p:txBody>
          <a:bodyPr/>
          <a:lstStyle/>
          <a:p>
            <a:fld id="{01A5705A-27CC-4AEF-82EA-B6997AD94864}" type="slidenum">
              <a:rPr lang="en-US">
                <a:solidFill>
                  <a:prstClr val="black"/>
                </a:solidFill>
              </a:rPr>
              <a:pPr/>
              <a:t>32</a:t>
            </a:fld>
            <a:endParaRPr lang="en-US">
              <a:solidFill>
                <a:prstClr val="black"/>
              </a:solidFill>
            </a:endParaRPr>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r>
              <a:rPr lang="en-US" sz="900"/>
              <a:t>Many Lewis structures may be written for a given structure..</a:t>
            </a:r>
          </a:p>
          <a:p>
            <a:r>
              <a:rPr lang="en-US" sz="900"/>
              <a:t>Ozone has two good possibilities, but neither gives the correct structure that has two equivalent O-O bonds.</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Chemistry 140 Fall 2002</a:t>
            </a:r>
          </a:p>
        </p:txBody>
      </p:sp>
      <p:sp>
        <p:nvSpPr>
          <p:cNvPr id="7" name="Rectangle 7"/>
          <p:cNvSpPr>
            <a:spLocks noGrp="1" noChangeArrowheads="1"/>
          </p:cNvSpPr>
          <p:nvPr>
            <p:ph type="sldNum" sz="quarter" idx="5"/>
          </p:nvPr>
        </p:nvSpPr>
        <p:spPr>
          <a:ln/>
        </p:spPr>
        <p:txBody>
          <a:bodyPr/>
          <a:lstStyle/>
          <a:p>
            <a:fld id="{0164C0D1-BE45-4BDC-9BDC-BD1587C53C55}" type="slidenum">
              <a:rPr lang="en-US">
                <a:solidFill>
                  <a:prstClr val="black"/>
                </a:solidFill>
              </a:rPr>
              <a:pPr/>
              <a:t>33</a:t>
            </a:fld>
            <a:endParaRPr lang="en-US">
              <a:solidFill>
                <a:prstClr val="black"/>
              </a:solidFill>
            </a:endParaRPr>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r>
              <a:rPr lang="en-US"/>
              <a: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Chemistry 140 Fall 2002</a:t>
            </a:r>
          </a:p>
        </p:txBody>
      </p:sp>
      <p:sp>
        <p:nvSpPr>
          <p:cNvPr id="7" name="Rectangle 7"/>
          <p:cNvSpPr>
            <a:spLocks noGrp="1" noChangeArrowheads="1"/>
          </p:cNvSpPr>
          <p:nvPr>
            <p:ph type="sldNum" sz="quarter" idx="5"/>
          </p:nvPr>
        </p:nvSpPr>
        <p:spPr>
          <a:ln/>
        </p:spPr>
        <p:txBody>
          <a:bodyPr/>
          <a:lstStyle/>
          <a:p>
            <a:fld id="{6BB5348E-5114-41BA-B983-06A5F62E78F8}" type="slidenum">
              <a:rPr lang="en-US">
                <a:solidFill>
                  <a:prstClr val="black"/>
                </a:solidFill>
              </a:rPr>
              <a:pPr/>
              <a:t>36</a:t>
            </a:fld>
            <a:endParaRPr lang="en-US">
              <a:solidFill>
                <a:prstClr val="black"/>
              </a:solidFill>
            </a:endParaRPr>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r>
              <a:rPr lang="en-US"/>
              <a:t>It is not clear which is the more correct representation.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02756" indent="-270291">
              <a:defRPr sz="2300">
                <a:solidFill>
                  <a:schemeClr val="tx1"/>
                </a:solidFill>
                <a:latin typeface="Times New Roman" pitchFamily="18" charset="0"/>
              </a:defRPr>
            </a:lvl2pPr>
            <a:lvl3pPr marL="1081164" indent="-216233">
              <a:defRPr sz="2300">
                <a:solidFill>
                  <a:schemeClr val="tx1"/>
                </a:solidFill>
                <a:latin typeface="Times New Roman" pitchFamily="18" charset="0"/>
              </a:defRPr>
            </a:lvl3pPr>
            <a:lvl4pPr marL="1513629" indent="-216233">
              <a:defRPr sz="2300">
                <a:solidFill>
                  <a:schemeClr val="tx1"/>
                </a:solidFill>
                <a:latin typeface="Times New Roman" pitchFamily="18" charset="0"/>
              </a:defRPr>
            </a:lvl4pPr>
            <a:lvl5pPr marL="1946095" indent="-216233">
              <a:defRPr sz="2300">
                <a:solidFill>
                  <a:schemeClr val="tx1"/>
                </a:solidFill>
                <a:latin typeface="Times New Roman" pitchFamily="18" charset="0"/>
              </a:defRPr>
            </a:lvl5pPr>
            <a:lvl6pPr marL="2378560" indent="-216233" eaLnBrk="0" fontAlgn="base" hangingPunct="0">
              <a:spcBef>
                <a:spcPct val="50000"/>
              </a:spcBef>
              <a:spcAft>
                <a:spcPct val="0"/>
              </a:spcAft>
              <a:defRPr sz="2300">
                <a:solidFill>
                  <a:schemeClr val="tx1"/>
                </a:solidFill>
                <a:latin typeface="Times New Roman" pitchFamily="18" charset="0"/>
              </a:defRPr>
            </a:lvl6pPr>
            <a:lvl7pPr marL="2811026" indent="-216233" eaLnBrk="0" fontAlgn="base" hangingPunct="0">
              <a:spcBef>
                <a:spcPct val="50000"/>
              </a:spcBef>
              <a:spcAft>
                <a:spcPct val="0"/>
              </a:spcAft>
              <a:defRPr sz="2300">
                <a:solidFill>
                  <a:schemeClr val="tx1"/>
                </a:solidFill>
                <a:latin typeface="Times New Roman" pitchFamily="18" charset="0"/>
              </a:defRPr>
            </a:lvl7pPr>
            <a:lvl8pPr marL="3243491" indent="-216233" eaLnBrk="0" fontAlgn="base" hangingPunct="0">
              <a:spcBef>
                <a:spcPct val="50000"/>
              </a:spcBef>
              <a:spcAft>
                <a:spcPct val="0"/>
              </a:spcAft>
              <a:defRPr sz="2300">
                <a:solidFill>
                  <a:schemeClr val="tx1"/>
                </a:solidFill>
                <a:latin typeface="Times New Roman" pitchFamily="18" charset="0"/>
              </a:defRPr>
            </a:lvl8pPr>
            <a:lvl9pPr marL="3675957" indent="-216233" eaLnBrk="0" fontAlgn="base" hangingPunct="0">
              <a:spcBef>
                <a:spcPct val="50000"/>
              </a:spcBef>
              <a:spcAft>
                <a:spcPct val="0"/>
              </a:spcAft>
              <a:defRPr sz="2300">
                <a:solidFill>
                  <a:schemeClr val="tx1"/>
                </a:solidFill>
                <a:latin typeface="Times New Roman" pitchFamily="18" charset="0"/>
              </a:defRPr>
            </a:lvl9pPr>
          </a:lstStyle>
          <a:p>
            <a:r>
              <a:rPr lang="en-US" sz="1100">
                <a:solidFill>
                  <a:prstClr val="black"/>
                </a:solidFill>
              </a:rPr>
              <a:t>Chemistry 140 Fall 2002</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02756" indent="-270291">
              <a:defRPr sz="2300">
                <a:solidFill>
                  <a:schemeClr val="tx1"/>
                </a:solidFill>
                <a:latin typeface="Times New Roman" pitchFamily="18" charset="0"/>
              </a:defRPr>
            </a:lvl2pPr>
            <a:lvl3pPr marL="1081164" indent="-216233">
              <a:defRPr sz="2300">
                <a:solidFill>
                  <a:schemeClr val="tx1"/>
                </a:solidFill>
                <a:latin typeface="Times New Roman" pitchFamily="18" charset="0"/>
              </a:defRPr>
            </a:lvl3pPr>
            <a:lvl4pPr marL="1513629" indent="-216233">
              <a:defRPr sz="2300">
                <a:solidFill>
                  <a:schemeClr val="tx1"/>
                </a:solidFill>
                <a:latin typeface="Times New Roman" pitchFamily="18" charset="0"/>
              </a:defRPr>
            </a:lvl4pPr>
            <a:lvl5pPr marL="1946095" indent="-216233">
              <a:defRPr sz="2300">
                <a:solidFill>
                  <a:schemeClr val="tx1"/>
                </a:solidFill>
                <a:latin typeface="Times New Roman" pitchFamily="18" charset="0"/>
              </a:defRPr>
            </a:lvl5pPr>
            <a:lvl6pPr marL="2378560" indent="-216233" eaLnBrk="0" fontAlgn="base" hangingPunct="0">
              <a:spcBef>
                <a:spcPct val="50000"/>
              </a:spcBef>
              <a:spcAft>
                <a:spcPct val="0"/>
              </a:spcAft>
              <a:defRPr sz="2300">
                <a:solidFill>
                  <a:schemeClr val="tx1"/>
                </a:solidFill>
                <a:latin typeface="Times New Roman" pitchFamily="18" charset="0"/>
              </a:defRPr>
            </a:lvl6pPr>
            <a:lvl7pPr marL="2811026" indent="-216233" eaLnBrk="0" fontAlgn="base" hangingPunct="0">
              <a:spcBef>
                <a:spcPct val="50000"/>
              </a:spcBef>
              <a:spcAft>
                <a:spcPct val="0"/>
              </a:spcAft>
              <a:defRPr sz="2300">
                <a:solidFill>
                  <a:schemeClr val="tx1"/>
                </a:solidFill>
                <a:latin typeface="Times New Roman" pitchFamily="18" charset="0"/>
              </a:defRPr>
            </a:lvl7pPr>
            <a:lvl8pPr marL="3243491" indent="-216233" eaLnBrk="0" fontAlgn="base" hangingPunct="0">
              <a:spcBef>
                <a:spcPct val="50000"/>
              </a:spcBef>
              <a:spcAft>
                <a:spcPct val="0"/>
              </a:spcAft>
              <a:defRPr sz="2300">
                <a:solidFill>
                  <a:schemeClr val="tx1"/>
                </a:solidFill>
                <a:latin typeface="Times New Roman" pitchFamily="18" charset="0"/>
              </a:defRPr>
            </a:lvl8pPr>
            <a:lvl9pPr marL="3675957" indent="-216233" eaLnBrk="0" fontAlgn="base" hangingPunct="0">
              <a:spcBef>
                <a:spcPct val="50000"/>
              </a:spcBef>
              <a:spcAft>
                <a:spcPct val="0"/>
              </a:spcAft>
              <a:defRPr sz="2300">
                <a:solidFill>
                  <a:schemeClr val="tx1"/>
                </a:solidFill>
                <a:latin typeface="Times New Roman" pitchFamily="18" charset="0"/>
              </a:defRPr>
            </a:lvl9pPr>
          </a:lstStyle>
          <a:p>
            <a:fld id="{5FA54350-21D2-46B7-B421-3CFAFADCD363}" type="slidenum">
              <a:rPr lang="en-US" sz="1100">
                <a:solidFill>
                  <a:prstClr val="black"/>
                </a:solidFill>
              </a:rPr>
              <a:pPr/>
              <a:t>65</a:t>
            </a:fld>
            <a:endParaRPr lang="en-US" sz="1100">
              <a:solidFill>
                <a:prstClr val="black"/>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Bonding and antibonding molecular orbitals.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pPr>
              <a:defRPr/>
            </a:pPr>
            <a:endParaRPr lang="tr-TR" altLang="en-US"/>
          </a:p>
        </p:txBody>
      </p:sp>
      <p:sp>
        <p:nvSpPr>
          <p:cNvPr id="19" name="18 Altbilgi Yer Tutucusu"/>
          <p:cNvSpPr>
            <a:spLocks noGrp="1"/>
          </p:cNvSpPr>
          <p:nvPr>
            <p:ph type="ftr" sz="quarter" idx="11"/>
          </p:nvPr>
        </p:nvSpPr>
        <p:spPr/>
        <p:txBody>
          <a:bodyPr/>
          <a:lstStyle/>
          <a:p>
            <a:pPr>
              <a:defRPr/>
            </a:pPr>
            <a:endParaRPr lang="tr-TR" altLang="en-US"/>
          </a:p>
        </p:txBody>
      </p:sp>
      <p:sp>
        <p:nvSpPr>
          <p:cNvPr id="27" name="26 Slayt Numarası Yer Tutucusu"/>
          <p:cNvSpPr>
            <a:spLocks noGrp="1"/>
          </p:cNvSpPr>
          <p:nvPr>
            <p:ph type="sldNum" sz="quarter" idx="12"/>
          </p:nvPr>
        </p:nvSpPr>
        <p:spPr/>
        <p:txBody>
          <a:bodyPr/>
          <a:lstStyle/>
          <a:p>
            <a:pPr>
              <a:defRPr/>
            </a:pPr>
            <a:fld id="{54AB9545-6D3B-4F84-B924-1D90DDA6A215}" type="slidenum">
              <a:rPr lang="tr-TR" altLang="en-US" smtClean="0"/>
              <a:pPr>
                <a:defRPr/>
              </a:pPr>
              <a:t>‹#›</a:t>
            </a:fld>
            <a:endParaRPr lang="tr-TR"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endParaRPr lang="tr-TR" altLang="en-US"/>
          </a:p>
        </p:txBody>
      </p:sp>
      <p:sp>
        <p:nvSpPr>
          <p:cNvPr id="5" name="4 Altbilgi Yer Tutucusu"/>
          <p:cNvSpPr>
            <a:spLocks noGrp="1"/>
          </p:cNvSpPr>
          <p:nvPr>
            <p:ph type="ftr" sz="quarter" idx="11"/>
          </p:nvPr>
        </p:nvSpPr>
        <p:spPr/>
        <p:txBody>
          <a:bodyPr/>
          <a:lstStyle/>
          <a:p>
            <a:pPr>
              <a:defRPr/>
            </a:pPr>
            <a:endParaRPr lang="tr-TR" altLang="en-US"/>
          </a:p>
        </p:txBody>
      </p:sp>
      <p:sp>
        <p:nvSpPr>
          <p:cNvPr id="6" name="5 Slayt Numarası Yer Tutucusu"/>
          <p:cNvSpPr>
            <a:spLocks noGrp="1"/>
          </p:cNvSpPr>
          <p:nvPr>
            <p:ph type="sldNum" sz="quarter" idx="12"/>
          </p:nvPr>
        </p:nvSpPr>
        <p:spPr/>
        <p:txBody>
          <a:bodyPr/>
          <a:lstStyle/>
          <a:p>
            <a:pPr>
              <a:defRPr/>
            </a:pPr>
            <a:fld id="{58C86410-F8DC-4A2A-8CDC-F75B9E095A29}"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75640660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768071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7739715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6170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endParaRPr lang="tr-TR" altLang="en-US"/>
          </a:p>
        </p:txBody>
      </p:sp>
      <p:sp>
        <p:nvSpPr>
          <p:cNvPr id="5" name="4 Altbilgi Yer Tutucusu"/>
          <p:cNvSpPr>
            <a:spLocks noGrp="1"/>
          </p:cNvSpPr>
          <p:nvPr>
            <p:ph type="ftr" sz="quarter" idx="11"/>
          </p:nvPr>
        </p:nvSpPr>
        <p:spPr/>
        <p:txBody>
          <a:bodyPr/>
          <a:lstStyle/>
          <a:p>
            <a:pPr>
              <a:defRPr/>
            </a:pPr>
            <a:endParaRPr lang="tr-TR" altLang="en-US"/>
          </a:p>
        </p:txBody>
      </p:sp>
      <p:sp>
        <p:nvSpPr>
          <p:cNvPr id="6" name="5 Slayt Numarası Yer Tutucusu"/>
          <p:cNvSpPr>
            <a:spLocks noGrp="1"/>
          </p:cNvSpPr>
          <p:nvPr>
            <p:ph type="sldNum" sz="quarter" idx="12"/>
          </p:nvPr>
        </p:nvSpPr>
        <p:spPr/>
        <p:txBody>
          <a:bodyPr/>
          <a:lstStyle/>
          <a:p>
            <a:pPr>
              <a:defRPr/>
            </a:pPr>
            <a:fld id="{AF3F5A7E-4B98-4314-A351-EDC7B4BE3887}"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BF0E2A37-CCF6-4191-AFAD-FCDF526EE352}"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82986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8C967BA1-EF64-4610-BCDC-1B1CA1A6AC0F}"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4049440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93331448-7C03-4E74-A383-9D0F3274E94E}"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1473602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7620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7244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6" name="Altbilgi Yer Tutucusu 5"/>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p:txBody>
          <a:bodyPr/>
          <a:lstStyle>
            <a:lvl1pPr>
              <a:defRPr/>
            </a:lvl1pPr>
          </a:lstStyle>
          <a:p>
            <a:r>
              <a:rPr lang="en-US">
                <a:solidFill>
                  <a:srgbClr val="000000"/>
                </a:solidFill>
              </a:rPr>
              <a:t>Slide </a:t>
            </a:r>
            <a:fld id="{AC5BB62C-CE5F-4020-B899-F76BE783812C}"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63773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8" name="Altbilgi Yer Tutucusu 7"/>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9" name="Slayt Numarası Yer Tutucusu 8"/>
          <p:cNvSpPr>
            <a:spLocks noGrp="1"/>
          </p:cNvSpPr>
          <p:nvPr>
            <p:ph type="sldNum" sz="quarter" idx="12"/>
          </p:nvPr>
        </p:nvSpPr>
        <p:spPr/>
        <p:txBody>
          <a:bodyPr/>
          <a:lstStyle>
            <a:lvl1pPr>
              <a:defRPr/>
            </a:lvl1pPr>
          </a:lstStyle>
          <a:p>
            <a:r>
              <a:rPr lang="en-US">
                <a:solidFill>
                  <a:srgbClr val="000000"/>
                </a:solidFill>
              </a:rPr>
              <a:t>Slide </a:t>
            </a:r>
            <a:fld id="{D281B482-C039-4DD5-AC3B-2EB29D9CB364}"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752938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4" name="Altbilgi Yer Tutucusu 3"/>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5" name="Slayt Numarası Yer Tutucusu 4"/>
          <p:cNvSpPr>
            <a:spLocks noGrp="1"/>
          </p:cNvSpPr>
          <p:nvPr>
            <p:ph type="sldNum" sz="quarter" idx="12"/>
          </p:nvPr>
        </p:nvSpPr>
        <p:spPr/>
        <p:txBody>
          <a:bodyPr/>
          <a:lstStyle>
            <a:lvl1pPr>
              <a:defRPr/>
            </a:lvl1pPr>
          </a:lstStyle>
          <a:p>
            <a:r>
              <a:rPr lang="en-US">
                <a:solidFill>
                  <a:srgbClr val="000000"/>
                </a:solidFill>
              </a:rPr>
              <a:t>Slide </a:t>
            </a:r>
            <a:fld id="{B1EF917E-3CCC-418E-9479-0953329C2870}"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35935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3" name="Altbilgi Yer Tutucusu 2"/>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4" name="Slayt Numarası Yer Tutucusu 3"/>
          <p:cNvSpPr>
            <a:spLocks noGrp="1"/>
          </p:cNvSpPr>
          <p:nvPr>
            <p:ph type="sldNum" sz="quarter" idx="12"/>
          </p:nvPr>
        </p:nvSpPr>
        <p:spPr/>
        <p:txBody>
          <a:bodyPr/>
          <a:lstStyle>
            <a:lvl1pPr>
              <a:defRPr/>
            </a:lvl1pPr>
          </a:lstStyle>
          <a:p>
            <a:r>
              <a:rPr lang="en-US">
                <a:solidFill>
                  <a:srgbClr val="000000"/>
                </a:solidFill>
              </a:rPr>
              <a:t>Slide </a:t>
            </a:r>
            <a:fld id="{BF9CDD3F-9F6A-4D56-A408-0182FCEC8B71}"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404612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6" name="Altbilgi Yer Tutucusu 5"/>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p:txBody>
          <a:bodyPr/>
          <a:lstStyle>
            <a:lvl1pPr>
              <a:defRPr/>
            </a:lvl1pPr>
          </a:lstStyle>
          <a:p>
            <a:r>
              <a:rPr lang="en-US">
                <a:solidFill>
                  <a:srgbClr val="000000"/>
                </a:solidFill>
              </a:rPr>
              <a:t>Slide </a:t>
            </a:r>
            <a:fld id="{307AD11C-9603-4F14-AA98-B526DB7CE81F}"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0707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endParaRPr lang="tr-TR" altLang="en-US"/>
          </a:p>
        </p:txBody>
      </p:sp>
      <p:sp>
        <p:nvSpPr>
          <p:cNvPr id="5" name="4 Altbilgi Yer Tutucusu"/>
          <p:cNvSpPr>
            <a:spLocks noGrp="1"/>
          </p:cNvSpPr>
          <p:nvPr>
            <p:ph type="ftr" sz="quarter" idx="11"/>
          </p:nvPr>
        </p:nvSpPr>
        <p:spPr/>
        <p:txBody>
          <a:bodyPr/>
          <a:lstStyle/>
          <a:p>
            <a:pPr>
              <a:defRPr/>
            </a:pPr>
            <a:endParaRPr lang="tr-TR" altLang="en-US"/>
          </a:p>
        </p:txBody>
      </p:sp>
      <p:sp>
        <p:nvSpPr>
          <p:cNvPr id="6" name="5 Slayt Numarası Yer Tutucusu"/>
          <p:cNvSpPr>
            <a:spLocks noGrp="1"/>
          </p:cNvSpPr>
          <p:nvPr>
            <p:ph type="sldNum" sz="quarter" idx="12"/>
          </p:nvPr>
        </p:nvSpPr>
        <p:spPr/>
        <p:txBody>
          <a:bodyPr/>
          <a:lstStyle/>
          <a:p>
            <a:pPr>
              <a:defRPr/>
            </a:pPr>
            <a:fld id="{5534900F-14CF-44FC-BB63-84DE27168BFA}"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6" name="Altbilgi Yer Tutucusu 5"/>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p:txBody>
          <a:bodyPr/>
          <a:lstStyle>
            <a:lvl1pPr>
              <a:defRPr/>
            </a:lvl1pPr>
          </a:lstStyle>
          <a:p>
            <a:r>
              <a:rPr lang="en-US">
                <a:solidFill>
                  <a:srgbClr val="000000"/>
                </a:solidFill>
              </a:rPr>
              <a:t>Slide </a:t>
            </a:r>
            <a:fld id="{7F8838CF-1A4D-4EF1-8931-6CB533C69311}"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1867641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CD7792BB-2E59-4A93-A855-A8DDC99F4EA3}"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1996856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15100" y="234950"/>
            <a:ext cx="2019300" cy="5403850"/>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34950"/>
            <a:ext cx="5905500" cy="54038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A5DC3A72-C815-4179-8B8C-DCB061A864F2}"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393908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34950"/>
            <a:ext cx="8077200" cy="641350"/>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7620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7244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a:xfrm>
            <a:off x="685800" y="6248400"/>
            <a:ext cx="1905000" cy="457200"/>
          </a:xfrm>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6" name="Altbilgi Yer Tutucusu 5"/>
          <p:cNvSpPr>
            <a:spLocks noGrp="1"/>
          </p:cNvSpPr>
          <p:nvPr>
            <p:ph type="ftr" sz="quarter" idx="11"/>
          </p:nvPr>
        </p:nvSpPr>
        <p:spPr>
          <a:xfrm>
            <a:off x="3124200" y="6248400"/>
            <a:ext cx="2895600" cy="457200"/>
          </a:xfrm>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a:xfrm>
            <a:off x="6553200" y="6248400"/>
            <a:ext cx="1905000" cy="457200"/>
          </a:xfrm>
        </p:spPr>
        <p:txBody>
          <a:bodyPr/>
          <a:lstStyle>
            <a:lvl1pPr>
              <a:defRPr/>
            </a:lvl1pPr>
          </a:lstStyle>
          <a:p>
            <a:r>
              <a:rPr lang="en-US">
                <a:solidFill>
                  <a:srgbClr val="000000"/>
                </a:solidFill>
              </a:rPr>
              <a:t>Slide </a:t>
            </a:r>
            <a:fld id="{43AB0710-F452-4384-8A0A-28A7E27AC134}"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155943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Başlık, Metin ve 2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34950"/>
            <a:ext cx="8077200" cy="641350"/>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7620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quarter" idx="2"/>
          </p:nvPr>
        </p:nvSpPr>
        <p:spPr>
          <a:xfrm>
            <a:off x="4724400" y="1524000"/>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İçerik Yer Tutucusu 4"/>
          <p:cNvSpPr>
            <a:spLocks noGrp="1"/>
          </p:cNvSpPr>
          <p:nvPr>
            <p:ph sz="quarter" idx="3"/>
          </p:nvPr>
        </p:nvSpPr>
        <p:spPr>
          <a:xfrm>
            <a:off x="4724400" y="3657600"/>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Veri Yer Tutucusu 5"/>
          <p:cNvSpPr>
            <a:spLocks noGrp="1"/>
          </p:cNvSpPr>
          <p:nvPr>
            <p:ph type="dt" sz="half" idx="10"/>
          </p:nvPr>
        </p:nvSpPr>
        <p:spPr>
          <a:xfrm>
            <a:off x="685800" y="6248400"/>
            <a:ext cx="1905000" cy="457200"/>
          </a:xfrm>
        </p:spPr>
        <p:txBody>
          <a:bodyPr/>
          <a:lstStyle>
            <a:lvl1pPr>
              <a:defRPr/>
            </a:lvl1pPr>
          </a:lstStyle>
          <a:p>
            <a:r>
              <a:rPr lang="en-US">
                <a:solidFill>
                  <a:srgbClr val="000000"/>
                </a:solidFill>
              </a:rPr>
              <a:t>Prentice-Hall </a:t>
            </a:r>
            <a:r>
              <a:rPr lang="en-US">
                <a:solidFill>
                  <a:srgbClr val="000000"/>
                </a:solidFill>
                <a:cs typeface="Times New Roman" pitchFamily="18" charset="0"/>
              </a:rPr>
              <a:t>© 2002</a:t>
            </a:r>
          </a:p>
        </p:txBody>
      </p:sp>
      <p:sp>
        <p:nvSpPr>
          <p:cNvPr id="7" name="Altbilgi Yer Tutucusu 6"/>
          <p:cNvSpPr>
            <a:spLocks noGrp="1"/>
          </p:cNvSpPr>
          <p:nvPr>
            <p:ph type="ftr" sz="quarter" idx="11"/>
          </p:nvPr>
        </p:nvSpPr>
        <p:spPr>
          <a:xfrm>
            <a:off x="3124200" y="6248400"/>
            <a:ext cx="2895600" cy="457200"/>
          </a:xfrm>
        </p:spPr>
        <p:txBody>
          <a:bodyPr/>
          <a:lstStyle>
            <a:lvl1pPr>
              <a:defRPr/>
            </a:lvl1pPr>
          </a:lstStyle>
          <a:p>
            <a:r>
              <a:rPr lang="en-US">
                <a:solidFill>
                  <a:srgbClr val="000000"/>
                </a:solidFill>
              </a:rPr>
              <a:t>General Chemistry: Chapter 11</a:t>
            </a:r>
          </a:p>
        </p:txBody>
      </p:sp>
      <p:sp>
        <p:nvSpPr>
          <p:cNvPr id="8" name="Slayt Numarası Yer Tutucusu 7"/>
          <p:cNvSpPr>
            <a:spLocks noGrp="1"/>
          </p:cNvSpPr>
          <p:nvPr>
            <p:ph type="sldNum" sz="quarter" idx="12"/>
          </p:nvPr>
        </p:nvSpPr>
        <p:spPr>
          <a:xfrm>
            <a:off x="6553200" y="6248400"/>
            <a:ext cx="1905000" cy="457200"/>
          </a:xfrm>
        </p:spPr>
        <p:txBody>
          <a:bodyPr/>
          <a:lstStyle>
            <a:lvl1pPr>
              <a:defRPr/>
            </a:lvl1pPr>
          </a:lstStyle>
          <a:p>
            <a:r>
              <a:rPr lang="en-US">
                <a:solidFill>
                  <a:srgbClr val="000000"/>
                </a:solidFill>
              </a:rPr>
              <a:t>Slide </a:t>
            </a:r>
            <a:fld id="{03E7793D-AD67-40C7-9E31-4C9EDBE73E0F}"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4095326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324784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998951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75225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22405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8" name="7 Altbilgi Yer Tutucusu"/>
          <p:cNvSpPr>
            <a:spLocks noGrp="1"/>
          </p:cNvSpPr>
          <p:nvPr>
            <p:ph type="ftr" sz="quarter" idx="11"/>
          </p:nvPr>
        </p:nvSpPr>
        <p:spPr/>
        <p:txBody>
          <a:bodyPr/>
          <a:lstStyle/>
          <a:p>
            <a:endParaRPr lang="tr-TR">
              <a:solidFill>
                <a:prstClr val="black">
                  <a:tint val="75000"/>
                </a:prstClr>
              </a:solidFill>
            </a:endParaRPr>
          </a:p>
        </p:txBody>
      </p:sp>
      <p:sp>
        <p:nvSpPr>
          <p:cNvPr id="9" name="8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24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pPr>
              <a:defRPr/>
            </a:pPr>
            <a:endParaRPr lang="tr-TR" altLang="en-US"/>
          </a:p>
        </p:txBody>
      </p:sp>
      <p:sp>
        <p:nvSpPr>
          <p:cNvPr id="5" name="4 Altbilgi Yer Tutucusu"/>
          <p:cNvSpPr>
            <a:spLocks noGrp="1"/>
          </p:cNvSpPr>
          <p:nvPr>
            <p:ph type="ftr" sz="quarter" idx="11"/>
          </p:nvPr>
        </p:nvSpPr>
        <p:spPr/>
        <p:txBody>
          <a:bodyPr/>
          <a:lstStyle/>
          <a:p>
            <a:pPr>
              <a:defRPr/>
            </a:pPr>
            <a:endParaRPr lang="tr-TR" altLang="en-US"/>
          </a:p>
        </p:txBody>
      </p:sp>
      <p:sp>
        <p:nvSpPr>
          <p:cNvPr id="6" name="5 Slayt Numarası Yer Tutucusu"/>
          <p:cNvSpPr>
            <a:spLocks noGrp="1"/>
          </p:cNvSpPr>
          <p:nvPr>
            <p:ph type="sldNum" sz="quarter" idx="12"/>
          </p:nvPr>
        </p:nvSpPr>
        <p:spPr/>
        <p:txBody>
          <a:bodyPr/>
          <a:lstStyle/>
          <a:p>
            <a:pPr>
              <a:defRPr/>
            </a:pPr>
            <a:fld id="{4D2B9F12-4AF8-4C28-9CCF-455649A083B7}" type="slidenum">
              <a:rPr lang="tr-TR" altLang="en-US" smtClean="0"/>
              <a:pPr>
                <a:defRPr/>
              </a:pPr>
              <a:t>‹#›</a:t>
            </a:fld>
            <a:endParaRPr lang="tr-TR"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4" name="3 Altbilgi Yer Tutucusu"/>
          <p:cNvSpPr>
            <a:spLocks noGrp="1"/>
          </p:cNvSpPr>
          <p:nvPr>
            <p:ph type="ftr" sz="quarter" idx="11"/>
          </p:nvPr>
        </p:nvSpPr>
        <p:spPr/>
        <p:txBody>
          <a:bodyPr/>
          <a:lstStyle/>
          <a:p>
            <a:endParaRPr lang="tr-TR">
              <a:solidFill>
                <a:prstClr val="black">
                  <a:tint val="75000"/>
                </a:prstClr>
              </a:solidFill>
            </a:endParaRPr>
          </a:p>
        </p:txBody>
      </p:sp>
      <p:sp>
        <p:nvSpPr>
          <p:cNvPr id="5" name="4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324060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3" name="2 Altbilgi Yer Tutucusu"/>
          <p:cNvSpPr>
            <a:spLocks noGrp="1"/>
          </p:cNvSpPr>
          <p:nvPr>
            <p:ph type="ftr" sz="quarter" idx="11"/>
          </p:nvPr>
        </p:nvSpPr>
        <p:spPr/>
        <p:txBody>
          <a:bodyPr/>
          <a:lstStyle/>
          <a:p>
            <a:endParaRPr lang="tr-TR">
              <a:solidFill>
                <a:prstClr val="black">
                  <a:tint val="75000"/>
                </a:prstClr>
              </a:solidFill>
            </a:endParaRPr>
          </a:p>
        </p:txBody>
      </p:sp>
      <p:sp>
        <p:nvSpPr>
          <p:cNvPr id="4" name="3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494919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982630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92018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344865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083651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307584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135620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123088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10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pPr>
              <a:defRPr/>
            </a:pPr>
            <a:endParaRPr lang="tr-TR" altLang="en-US"/>
          </a:p>
        </p:txBody>
      </p:sp>
      <p:sp>
        <p:nvSpPr>
          <p:cNvPr id="6" name="5 Altbilgi Yer Tutucusu"/>
          <p:cNvSpPr>
            <a:spLocks noGrp="1"/>
          </p:cNvSpPr>
          <p:nvPr>
            <p:ph type="ftr" sz="quarter" idx="11"/>
          </p:nvPr>
        </p:nvSpPr>
        <p:spPr/>
        <p:txBody>
          <a:bodyPr/>
          <a:lstStyle/>
          <a:p>
            <a:pPr>
              <a:defRPr/>
            </a:pPr>
            <a:endParaRPr lang="tr-TR" altLang="en-US"/>
          </a:p>
        </p:txBody>
      </p:sp>
      <p:sp>
        <p:nvSpPr>
          <p:cNvPr id="7" name="6 Slayt Numarası Yer Tutucusu"/>
          <p:cNvSpPr>
            <a:spLocks noGrp="1"/>
          </p:cNvSpPr>
          <p:nvPr>
            <p:ph type="sldNum" sz="quarter" idx="12"/>
          </p:nvPr>
        </p:nvSpPr>
        <p:spPr/>
        <p:txBody>
          <a:bodyPr/>
          <a:lstStyle/>
          <a:p>
            <a:pPr>
              <a:defRPr/>
            </a:pPr>
            <a:fld id="{E42F75A0-A46F-4A18-9756-DFA7DDE8EA9B}"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8" name="7 Altbilgi Yer Tutucusu"/>
          <p:cNvSpPr>
            <a:spLocks noGrp="1"/>
          </p:cNvSpPr>
          <p:nvPr>
            <p:ph type="ftr" sz="quarter" idx="11"/>
          </p:nvPr>
        </p:nvSpPr>
        <p:spPr/>
        <p:txBody>
          <a:bodyPr/>
          <a:lstStyle/>
          <a:p>
            <a:endParaRPr lang="tr-TR">
              <a:solidFill>
                <a:prstClr val="black">
                  <a:tint val="75000"/>
                </a:prstClr>
              </a:solidFill>
            </a:endParaRPr>
          </a:p>
        </p:txBody>
      </p:sp>
      <p:sp>
        <p:nvSpPr>
          <p:cNvPr id="9" name="8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666168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4" name="3 Altbilgi Yer Tutucusu"/>
          <p:cNvSpPr>
            <a:spLocks noGrp="1"/>
          </p:cNvSpPr>
          <p:nvPr>
            <p:ph type="ftr" sz="quarter" idx="11"/>
          </p:nvPr>
        </p:nvSpPr>
        <p:spPr/>
        <p:txBody>
          <a:bodyPr/>
          <a:lstStyle/>
          <a:p>
            <a:endParaRPr lang="tr-TR">
              <a:solidFill>
                <a:prstClr val="black">
                  <a:tint val="75000"/>
                </a:prstClr>
              </a:solidFill>
            </a:endParaRPr>
          </a:p>
        </p:txBody>
      </p:sp>
      <p:sp>
        <p:nvSpPr>
          <p:cNvPr id="5" name="4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312737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3" name="2 Altbilgi Yer Tutucusu"/>
          <p:cNvSpPr>
            <a:spLocks noGrp="1"/>
          </p:cNvSpPr>
          <p:nvPr>
            <p:ph type="ftr" sz="quarter" idx="11"/>
          </p:nvPr>
        </p:nvSpPr>
        <p:spPr/>
        <p:txBody>
          <a:bodyPr/>
          <a:lstStyle/>
          <a:p>
            <a:endParaRPr lang="tr-TR">
              <a:solidFill>
                <a:prstClr val="black">
                  <a:tint val="75000"/>
                </a:prstClr>
              </a:solidFill>
            </a:endParaRPr>
          </a:p>
        </p:txBody>
      </p:sp>
      <p:sp>
        <p:nvSpPr>
          <p:cNvPr id="4" name="3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098800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18137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886553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494665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76718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0364792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23305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0579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pPr>
              <a:defRPr/>
            </a:pPr>
            <a:endParaRPr lang="tr-TR" altLang="en-US"/>
          </a:p>
        </p:txBody>
      </p:sp>
      <p:sp>
        <p:nvSpPr>
          <p:cNvPr id="8" name="7 Altbilgi Yer Tutucusu"/>
          <p:cNvSpPr>
            <a:spLocks noGrp="1"/>
          </p:cNvSpPr>
          <p:nvPr>
            <p:ph type="ftr" sz="quarter" idx="11"/>
          </p:nvPr>
        </p:nvSpPr>
        <p:spPr/>
        <p:txBody>
          <a:bodyPr/>
          <a:lstStyle/>
          <a:p>
            <a:pPr>
              <a:defRPr/>
            </a:pPr>
            <a:endParaRPr lang="tr-TR" altLang="en-US"/>
          </a:p>
        </p:txBody>
      </p:sp>
      <p:sp>
        <p:nvSpPr>
          <p:cNvPr id="9" name="8 Slayt Numarası Yer Tutucusu"/>
          <p:cNvSpPr>
            <a:spLocks noGrp="1"/>
          </p:cNvSpPr>
          <p:nvPr>
            <p:ph type="sldNum" sz="quarter" idx="12"/>
          </p:nvPr>
        </p:nvSpPr>
        <p:spPr/>
        <p:txBody>
          <a:bodyPr/>
          <a:lstStyle/>
          <a:p>
            <a:pPr>
              <a:defRPr/>
            </a:pPr>
            <a:fld id="{1F270F1E-86BD-4185-A1E5-E666548434AE}"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352196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8" name="7 Altbilgi Yer Tutucusu"/>
          <p:cNvSpPr>
            <a:spLocks noGrp="1"/>
          </p:cNvSpPr>
          <p:nvPr>
            <p:ph type="ftr" sz="quarter" idx="11"/>
          </p:nvPr>
        </p:nvSpPr>
        <p:spPr/>
        <p:txBody>
          <a:bodyPr/>
          <a:lstStyle/>
          <a:p>
            <a:endParaRPr lang="tr-TR">
              <a:solidFill>
                <a:prstClr val="black">
                  <a:tint val="75000"/>
                </a:prstClr>
              </a:solidFill>
            </a:endParaRPr>
          </a:p>
        </p:txBody>
      </p:sp>
      <p:sp>
        <p:nvSpPr>
          <p:cNvPr id="9" name="8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692828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4" name="3 Altbilgi Yer Tutucusu"/>
          <p:cNvSpPr>
            <a:spLocks noGrp="1"/>
          </p:cNvSpPr>
          <p:nvPr>
            <p:ph type="ftr" sz="quarter" idx="11"/>
          </p:nvPr>
        </p:nvSpPr>
        <p:spPr/>
        <p:txBody>
          <a:bodyPr/>
          <a:lstStyle/>
          <a:p>
            <a:endParaRPr lang="tr-TR">
              <a:solidFill>
                <a:prstClr val="black">
                  <a:tint val="75000"/>
                </a:prstClr>
              </a:solidFill>
            </a:endParaRPr>
          </a:p>
        </p:txBody>
      </p:sp>
      <p:sp>
        <p:nvSpPr>
          <p:cNvPr id="5" name="4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74778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3" name="2 Altbilgi Yer Tutucusu"/>
          <p:cNvSpPr>
            <a:spLocks noGrp="1"/>
          </p:cNvSpPr>
          <p:nvPr>
            <p:ph type="ftr" sz="quarter" idx="11"/>
          </p:nvPr>
        </p:nvSpPr>
        <p:spPr/>
        <p:txBody>
          <a:bodyPr/>
          <a:lstStyle/>
          <a:p>
            <a:endParaRPr lang="tr-TR">
              <a:solidFill>
                <a:prstClr val="black">
                  <a:tint val="75000"/>
                </a:prstClr>
              </a:solidFill>
            </a:endParaRPr>
          </a:p>
        </p:txBody>
      </p:sp>
      <p:sp>
        <p:nvSpPr>
          <p:cNvPr id="4" name="3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021793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5177941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754082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00874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149729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251569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9173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pPr>
              <a:defRPr/>
            </a:pPr>
            <a:endParaRPr lang="tr-TR" altLang="en-US"/>
          </a:p>
        </p:txBody>
      </p:sp>
      <p:sp>
        <p:nvSpPr>
          <p:cNvPr id="4" name="3 Altbilgi Yer Tutucusu"/>
          <p:cNvSpPr>
            <a:spLocks noGrp="1"/>
          </p:cNvSpPr>
          <p:nvPr>
            <p:ph type="ftr" sz="quarter" idx="11"/>
          </p:nvPr>
        </p:nvSpPr>
        <p:spPr/>
        <p:txBody>
          <a:bodyPr/>
          <a:lstStyle/>
          <a:p>
            <a:pPr>
              <a:defRPr/>
            </a:pPr>
            <a:endParaRPr lang="tr-TR" altLang="en-US"/>
          </a:p>
        </p:txBody>
      </p:sp>
      <p:sp>
        <p:nvSpPr>
          <p:cNvPr id="5" name="4 Slayt Numarası Yer Tutucusu"/>
          <p:cNvSpPr>
            <a:spLocks noGrp="1"/>
          </p:cNvSpPr>
          <p:nvPr>
            <p:ph type="sldNum" sz="quarter" idx="12"/>
          </p:nvPr>
        </p:nvSpPr>
        <p:spPr/>
        <p:txBody>
          <a:bodyPr/>
          <a:lstStyle/>
          <a:p>
            <a:pPr>
              <a:defRPr/>
            </a:pPr>
            <a:fld id="{AA5BA631-A9FC-4957-87EF-BFDEBACE60A2}"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903937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686747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8" name="7 Altbilgi Yer Tutucusu"/>
          <p:cNvSpPr>
            <a:spLocks noGrp="1"/>
          </p:cNvSpPr>
          <p:nvPr>
            <p:ph type="ftr" sz="quarter" idx="11"/>
          </p:nvPr>
        </p:nvSpPr>
        <p:spPr/>
        <p:txBody>
          <a:bodyPr/>
          <a:lstStyle/>
          <a:p>
            <a:endParaRPr lang="tr-TR">
              <a:solidFill>
                <a:prstClr val="black">
                  <a:tint val="75000"/>
                </a:prstClr>
              </a:solidFill>
            </a:endParaRPr>
          </a:p>
        </p:txBody>
      </p:sp>
      <p:sp>
        <p:nvSpPr>
          <p:cNvPr id="9" name="8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707938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4" name="3 Altbilgi Yer Tutucusu"/>
          <p:cNvSpPr>
            <a:spLocks noGrp="1"/>
          </p:cNvSpPr>
          <p:nvPr>
            <p:ph type="ftr" sz="quarter" idx="11"/>
          </p:nvPr>
        </p:nvSpPr>
        <p:spPr/>
        <p:txBody>
          <a:bodyPr/>
          <a:lstStyle/>
          <a:p>
            <a:endParaRPr lang="tr-TR">
              <a:solidFill>
                <a:prstClr val="black">
                  <a:tint val="75000"/>
                </a:prstClr>
              </a:solidFill>
            </a:endParaRPr>
          </a:p>
        </p:txBody>
      </p:sp>
      <p:sp>
        <p:nvSpPr>
          <p:cNvPr id="5" name="4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846252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3" name="2 Altbilgi Yer Tutucusu"/>
          <p:cNvSpPr>
            <a:spLocks noGrp="1"/>
          </p:cNvSpPr>
          <p:nvPr>
            <p:ph type="ftr" sz="quarter" idx="11"/>
          </p:nvPr>
        </p:nvSpPr>
        <p:spPr/>
        <p:txBody>
          <a:bodyPr/>
          <a:lstStyle/>
          <a:p>
            <a:endParaRPr lang="tr-TR">
              <a:solidFill>
                <a:prstClr val="black">
                  <a:tint val="75000"/>
                </a:prstClr>
              </a:solidFill>
            </a:endParaRPr>
          </a:p>
        </p:txBody>
      </p:sp>
      <p:sp>
        <p:nvSpPr>
          <p:cNvPr id="4" name="3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845179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956596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243881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5718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418033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pPr>
              <a:defRPr/>
            </a:pPr>
            <a:endParaRPr lang="tr-TR" altLang="en-US">
              <a:solidFill>
                <a:srgbClr val="DBF5F9">
                  <a:shade val="90000"/>
                </a:srgbClr>
              </a:solidFill>
            </a:endParaRPr>
          </a:p>
        </p:txBody>
      </p:sp>
      <p:sp>
        <p:nvSpPr>
          <p:cNvPr id="19" name="18 Altbilgi Yer Tutucusu"/>
          <p:cNvSpPr>
            <a:spLocks noGrp="1"/>
          </p:cNvSpPr>
          <p:nvPr>
            <p:ph type="ftr" sz="quarter" idx="11"/>
          </p:nvPr>
        </p:nvSpPr>
        <p:spPr/>
        <p:txBody>
          <a:bodyPr/>
          <a:lstStyle/>
          <a:p>
            <a:pPr>
              <a:defRPr/>
            </a:pPr>
            <a:endParaRPr lang="tr-TR" altLang="en-US">
              <a:solidFill>
                <a:srgbClr val="DBF5F9">
                  <a:shade val="90000"/>
                </a:srgbClr>
              </a:solidFill>
            </a:endParaRPr>
          </a:p>
        </p:txBody>
      </p:sp>
      <p:sp>
        <p:nvSpPr>
          <p:cNvPr id="27" name="26 Slayt Numarası Yer Tutucusu"/>
          <p:cNvSpPr>
            <a:spLocks noGrp="1"/>
          </p:cNvSpPr>
          <p:nvPr>
            <p:ph type="sldNum" sz="quarter" idx="12"/>
          </p:nvPr>
        </p:nvSpPr>
        <p:spPr/>
        <p:txBody>
          <a:bodyPr/>
          <a:lstStyle/>
          <a:p>
            <a:pPr>
              <a:defRPr/>
            </a:pPr>
            <a:fld id="{54AB9545-6D3B-4F84-B924-1D90DDA6A215}" type="slidenum">
              <a:rPr lang="tr-TR" altLang="en-US" smtClean="0">
                <a:solidFill>
                  <a:srgbClr val="DBF5F9">
                    <a:shade val="90000"/>
                  </a:srgbClr>
                </a:solidFill>
              </a:rPr>
              <a:pPr>
                <a:defRPr/>
              </a:pPr>
              <a:t>‹#›</a:t>
            </a:fld>
            <a:endParaRPr lang="tr-TR" altLang="en-US">
              <a:solidFill>
                <a:srgbClr val="DBF5F9">
                  <a:shade val="90000"/>
                </a:srgbClr>
              </a:solidFill>
            </a:endParaRPr>
          </a:p>
        </p:txBody>
      </p:sp>
    </p:spTree>
    <p:extLst>
      <p:ext uri="{BB962C8B-B14F-4D97-AF65-F5344CB8AC3E}">
        <p14:creationId xmlns:p14="http://schemas.microsoft.com/office/powerpoint/2010/main" val="14468784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tr-TR" altLang="en-US"/>
          </a:p>
        </p:txBody>
      </p:sp>
      <p:sp>
        <p:nvSpPr>
          <p:cNvPr id="3" name="2 Altbilgi Yer Tutucusu"/>
          <p:cNvSpPr>
            <a:spLocks noGrp="1"/>
          </p:cNvSpPr>
          <p:nvPr>
            <p:ph type="ftr" sz="quarter" idx="11"/>
          </p:nvPr>
        </p:nvSpPr>
        <p:spPr/>
        <p:txBody>
          <a:bodyPr/>
          <a:lstStyle/>
          <a:p>
            <a:pPr>
              <a:defRPr/>
            </a:pPr>
            <a:endParaRPr lang="tr-TR" altLang="en-US"/>
          </a:p>
        </p:txBody>
      </p:sp>
      <p:sp>
        <p:nvSpPr>
          <p:cNvPr id="4" name="3 Slayt Numarası Yer Tutucusu"/>
          <p:cNvSpPr>
            <a:spLocks noGrp="1"/>
          </p:cNvSpPr>
          <p:nvPr>
            <p:ph type="sldNum" sz="quarter" idx="12"/>
          </p:nvPr>
        </p:nvSpPr>
        <p:spPr/>
        <p:txBody>
          <a:bodyPr/>
          <a:lstStyle/>
          <a:p>
            <a:pPr>
              <a:defRPr/>
            </a:pPr>
            <a:fld id="{C9F2A7B4-9E82-4CE6-A993-69A2D29ED535}" type="slidenum">
              <a:rPr lang="tr-TR" altLang="en-US" smtClean="0"/>
              <a:pPr>
                <a:defRPr/>
              </a:pPr>
              <a:t>‹#›</a:t>
            </a:fld>
            <a:endParaRPr lang="tr-TR"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endParaRPr lang="tr-TR" altLang="en-US">
              <a:solidFill>
                <a:srgbClr val="04617B">
                  <a:shade val="90000"/>
                </a:srgbClr>
              </a:solidFill>
            </a:endParaRPr>
          </a:p>
        </p:txBody>
      </p:sp>
      <p:sp>
        <p:nvSpPr>
          <p:cNvPr id="5" name="4 Altbilgi Yer Tutucusu"/>
          <p:cNvSpPr>
            <a:spLocks noGrp="1"/>
          </p:cNvSpPr>
          <p:nvPr>
            <p:ph type="ftr" sz="quarter" idx="11"/>
          </p:nvPr>
        </p:nvSpPr>
        <p:spPr/>
        <p:txBody>
          <a:bodyPr/>
          <a:lstStyle/>
          <a:p>
            <a:pPr>
              <a:defRPr/>
            </a:pPr>
            <a:endParaRPr lang="tr-TR" altLang="en-US">
              <a:solidFill>
                <a:srgbClr val="04617B">
                  <a:shade val="90000"/>
                </a:srgbClr>
              </a:solidFill>
            </a:endParaRPr>
          </a:p>
        </p:txBody>
      </p:sp>
      <p:sp>
        <p:nvSpPr>
          <p:cNvPr id="6" name="5 Slayt Numarası Yer Tutucusu"/>
          <p:cNvSpPr>
            <a:spLocks noGrp="1"/>
          </p:cNvSpPr>
          <p:nvPr>
            <p:ph type="sldNum" sz="quarter" idx="12"/>
          </p:nvPr>
        </p:nvSpPr>
        <p:spPr/>
        <p:txBody>
          <a:bodyPr/>
          <a:lstStyle/>
          <a:p>
            <a:pPr>
              <a:defRPr/>
            </a:pPr>
            <a:fld id="{5534900F-14CF-44FC-BB63-84DE27168BFA}" type="slidenum">
              <a:rPr lang="tr-TR" altLang="en-US" smtClean="0">
                <a:solidFill>
                  <a:srgbClr val="04617B">
                    <a:shade val="90000"/>
                  </a:srgbClr>
                </a:solidFill>
              </a:rPr>
              <a:pPr>
                <a:defRPr/>
              </a:pPr>
              <a:t>‹#›</a:t>
            </a:fld>
            <a:endParaRPr lang="tr-TR" altLang="en-US">
              <a:solidFill>
                <a:srgbClr val="04617B">
                  <a:shade val="90000"/>
                </a:srgbClr>
              </a:solidFill>
            </a:endParaRPr>
          </a:p>
        </p:txBody>
      </p:sp>
    </p:spTree>
    <p:extLst>
      <p:ext uri="{BB962C8B-B14F-4D97-AF65-F5344CB8AC3E}">
        <p14:creationId xmlns:p14="http://schemas.microsoft.com/office/powerpoint/2010/main" val="337370785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pPr>
              <a:defRPr/>
            </a:pPr>
            <a:endParaRPr lang="tr-TR" altLang="en-US">
              <a:solidFill>
                <a:srgbClr val="DBF5F9">
                  <a:shade val="90000"/>
                </a:srgbClr>
              </a:solidFill>
            </a:endParaRPr>
          </a:p>
        </p:txBody>
      </p:sp>
      <p:sp>
        <p:nvSpPr>
          <p:cNvPr id="5" name="4 Altbilgi Yer Tutucusu"/>
          <p:cNvSpPr>
            <a:spLocks noGrp="1"/>
          </p:cNvSpPr>
          <p:nvPr>
            <p:ph type="ftr" sz="quarter" idx="11"/>
          </p:nvPr>
        </p:nvSpPr>
        <p:spPr/>
        <p:txBody>
          <a:bodyPr/>
          <a:lstStyle/>
          <a:p>
            <a:pPr>
              <a:defRPr/>
            </a:pPr>
            <a:endParaRPr lang="tr-TR" altLang="en-US">
              <a:solidFill>
                <a:srgbClr val="DBF5F9">
                  <a:shade val="90000"/>
                </a:srgbClr>
              </a:solidFill>
            </a:endParaRPr>
          </a:p>
        </p:txBody>
      </p:sp>
      <p:sp>
        <p:nvSpPr>
          <p:cNvPr id="6" name="5 Slayt Numarası Yer Tutucusu"/>
          <p:cNvSpPr>
            <a:spLocks noGrp="1"/>
          </p:cNvSpPr>
          <p:nvPr>
            <p:ph type="sldNum" sz="quarter" idx="12"/>
          </p:nvPr>
        </p:nvSpPr>
        <p:spPr/>
        <p:txBody>
          <a:bodyPr/>
          <a:lstStyle/>
          <a:p>
            <a:pPr>
              <a:defRPr/>
            </a:pPr>
            <a:fld id="{4D2B9F12-4AF8-4C28-9CCF-455649A083B7}" type="slidenum">
              <a:rPr lang="tr-TR" altLang="en-US" smtClean="0">
                <a:solidFill>
                  <a:srgbClr val="DBF5F9">
                    <a:shade val="90000"/>
                  </a:srgbClr>
                </a:solidFill>
              </a:rPr>
              <a:pPr>
                <a:defRPr/>
              </a:pPr>
              <a:t>‹#›</a:t>
            </a:fld>
            <a:endParaRPr lang="tr-TR" altLang="en-US">
              <a:solidFill>
                <a:srgbClr val="DBF5F9">
                  <a:shade val="90000"/>
                </a:srgbClr>
              </a:solidFill>
            </a:endParaRPr>
          </a:p>
        </p:txBody>
      </p:sp>
    </p:spTree>
    <p:extLst>
      <p:ext uri="{BB962C8B-B14F-4D97-AF65-F5344CB8AC3E}">
        <p14:creationId xmlns:p14="http://schemas.microsoft.com/office/powerpoint/2010/main" val="33495423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pPr>
              <a:defRPr/>
            </a:pPr>
            <a:endParaRPr lang="tr-TR" altLang="en-US">
              <a:solidFill>
                <a:srgbClr val="04617B">
                  <a:shade val="90000"/>
                </a:srgbClr>
              </a:solidFill>
            </a:endParaRPr>
          </a:p>
        </p:txBody>
      </p:sp>
      <p:sp>
        <p:nvSpPr>
          <p:cNvPr id="6" name="5 Altbilgi Yer Tutucusu"/>
          <p:cNvSpPr>
            <a:spLocks noGrp="1"/>
          </p:cNvSpPr>
          <p:nvPr>
            <p:ph type="ftr" sz="quarter" idx="11"/>
          </p:nvPr>
        </p:nvSpPr>
        <p:spPr/>
        <p:txBody>
          <a:bodyPr/>
          <a:lstStyle/>
          <a:p>
            <a:pPr>
              <a:defRPr/>
            </a:pPr>
            <a:endParaRPr lang="tr-TR" altLang="en-US">
              <a:solidFill>
                <a:srgbClr val="04617B">
                  <a:shade val="90000"/>
                </a:srgbClr>
              </a:solidFill>
            </a:endParaRPr>
          </a:p>
        </p:txBody>
      </p:sp>
      <p:sp>
        <p:nvSpPr>
          <p:cNvPr id="7" name="6 Slayt Numarası Yer Tutucusu"/>
          <p:cNvSpPr>
            <a:spLocks noGrp="1"/>
          </p:cNvSpPr>
          <p:nvPr>
            <p:ph type="sldNum" sz="quarter" idx="12"/>
          </p:nvPr>
        </p:nvSpPr>
        <p:spPr/>
        <p:txBody>
          <a:bodyPr/>
          <a:lstStyle/>
          <a:p>
            <a:pPr>
              <a:defRPr/>
            </a:pPr>
            <a:fld id="{E42F75A0-A46F-4A18-9756-DFA7DDE8EA9B}" type="slidenum">
              <a:rPr lang="tr-TR" altLang="en-US" smtClean="0">
                <a:solidFill>
                  <a:srgbClr val="04617B">
                    <a:shade val="90000"/>
                  </a:srgbClr>
                </a:solidFill>
              </a:rPr>
              <a:pPr>
                <a:defRPr/>
              </a:pPr>
              <a:t>‹#›</a:t>
            </a:fld>
            <a:endParaRPr lang="tr-TR" altLang="en-US">
              <a:solidFill>
                <a:srgbClr val="04617B">
                  <a:shade val="90000"/>
                </a:srgbClr>
              </a:solidFill>
            </a:endParaRPr>
          </a:p>
        </p:txBody>
      </p:sp>
    </p:spTree>
    <p:extLst>
      <p:ext uri="{BB962C8B-B14F-4D97-AF65-F5344CB8AC3E}">
        <p14:creationId xmlns:p14="http://schemas.microsoft.com/office/powerpoint/2010/main" val="205963957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pPr>
              <a:defRPr/>
            </a:pPr>
            <a:endParaRPr lang="tr-TR" altLang="en-US">
              <a:solidFill>
                <a:srgbClr val="04617B">
                  <a:shade val="90000"/>
                </a:srgbClr>
              </a:solidFill>
            </a:endParaRPr>
          </a:p>
        </p:txBody>
      </p:sp>
      <p:sp>
        <p:nvSpPr>
          <p:cNvPr id="8" name="7 Altbilgi Yer Tutucusu"/>
          <p:cNvSpPr>
            <a:spLocks noGrp="1"/>
          </p:cNvSpPr>
          <p:nvPr>
            <p:ph type="ftr" sz="quarter" idx="11"/>
          </p:nvPr>
        </p:nvSpPr>
        <p:spPr/>
        <p:txBody>
          <a:bodyPr/>
          <a:lstStyle/>
          <a:p>
            <a:pPr>
              <a:defRPr/>
            </a:pPr>
            <a:endParaRPr lang="tr-TR" altLang="en-US">
              <a:solidFill>
                <a:srgbClr val="04617B">
                  <a:shade val="90000"/>
                </a:srgbClr>
              </a:solidFill>
            </a:endParaRPr>
          </a:p>
        </p:txBody>
      </p:sp>
      <p:sp>
        <p:nvSpPr>
          <p:cNvPr id="9" name="8 Slayt Numarası Yer Tutucusu"/>
          <p:cNvSpPr>
            <a:spLocks noGrp="1"/>
          </p:cNvSpPr>
          <p:nvPr>
            <p:ph type="sldNum" sz="quarter" idx="12"/>
          </p:nvPr>
        </p:nvSpPr>
        <p:spPr/>
        <p:txBody>
          <a:bodyPr/>
          <a:lstStyle/>
          <a:p>
            <a:pPr>
              <a:defRPr/>
            </a:pPr>
            <a:fld id="{1F270F1E-86BD-4185-A1E5-E666548434AE}" type="slidenum">
              <a:rPr lang="tr-TR" altLang="en-US" smtClean="0">
                <a:solidFill>
                  <a:srgbClr val="04617B">
                    <a:shade val="90000"/>
                  </a:srgbClr>
                </a:solidFill>
              </a:rPr>
              <a:pPr>
                <a:defRPr/>
              </a:pPr>
              <a:t>‹#›</a:t>
            </a:fld>
            <a:endParaRPr lang="tr-TR" altLang="en-US">
              <a:solidFill>
                <a:srgbClr val="04617B">
                  <a:shade val="90000"/>
                </a:srgbClr>
              </a:solidFill>
            </a:endParaRPr>
          </a:p>
        </p:txBody>
      </p:sp>
    </p:spTree>
    <p:extLst>
      <p:ext uri="{BB962C8B-B14F-4D97-AF65-F5344CB8AC3E}">
        <p14:creationId xmlns:p14="http://schemas.microsoft.com/office/powerpoint/2010/main" val="360515443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pPr>
              <a:defRPr/>
            </a:pPr>
            <a:endParaRPr lang="tr-TR" altLang="en-US">
              <a:solidFill>
                <a:srgbClr val="04617B">
                  <a:shade val="90000"/>
                </a:srgbClr>
              </a:solidFill>
            </a:endParaRPr>
          </a:p>
        </p:txBody>
      </p:sp>
      <p:sp>
        <p:nvSpPr>
          <p:cNvPr id="4" name="3 Altbilgi Yer Tutucusu"/>
          <p:cNvSpPr>
            <a:spLocks noGrp="1"/>
          </p:cNvSpPr>
          <p:nvPr>
            <p:ph type="ftr" sz="quarter" idx="11"/>
          </p:nvPr>
        </p:nvSpPr>
        <p:spPr/>
        <p:txBody>
          <a:bodyPr/>
          <a:lstStyle/>
          <a:p>
            <a:pPr>
              <a:defRPr/>
            </a:pPr>
            <a:endParaRPr lang="tr-TR" altLang="en-US">
              <a:solidFill>
                <a:srgbClr val="04617B">
                  <a:shade val="90000"/>
                </a:srgbClr>
              </a:solidFill>
            </a:endParaRPr>
          </a:p>
        </p:txBody>
      </p:sp>
      <p:sp>
        <p:nvSpPr>
          <p:cNvPr id="5" name="4 Slayt Numarası Yer Tutucusu"/>
          <p:cNvSpPr>
            <a:spLocks noGrp="1"/>
          </p:cNvSpPr>
          <p:nvPr>
            <p:ph type="sldNum" sz="quarter" idx="12"/>
          </p:nvPr>
        </p:nvSpPr>
        <p:spPr/>
        <p:txBody>
          <a:bodyPr/>
          <a:lstStyle/>
          <a:p>
            <a:pPr>
              <a:defRPr/>
            </a:pPr>
            <a:fld id="{AA5BA631-A9FC-4957-87EF-BFDEBACE60A2}" type="slidenum">
              <a:rPr lang="tr-TR" altLang="en-US" smtClean="0">
                <a:solidFill>
                  <a:srgbClr val="04617B">
                    <a:shade val="90000"/>
                  </a:srgbClr>
                </a:solidFill>
              </a:rPr>
              <a:pPr>
                <a:defRPr/>
              </a:pPr>
              <a:t>‹#›</a:t>
            </a:fld>
            <a:endParaRPr lang="tr-TR" altLang="en-US">
              <a:solidFill>
                <a:srgbClr val="04617B">
                  <a:shade val="90000"/>
                </a:srgbClr>
              </a:solidFill>
            </a:endParaRPr>
          </a:p>
        </p:txBody>
      </p:sp>
    </p:spTree>
    <p:extLst>
      <p:ext uri="{BB962C8B-B14F-4D97-AF65-F5344CB8AC3E}">
        <p14:creationId xmlns:p14="http://schemas.microsoft.com/office/powerpoint/2010/main" val="203201725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tr-TR" altLang="en-US">
              <a:solidFill>
                <a:srgbClr val="04617B">
                  <a:shade val="90000"/>
                </a:srgbClr>
              </a:solidFill>
            </a:endParaRPr>
          </a:p>
        </p:txBody>
      </p:sp>
      <p:sp>
        <p:nvSpPr>
          <p:cNvPr id="3" name="2 Altbilgi Yer Tutucusu"/>
          <p:cNvSpPr>
            <a:spLocks noGrp="1"/>
          </p:cNvSpPr>
          <p:nvPr>
            <p:ph type="ftr" sz="quarter" idx="11"/>
          </p:nvPr>
        </p:nvSpPr>
        <p:spPr/>
        <p:txBody>
          <a:bodyPr/>
          <a:lstStyle/>
          <a:p>
            <a:pPr>
              <a:defRPr/>
            </a:pPr>
            <a:endParaRPr lang="tr-TR" altLang="en-US">
              <a:solidFill>
                <a:srgbClr val="04617B">
                  <a:shade val="90000"/>
                </a:srgbClr>
              </a:solidFill>
            </a:endParaRPr>
          </a:p>
        </p:txBody>
      </p:sp>
      <p:sp>
        <p:nvSpPr>
          <p:cNvPr id="4" name="3 Slayt Numarası Yer Tutucusu"/>
          <p:cNvSpPr>
            <a:spLocks noGrp="1"/>
          </p:cNvSpPr>
          <p:nvPr>
            <p:ph type="sldNum" sz="quarter" idx="12"/>
          </p:nvPr>
        </p:nvSpPr>
        <p:spPr/>
        <p:txBody>
          <a:bodyPr/>
          <a:lstStyle/>
          <a:p>
            <a:pPr>
              <a:defRPr/>
            </a:pPr>
            <a:fld id="{C9F2A7B4-9E82-4CE6-A993-69A2D29ED535}" type="slidenum">
              <a:rPr lang="tr-TR" altLang="en-US" smtClean="0">
                <a:solidFill>
                  <a:srgbClr val="04617B">
                    <a:shade val="90000"/>
                  </a:srgbClr>
                </a:solidFill>
              </a:rPr>
              <a:pPr>
                <a:defRPr/>
              </a:pPr>
              <a:t>‹#›</a:t>
            </a:fld>
            <a:endParaRPr lang="tr-TR" altLang="en-US">
              <a:solidFill>
                <a:srgbClr val="04617B">
                  <a:shade val="90000"/>
                </a:srgbClr>
              </a:solidFill>
            </a:endParaRPr>
          </a:p>
        </p:txBody>
      </p:sp>
    </p:spTree>
    <p:extLst>
      <p:ext uri="{BB962C8B-B14F-4D97-AF65-F5344CB8AC3E}">
        <p14:creationId xmlns:p14="http://schemas.microsoft.com/office/powerpoint/2010/main" val="16941091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pPr>
              <a:defRPr/>
            </a:pPr>
            <a:endParaRPr lang="tr-TR" altLang="en-US">
              <a:solidFill>
                <a:srgbClr val="04617B">
                  <a:shade val="90000"/>
                </a:srgbClr>
              </a:solidFill>
            </a:endParaRPr>
          </a:p>
        </p:txBody>
      </p:sp>
      <p:sp>
        <p:nvSpPr>
          <p:cNvPr id="6" name="5 Altbilgi Yer Tutucusu"/>
          <p:cNvSpPr>
            <a:spLocks noGrp="1"/>
          </p:cNvSpPr>
          <p:nvPr>
            <p:ph type="ftr" sz="quarter" idx="11"/>
          </p:nvPr>
        </p:nvSpPr>
        <p:spPr/>
        <p:txBody>
          <a:bodyPr/>
          <a:lstStyle/>
          <a:p>
            <a:pPr>
              <a:defRPr/>
            </a:pPr>
            <a:endParaRPr lang="tr-TR" altLang="en-US">
              <a:solidFill>
                <a:srgbClr val="04617B">
                  <a:shade val="90000"/>
                </a:srgbClr>
              </a:solidFill>
            </a:endParaRPr>
          </a:p>
        </p:txBody>
      </p:sp>
      <p:sp>
        <p:nvSpPr>
          <p:cNvPr id="7" name="6 Slayt Numarası Yer Tutucusu"/>
          <p:cNvSpPr>
            <a:spLocks noGrp="1"/>
          </p:cNvSpPr>
          <p:nvPr>
            <p:ph type="sldNum" sz="quarter" idx="12"/>
          </p:nvPr>
        </p:nvSpPr>
        <p:spPr/>
        <p:txBody>
          <a:bodyPr/>
          <a:lstStyle/>
          <a:p>
            <a:pPr>
              <a:defRPr/>
            </a:pPr>
            <a:fld id="{519BDC9B-2893-4D0D-A085-292A59E2CFF2}" type="slidenum">
              <a:rPr lang="tr-TR" altLang="en-US" smtClean="0">
                <a:solidFill>
                  <a:srgbClr val="04617B">
                    <a:shade val="90000"/>
                  </a:srgbClr>
                </a:solidFill>
              </a:rPr>
              <a:pPr>
                <a:defRPr/>
              </a:pPr>
              <a:t>‹#›</a:t>
            </a:fld>
            <a:endParaRPr lang="tr-TR" altLang="en-US">
              <a:solidFill>
                <a:srgbClr val="04617B">
                  <a:shade val="90000"/>
                </a:srgbClr>
              </a:solidFill>
            </a:endParaRPr>
          </a:p>
        </p:txBody>
      </p:sp>
    </p:spTree>
    <p:extLst>
      <p:ext uri="{BB962C8B-B14F-4D97-AF65-F5344CB8AC3E}">
        <p14:creationId xmlns:p14="http://schemas.microsoft.com/office/powerpoint/2010/main" val="216583264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pPr>
              <a:defRPr/>
            </a:pPr>
            <a:endParaRPr lang="tr-TR" altLang="en-US">
              <a:solidFill>
                <a:srgbClr val="04617B">
                  <a:shade val="90000"/>
                </a:srgbClr>
              </a:solidFill>
            </a:endParaRPr>
          </a:p>
        </p:txBody>
      </p:sp>
      <p:sp>
        <p:nvSpPr>
          <p:cNvPr id="6" name="5 Altbilgi Yer Tutucusu"/>
          <p:cNvSpPr>
            <a:spLocks noGrp="1"/>
          </p:cNvSpPr>
          <p:nvPr>
            <p:ph type="ftr" sz="quarter" idx="11"/>
          </p:nvPr>
        </p:nvSpPr>
        <p:spPr/>
        <p:txBody>
          <a:bodyPr/>
          <a:lstStyle/>
          <a:p>
            <a:pPr>
              <a:defRPr/>
            </a:pPr>
            <a:endParaRPr lang="tr-TR" altLang="en-US">
              <a:solidFill>
                <a:srgbClr val="04617B">
                  <a:shade val="90000"/>
                </a:srgbClr>
              </a:solidFill>
            </a:endParaRPr>
          </a:p>
        </p:txBody>
      </p:sp>
      <p:sp>
        <p:nvSpPr>
          <p:cNvPr id="7" name="6 Slayt Numarası Yer Tutucusu"/>
          <p:cNvSpPr>
            <a:spLocks noGrp="1"/>
          </p:cNvSpPr>
          <p:nvPr>
            <p:ph type="sldNum" sz="quarter" idx="12"/>
          </p:nvPr>
        </p:nvSpPr>
        <p:spPr>
          <a:xfrm>
            <a:off x="8077200" y="6356350"/>
            <a:ext cx="609600" cy="365125"/>
          </a:xfrm>
        </p:spPr>
        <p:txBody>
          <a:bodyPr/>
          <a:lstStyle/>
          <a:p>
            <a:pPr>
              <a:defRPr/>
            </a:pPr>
            <a:fld id="{E38D7569-06EE-4583-86EB-29630A28A5EB}" type="slidenum">
              <a:rPr lang="tr-TR" altLang="en-US" smtClean="0">
                <a:solidFill>
                  <a:srgbClr val="04617B">
                    <a:shade val="90000"/>
                  </a:srgbClr>
                </a:solidFill>
              </a:rPr>
              <a:pPr>
                <a:defRPr/>
              </a:pPr>
              <a:t>‹#›</a:t>
            </a:fld>
            <a:endParaRPr lang="tr-TR" altLang="en-US">
              <a:solidFill>
                <a:srgbClr val="04617B">
                  <a:shade val="90000"/>
                </a:srgbClr>
              </a:solidFill>
            </a:endParaRP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onstantia"/>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onstantia"/>
            </a:endParaRPr>
          </a:p>
        </p:txBody>
      </p:sp>
    </p:spTree>
    <p:extLst>
      <p:ext uri="{BB962C8B-B14F-4D97-AF65-F5344CB8AC3E}">
        <p14:creationId xmlns:p14="http://schemas.microsoft.com/office/powerpoint/2010/main" val="219755625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endParaRPr lang="tr-TR" altLang="en-US">
              <a:solidFill>
                <a:srgbClr val="04617B">
                  <a:shade val="90000"/>
                </a:srgbClr>
              </a:solidFill>
            </a:endParaRPr>
          </a:p>
        </p:txBody>
      </p:sp>
      <p:sp>
        <p:nvSpPr>
          <p:cNvPr id="5" name="4 Altbilgi Yer Tutucusu"/>
          <p:cNvSpPr>
            <a:spLocks noGrp="1"/>
          </p:cNvSpPr>
          <p:nvPr>
            <p:ph type="ftr" sz="quarter" idx="11"/>
          </p:nvPr>
        </p:nvSpPr>
        <p:spPr/>
        <p:txBody>
          <a:bodyPr/>
          <a:lstStyle/>
          <a:p>
            <a:pPr>
              <a:defRPr/>
            </a:pPr>
            <a:endParaRPr lang="tr-TR" altLang="en-US">
              <a:solidFill>
                <a:srgbClr val="04617B">
                  <a:shade val="90000"/>
                </a:srgbClr>
              </a:solidFill>
            </a:endParaRPr>
          </a:p>
        </p:txBody>
      </p:sp>
      <p:sp>
        <p:nvSpPr>
          <p:cNvPr id="6" name="5 Slayt Numarası Yer Tutucusu"/>
          <p:cNvSpPr>
            <a:spLocks noGrp="1"/>
          </p:cNvSpPr>
          <p:nvPr>
            <p:ph type="sldNum" sz="quarter" idx="12"/>
          </p:nvPr>
        </p:nvSpPr>
        <p:spPr/>
        <p:txBody>
          <a:bodyPr/>
          <a:lstStyle/>
          <a:p>
            <a:pPr>
              <a:defRPr/>
            </a:pPr>
            <a:fld id="{58C86410-F8DC-4A2A-8CDC-F75B9E095A29}" type="slidenum">
              <a:rPr lang="tr-TR" altLang="en-US" smtClean="0">
                <a:solidFill>
                  <a:srgbClr val="04617B">
                    <a:shade val="90000"/>
                  </a:srgbClr>
                </a:solidFill>
              </a:rPr>
              <a:pPr>
                <a:defRPr/>
              </a:pPr>
              <a:t>‹#›</a:t>
            </a:fld>
            <a:endParaRPr lang="tr-TR" altLang="en-US">
              <a:solidFill>
                <a:srgbClr val="04617B">
                  <a:shade val="90000"/>
                </a:srgbClr>
              </a:solidFill>
            </a:endParaRPr>
          </a:p>
        </p:txBody>
      </p:sp>
    </p:spTree>
    <p:extLst>
      <p:ext uri="{BB962C8B-B14F-4D97-AF65-F5344CB8AC3E}">
        <p14:creationId xmlns:p14="http://schemas.microsoft.com/office/powerpoint/2010/main" val="298677166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endParaRPr lang="tr-TR" altLang="en-US">
              <a:solidFill>
                <a:srgbClr val="04617B">
                  <a:shade val="90000"/>
                </a:srgbClr>
              </a:solidFill>
            </a:endParaRPr>
          </a:p>
        </p:txBody>
      </p:sp>
      <p:sp>
        <p:nvSpPr>
          <p:cNvPr id="5" name="4 Altbilgi Yer Tutucusu"/>
          <p:cNvSpPr>
            <a:spLocks noGrp="1"/>
          </p:cNvSpPr>
          <p:nvPr>
            <p:ph type="ftr" sz="quarter" idx="11"/>
          </p:nvPr>
        </p:nvSpPr>
        <p:spPr/>
        <p:txBody>
          <a:bodyPr/>
          <a:lstStyle/>
          <a:p>
            <a:pPr>
              <a:defRPr/>
            </a:pPr>
            <a:endParaRPr lang="tr-TR" altLang="en-US">
              <a:solidFill>
                <a:srgbClr val="04617B">
                  <a:shade val="90000"/>
                </a:srgbClr>
              </a:solidFill>
            </a:endParaRPr>
          </a:p>
        </p:txBody>
      </p:sp>
      <p:sp>
        <p:nvSpPr>
          <p:cNvPr id="6" name="5 Slayt Numarası Yer Tutucusu"/>
          <p:cNvSpPr>
            <a:spLocks noGrp="1"/>
          </p:cNvSpPr>
          <p:nvPr>
            <p:ph type="sldNum" sz="quarter" idx="12"/>
          </p:nvPr>
        </p:nvSpPr>
        <p:spPr/>
        <p:txBody>
          <a:bodyPr/>
          <a:lstStyle/>
          <a:p>
            <a:pPr>
              <a:defRPr/>
            </a:pPr>
            <a:fld id="{AF3F5A7E-4B98-4314-A351-EDC7B4BE3887}" type="slidenum">
              <a:rPr lang="tr-TR" altLang="en-US" smtClean="0">
                <a:solidFill>
                  <a:srgbClr val="04617B">
                    <a:shade val="90000"/>
                  </a:srgbClr>
                </a:solidFill>
              </a:rPr>
              <a:pPr>
                <a:defRPr/>
              </a:pPr>
              <a:t>‹#›</a:t>
            </a:fld>
            <a:endParaRPr lang="tr-TR" altLang="en-US">
              <a:solidFill>
                <a:srgbClr val="04617B">
                  <a:shade val="90000"/>
                </a:srgbClr>
              </a:solidFill>
            </a:endParaRPr>
          </a:p>
        </p:txBody>
      </p:sp>
    </p:spTree>
    <p:extLst>
      <p:ext uri="{BB962C8B-B14F-4D97-AF65-F5344CB8AC3E}">
        <p14:creationId xmlns:p14="http://schemas.microsoft.com/office/powerpoint/2010/main" val="18857848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pPr>
              <a:defRPr/>
            </a:pPr>
            <a:endParaRPr lang="tr-TR" altLang="en-US"/>
          </a:p>
        </p:txBody>
      </p:sp>
      <p:sp>
        <p:nvSpPr>
          <p:cNvPr id="6" name="5 Altbilgi Yer Tutucusu"/>
          <p:cNvSpPr>
            <a:spLocks noGrp="1"/>
          </p:cNvSpPr>
          <p:nvPr>
            <p:ph type="ftr" sz="quarter" idx="11"/>
          </p:nvPr>
        </p:nvSpPr>
        <p:spPr/>
        <p:txBody>
          <a:bodyPr/>
          <a:lstStyle/>
          <a:p>
            <a:pPr>
              <a:defRPr/>
            </a:pPr>
            <a:endParaRPr lang="tr-TR" altLang="en-US"/>
          </a:p>
        </p:txBody>
      </p:sp>
      <p:sp>
        <p:nvSpPr>
          <p:cNvPr id="7" name="6 Slayt Numarası Yer Tutucusu"/>
          <p:cNvSpPr>
            <a:spLocks noGrp="1"/>
          </p:cNvSpPr>
          <p:nvPr>
            <p:ph type="sldNum" sz="quarter" idx="12"/>
          </p:nvPr>
        </p:nvSpPr>
        <p:spPr/>
        <p:txBody>
          <a:bodyPr/>
          <a:lstStyle/>
          <a:p>
            <a:pPr>
              <a:defRPr/>
            </a:pPr>
            <a:fld id="{519BDC9B-2893-4D0D-A085-292A59E2CFF2}"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894FA003-AF7E-4C35-A453-58A04524CCC0}"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145890354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18BBC227-EE10-4A00-ACBF-E02FAA4EF31D}"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18901098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9483A073-A568-43E9-BAA7-89A9FAF18857}"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31319405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7620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244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A7349016-C546-47B0-94D8-FE3432B2FB44}"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406758028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211FADB4-0771-4762-B853-262A06D8AA79}"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9549463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46E400ED-AC3A-4EC3-8E43-66AA2748F77D}"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10073467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9D0829FD-02D8-43E8-B691-54DE16133B98}"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19105101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FDA1D12B-63E6-4FA5-8E63-1329E21D87AB}"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35138163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26EE5849-0C13-4399-8113-B3B6172DD221}"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17677155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873D3581-78BC-4C62-8431-6D7049631ED9}"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422614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pPr>
              <a:defRPr/>
            </a:pPr>
            <a:endParaRPr lang="tr-TR" altLang="en-US"/>
          </a:p>
        </p:txBody>
      </p:sp>
      <p:sp>
        <p:nvSpPr>
          <p:cNvPr id="6" name="5 Altbilgi Yer Tutucusu"/>
          <p:cNvSpPr>
            <a:spLocks noGrp="1"/>
          </p:cNvSpPr>
          <p:nvPr>
            <p:ph type="ftr" sz="quarter" idx="11"/>
          </p:nvPr>
        </p:nvSpPr>
        <p:spPr/>
        <p:txBody>
          <a:bodyPr/>
          <a:lstStyle/>
          <a:p>
            <a:pPr>
              <a:defRPr/>
            </a:pPr>
            <a:endParaRPr lang="tr-TR" altLang="en-US"/>
          </a:p>
        </p:txBody>
      </p:sp>
      <p:sp>
        <p:nvSpPr>
          <p:cNvPr id="7" name="6 Slayt Numarası Yer Tutucusu"/>
          <p:cNvSpPr>
            <a:spLocks noGrp="1"/>
          </p:cNvSpPr>
          <p:nvPr>
            <p:ph type="sldNum" sz="quarter" idx="12"/>
          </p:nvPr>
        </p:nvSpPr>
        <p:spPr>
          <a:xfrm>
            <a:off x="8077200" y="6356350"/>
            <a:ext cx="609600" cy="365125"/>
          </a:xfrm>
        </p:spPr>
        <p:txBody>
          <a:bodyPr/>
          <a:lstStyle/>
          <a:p>
            <a:pPr>
              <a:defRPr/>
            </a:pPr>
            <a:fld id="{E38D7569-06EE-4583-86EB-29630A28A5EB}" type="slidenum">
              <a:rPr lang="tr-TR" altLang="en-US" smtClean="0"/>
              <a:pPr>
                <a:defRPr/>
              </a:pPr>
              <a:t>‹#›</a:t>
            </a:fld>
            <a:endParaRPr lang="tr-TR" altLang="en-US"/>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15100" y="234950"/>
            <a:ext cx="2019300" cy="540385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34950"/>
            <a:ext cx="5905500" cy="54038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935C3573-A58C-4189-AB48-9B0333F69B7A}"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5452027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AndTwoObj" preserve="1">
  <p:cSld name="Başlık, İçerik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34950"/>
            <a:ext cx="8077200" cy="64135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7620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724400" y="1524000"/>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724400" y="3657600"/>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7"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8"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2067DEA9-06B5-444A-9165-C65C4C37D39A}"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31139393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34950"/>
            <a:ext cx="8077200" cy="64135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7620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244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Prentice-Hall </a:t>
            </a:r>
            <a:r>
              <a:rPr lang="en-US">
                <a:solidFill>
                  <a:srgbClr val="000000"/>
                </a:solidFill>
                <a:cs typeface="Times New Roman" pitchFamily="18" charset="0"/>
              </a:rPr>
              <a:t>© 2002</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General Chemistry: Chapter 12</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Slide </a:t>
            </a:r>
            <a:fld id="{2193BD36-BD15-4560-9AAA-3058452730F8}" type="slidenum">
              <a:rPr lang="en-US">
                <a:solidFill>
                  <a:srgbClr val="000000"/>
                </a:solidFill>
              </a:rPr>
              <a:pPr>
                <a:defRPr/>
              </a:pPr>
              <a:t>‹#›</a:t>
            </a:fld>
            <a:r>
              <a:rPr lang="en-US">
                <a:solidFill>
                  <a:srgbClr val="000000"/>
                </a:solidFill>
              </a:rPr>
              <a:t> of 47</a:t>
            </a:r>
          </a:p>
        </p:txBody>
      </p:sp>
    </p:spTree>
    <p:extLst>
      <p:ext uri="{BB962C8B-B14F-4D97-AF65-F5344CB8AC3E}">
        <p14:creationId xmlns:p14="http://schemas.microsoft.com/office/powerpoint/2010/main" val="23966177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006233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719543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8629723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2179891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8" name="7 Altbilgi Yer Tutucusu"/>
          <p:cNvSpPr>
            <a:spLocks noGrp="1"/>
          </p:cNvSpPr>
          <p:nvPr>
            <p:ph type="ftr" sz="quarter" idx="11"/>
          </p:nvPr>
        </p:nvSpPr>
        <p:spPr/>
        <p:txBody>
          <a:bodyPr/>
          <a:lstStyle/>
          <a:p>
            <a:endParaRPr lang="tr-TR">
              <a:solidFill>
                <a:prstClr val="black">
                  <a:tint val="75000"/>
                </a:prstClr>
              </a:solidFill>
            </a:endParaRPr>
          </a:p>
        </p:txBody>
      </p:sp>
      <p:sp>
        <p:nvSpPr>
          <p:cNvPr id="9" name="8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240922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4" name="3 Altbilgi Yer Tutucusu"/>
          <p:cNvSpPr>
            <a:spLocks noGrp="1"/>
          </p:cNvSpPr>
          <p:nvPr>
            <p:ph type="ftr" sz="quarter" idx="11"/>
          </p:nvPr>
        </p:nvSpPr>
        <p:spPr/>
        <p:txBody>
          <a:bodyPr/>
          <a:lstStyle/>
          <a:p>
            <a:endParaRPr lang="tr-TR">
              <a:solidFill>
                <a:prstClr val="black">
                  <a:tint val="75000"/>
                </a:prstClr>
              </a:solidFill>
            </a:endParaRPr>
          </a:p>
        </p:txBody>
      </p:sp>
      <p:sp>
        <p:nvSpPr>
          <p:cNvPr id="5" name="4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1819941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3" name="2 Altbilgi Yer Tutucusu"/>
          <p:cNvSpPr>
            <a:spLocks noGrp="1"/>
          </p:cNvSpPr>
          <p:nvPr>
            <p:ph type="ftr" sz="quarter" idx="11"/>
          </p:nvPr>
        </p:nvSpPr>
        <p:spPr/>
        <p:txBody>
          <a:bodyPr/>
          <a:lstStyle/>
          <a:p>
            <a:endParaRPr lang="tr-TR">
              <a:solidFill>
                <a:prstClr val="black">
                  <a:tint val="75000"/>
                </a:prstClr>
              </a:solidFill>
            </a:endParaRPr>
          </a:p>
        </p:txBody>
      </p:sp>
      <p:sp>
        <p:nvSpPr>
          <p:cNvPr id="4" name="3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406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tr-TR" altLang="en-US"/>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tr-TR" altLang="en-US"/>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4AF80300-2D7E-4B54-95B6-15FCC3CCF562}" type="slidenum">
              <a:rPr lang="tr-TR" altLang="en-US" smtClean="0"/>
              <a:pPr>
                <a:defRPr/>
              </a:pPr>
              <a:t>‹#›</a:t>
            </a:fld>
            <a:endParaRPr lang="tr-TR" altLang="en-US"/>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left)">
                                      <p:cBhvr>
                                        <p:cTn id="12" dur="500"/>
                                        <p:tgtEl>
                                          <p:spTgt spid="3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
                                            <p:txEl>
                                              <p:pRg st="1" end="1"/>
                                            </p:txEl>
                                          </p:spTgt>
                                        </p:tgtEl>
                                        <p:attrNameLst>
                                          <p:attrName>style.visibility</p:attrName>
                                        </p:attrNameLst>
                                      </p:cBhvr>
                                      <p:to>
                                        <p:strVal val="visible"/>
                                      </p:to>
                                    </p:set>
                                    <p:animEffect transition="in" filter="wipe(left)">
                                      <p:cBhvr>
                                        <p:cTn id="15" dur="500"/>
                                        <p:tgtEl>
                                          <p:spTgt spid="30">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
                                            <p:txEl>
                                              <p:pRg st="2" end="2"/>
                                            </p:txEl>
                                          </p:spTgt>
                                        </p:tgtEl>
                                        <p:attrNameLst>
                                          <p:attrName>style.visibility</p:attrName>
                                        </p:attrNameLst>
                                      </p:cBhvr>
                                      <p:to>
                                        <p:strVal val="visible"/>
                                      </p:to>
                                    </p:set>
                                    <p:animEffect transition="in" filter="wipe(left)">
                                      <p:cBhvr>
                                        <p:cTn id="18" dur="500"/>
                                        <p:tgtEl>
                                          <p:spTgt spid="30">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
                                            <p:txEl>
                                              <p:pRg st="3" end="3"/>
                                            </p:txEl>
                                          </p:spTgt>
                                        </p:tgtEl>
                                        <p:attrNameLst>
                                          <p:attrName>style.visibility</p:attrName>
                                        </p:attrNameLst>
                                      </p:cBhvr>
                                      <p:to>
                                        <p:strVal val="visible"/>
                                      </p:to>
                                    </p:set>
                                    <p:animEffect transition="in" filter="wipe(left)">
                                      <p:cBhvr>
                                        <p:cTn id="21" dur="500"/>
                                        <p:tgtEl>
                                          <p:spTgt spid="30">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
                                            <p:txEl>
                                              <p:pRg st="4" end="4"/>
                                            </p:txEl>
                                          </p:spTgt>
                                        </p:tgtEl>
                                        <p:attrNameLst>
                                          <p:attrName>style.visibility</p:attrName>
                                        </p:attrNameLst>
                                      </p:cBhvr>
                                      <p:to>
                                        <p:strVal val="visible"/>
                                      </p:to>
                                    </p:set>
                                    <p:animEffect transition="in" filter="wipe(left)">
                                      <p:cBhvr>
                                        <p:cTn id="24"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34950"/>
            <a:ext cx="8077200" cy="641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524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400"/>
            </a:lvl1pPr>
          </a:lstStyle>
          <a:p>
            <a:r>
              <a:rPr lang="en-US" baseline="0" smtClean="0">
                <a:solidFill>
                  <a:srgbClr val="000000"/>
                </a:solidFill>
              </a:rPr>
              <a:t>Prentice-Hall </a:t>
            </a:r>
            <a:r>
              <a:rPr lang="en-US" baseline="0" smtClean="0">
                <a:solidFill>
                  <a:srgbClr val="000000"/>
                </a:solidFill>
                <a:cs typeface="Times New Roman" pitchFamily="18" charset="0"/>
              </a:rPr>
              <a:t>© 2002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a:lvl1pPr>
          </a:lstStyle>
          <a:p>
            <a:r>
              <a:rPr lang="en-US" baseline="0" smtClean="0">
                <a:solidFill>
                  <a:srgbClr val="000000"/>
                </a:solidFill>
              </a:rPr>
              <a:t>General Chemistry: Chapter 11</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400"/>
            </a:lvl1pPr>
          </a:lstStyle>
          <a:p>
            <a:r>
              <a:rPr lang="en-US" baseline="0" smtClean="0">
                <a:solidFill>
                  <a:srgbClr val="000000"/>
                </a:solidFill>
              </a:rPr>
              <a:t>Slide </a:t>
            </a:r>
            <a:fld id="{51737C3C-F4E8-4914-8C50-A20C7E77185B}" type="slidenum">
              <a:rPr lang="en-US" baseline="0" smtClean="0">
                <a:solidFill>
                  <a:srgbClr val="000000"/>
                </a:solidFill>
              </a:rPr>
              <a:pPr/>
              <a:t>‹#›</a:t>
            </a:fld>
            <a:r>
              <a:rPr lang="en-US" baseline="0" smtClean="0">
                <a:solidFill>
                  <a:srgbClr val="000000"/>
                </a:solidFill>
              </a:rPr>
              <a:t> of 43</a:t>
            </a:r>
          </a:p>
        </p:txBody>
      </p:sp>
    </p:spTree>
    <p:extLst>
      <p:ext uri="{BB962C8B-B14F-4D97-AF65-F5344CB8AC3E}">
        <p14:creationId xmlns:p14="http://schemas.microsoft.com/office/powerpoint/2010/main" val="208734596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iming>
    <p:tnLst>
      <p:par>
        <p:cTn id="1" dur="indefinite" restart="never" nodeType="tmRoot"/>
      </p:par>
    </p:tnLst>
  </p:timing>
  <p:hf hdr="0"/>
  <p:txStyles>
    <p:titleStyle>
      <a:lvl1pPr algn="ctr" rtl="0" fontAlgn="base">
        <a:spcBef>
          <a:spcPct val="0"/>
        </a:spcBef>
        <a:spcAft>
          <a:spcPct val="0"/>
        </a:spcAft>
        <a:defRPr sz="3600">
          <a:solidFill>
            <a:schemeClr val="bg1"/>
          </a:solidFill>
          <a:latin typeface="+mj-lt"/>
          <a:ea typeface="+mj-ea"/>
          <a:cs typeface="+mj-cs"/>
        </a:defRPr>
      </a:lvl1pPr>
      <a:lvl2pPr algn="ctr" rtl="0" fontAlgn="base">
        <a:spcBef>
          <a:spcPct val="0"/>
        </a:spcBef>
        <a:spcAft>
          <a:spcPct val="0"/>
        </a:spcAft>
        <a:defRPr sz="3600">
          <a:solidFill>
            <a:schemeClr val="bg1"/>
          </a:solidFill>
          <a:latin typeface="Times New Roman" pitchFamily="18" charset="0"/>
        </a:defRPr>
      </a:lvl2pPr>
      <a:lvl3pPr algn="ctr" rtl="0" fontAlgn="base">
        <a:spcBef>
          <a:spcPct val="0"/>
        </a:spcBef>
        <a:spcAft>
          <a:spcPct val="0"/>
        </a:spcAft>
        <a:defRPr sz="3600">
          <a:solidFill>
            <a:schemeClr val="bg1"/>
          </a:solidFill>
          <a:latin typeface="Times New Roman" pitchFamily="18" charset="0"/>
        </a:defRPr>
      </a:lvl3pPr>
      <a:lvl4pPr algn="ctr" rtl="0" fontAlgn="base">
        <a:spcBef>
          <a:spcPct val="0"/>
        </a:spcBef>
        <a:spcAft>
          <a:spcPct val="0"/>
        </a:spcAft>
        <a:defRPr sz="3600">
          <a:solidFill>
            <a:schemeClr val="bg1"/>
          </a:solidFill>
          <a:latin typeface="Times New Roman" pitchFamily="18" charset="0"/>
        </a:defRPr>
      </a:lvl4pPr>
      <a:lvl5pPr algn="ctr" rtl="0" fontAlgn="base">
        <a:spcBef>
          <a:spcPct val="0"/>
        </a:spcBef>
        <a:spcAft>
          <a:spcPct val="0"/>
        </a:spcAft>
        <a:defRPr sz="3600">
          <a:solidFill>
            <a:schemeClr val="bg1"/>
          </a:solidFill>
          <a:latin typeface="Times New Roman" pitchFamily="18" charset="0"/>
        </a:defRPr>
      </a:lvl5pPr>
      <a:lvl6pPr marL="457200" algn="ctr" rtl="0" fontAlgn="base">
        <a:spcBef>
          <a:spcPct val="0"/>
        </a:spcBef>
        <a:spcAft>
          <a:spcPct val="0"/>
        </a:spcAft>
        <a:defRPr sz="3600">
          <a:solidFill>
            <a:schemeClr val="bg1"/>
          </a:solidFill>
          <a:latin typeface="Times New Roman" pitchFamily="18" charset="0"/>
        </a:defRPr>
      </a:lvl6pPr>
      <a:lvl7pPr marL="914400" algn="ctr" rtl="0" fontAlgn="base">
        <a:spcBef>
          <a:spcPct val="0"/>
        </a:spcBef>
        <a:spcAft>
          <a:spcPct val="0"/>
        </a:spcAft>
        <a:defRPr sz="3600">
          <a:solidFill>
            <a:schemeClr val="bg1"/>
          </a:solidFill>
          <a:latin typeface="Times New Roman" pitchFamily="18" charset="0"/>
        </a:defRPr>
      </a:lvl7pPr>
      <a:lvl8pPr marL="1371600" algn="ctr" rtl="0" fontAlgn="base">
        <a:spcBef>
          <a:spcPct val="0"/>
        </a:spcBef>
        <a:spcAft>
          <a:spcPct val="0"/>
        </a:spcAft>
        <a:defRPr sz="3600">
          <a:solidFill>
            <a:schemeClr val="bg1"/>
          </a:solidFill>
          <a:latin typeface="Times New Roman" pitchFamily="18" charset="0"/>
        </a:defRPr>
      </a:lvl8pPr>
      <a:lvl9pPr marL="1828800" algn="ctr" rtl="0" fontAlgn="base">
        <a:spcBef>
          <a:spcPct val="0"/>
        </a:spcBef>
        <a:spcAft>
          <a:spcPct val="0"/>
        </a:spcAft>
        <a:defRPr sz="3600">
          <a:solidFill>
            <a:schemeClr val="bg1"/>
          </a:solidFill>
          <a:latin typeface="Times New Roman" pitchFamily="18"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lr>
          <a:schemeClr val="hlink"/>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3F76BC2-8E3F-415D-A443-58B27274D8E0}" type="datetimeFigureOut">
              <a:rPr lang="tr-TR" baseline="0" smtClean="0">
                <a:solidFill>
                  <a:prstClr val="black">
                    <a:tint val="75000"/>
                  </a:prstClr>
                </a:solidFill>
                <a:latin typeface="Calibri"/>
              </a:rPr>
              <a:pPr fontAlgn="auto">
                <a:spcBef>
                  <a:spcPts val="0"/>
                </a:spcBef>
                <a:spcAft>
                  <a:spcPts val="0"/>
                </a:spcAft>
              </a:pPr>
              <a:t>31.10.2014</a:t>
            </a:fld>
            <a:endParaRPr lang="tr-TR" baseline="0">
              <a:solidFill>
                <a:prstClr val="black">
                  <a:tint val="75000"/>
                </a:prstClr>
              </a:solidFill>
              <a:latin typeface="Calibri"/>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tr-TR" baseline="0">
              <a:solidFill>
                <a:prstClr val="black">
                  <a:tint val="75000"/>
                </a:prstClr>
              </a:solidFill>
              <a:latin typeface="Calibri"/>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28D4FC3-C66F-4D91-9BA9-1A75661766A4}" type="slidenum">
              <a:rPr lang="tr-TR" baseline="0" smtClean="0">
                <a:solidFill>
                  <a:prstClr val="black">
                    <a:tint val="75000"/>
                  </a:prstClr>
                </a:solidFill>
                <a:latin typeface="Calibri"/>
              </a:rPr>
              <a:pPr fontAlgn="auto">
                <a:spcBef>
                  <a:spcPts val="0"/>
                </a:spcBef>
                <a:spcAft>
                  <a:spcPts val="0"/>
                </a:spcAft>
              </a:pPr>
              <a:t>‹#›</a:t>
            </a:fld>
            <a:endParaRPr lang="tr-TR" baseline="0">
              <a:solidFill>
                <a:prstClr val="black">
                  <a:tint val="75000"/>
                </a:prstClr>
              </a:solidFill>
              <a:latin typeface="Calibri"/>
            </a:endParaRPr>
          </a:p>
        </p:txBody>
      </p:sp>
    </p:spTree>
    <p:extLst>
      <p:ext uri="{BB962C8B-B14F-4D97-AF65-F5344CB8AC3E}">
        <p14:creationId xmlns:p14="http://schemas.microsoft.com/office/powerpoint/2010/main" val="352859691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3F76BC2-8E3F-415D-A443-58B27274D8E0}" type="datetimeFigureOut">
              <a:rPr lang="tr-TR" baseline="0" smtClean="0">
                <a:solidFill>
                  <a:prstClr val="black">
                    <a:tint val="75000"/>
                  </a:prstClr>
                </a:solidFill>
                <a:latin typeface="Calibri"/>
              </a:rPr>
              <a:pPr fontAlgn="auto">
                <a:spcBef>
                  <a:spcPts val="0"/>
                </a:spcBef>
                <a:spcAft>
                  <a:spcPts val="0"/>
                </a:spcAft>
              </a:pPr>
              <a:t>31.10.2014</a:t>
            </a:fld>
            <a:endParaRPr lang="tr-TR" baseline="0">
              <a:solidFill>
                <a:prstClr val="black">
                  <a:tint val="75000"/>
                </a:prstClr>
              </a:solidFill>
              <a:latin typeface="Calibri"/>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tr-TR" baseline="0">
              <a:solidFill>
                <a:prstClr val="black">
                  <a:tint val="75000"/>
                </a:prstClr>
              </a:solidFill>
              <a:latin typeface="Calibri"/>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28D4FC3-C66F-4D91-9BA9-1A75661766A4}" type="slidenum">
              <a:rPr lang="tr-TR" baseline="0" smtClean="0">
                <a:solidFill>
                  <a:prstClr val="black">
                    <a:tint val="75000"/>
                  </a:prstClr>
                </a:solidFill>
                <a:latin typeface="Calibri"/>
              </a:rPr>
              <a:pPr fontAlgn="auto">
                <a:spcBef>
                  <a:spcPts val="0"/>
                </a:spcBef>
                <a:spcAft>
                  <a:spcPts val="0"/>
                </a:spcAft>
              </a:pPr>
              <a:t>‹#›</a:t>
            </a:fld>
            <a:endParaRPr lang="tr-TR" baseline="0">
              <a:solidFill>
                <a:prstClr val="black">
                  <a:tint val="75000"/>
                </a:prstClr>
              </a:solidFill>
              <a:latin typeface="Calibri"/>
            </a:endParaRPr>
          </a:p>
        </p:txBody>
      </p:sp>
    </p:spTree>
    <p:extLst>
      <p:ext uri="{BB962C8B-B14F-4D97-AF65-F5344CB8AC3E}">
        <p14:creationId xmlns:p14="http://schemas.microsoft.com/office/powerpoint/2010/main" val="90233531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3F76BC2-8E3F-415D-A443-58B27274D8E0}" type="datetimeFigureOut">
              <a:rPr lang="tr-TR" baseline="0" smtClean="0">
                <a:solidFill>
                  <a:prstClr val="black">
                    <a:tint val="75000"/>
                  </a:prstClr>
                </a:solidFill>
                <a:latin typeface="Calibri"/>
              </a:rPr>
              <a:pPr fontAlgn="auto">
                <a:spcBef>
                  <a:spcPts val="0"/>
                </a:spcBef>
                <a:spcAft>
                  <a:spcPts val="0"/>
                </a:spcAft>
              </a:pPr>
              <a:t>31.10.2014</a:t>
            </a:fld>
            <a:endParaRPr lang="tr-TR" baseline="0">
              <a:solidFill>
                <a:prstClr val="black">
                  <a:tint val="75000"/>
                </a:prstClr>
              </a:solidFill>
              <a:latin typeface="Calibri"/>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tr-TR" baseline="0">
              <a:solidFill>
                <a:prstClr val="black">
                  <a:tint val="75000"/>
                </a:prstClr>
              </a:solidFill>
              <a:latin typeface="Calibri"/>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28D4FC3-C66F-4D91-9BA9-1A75661766A4}" type="slidenum">
              <a:rPr lang="tr-TR" baseline="0" smtClean="0">
                <a:solidFill>
                  <a:prstClr val="black">
                    <a:tint val="75000"/>
                  </a:prstClr>
                </a:solidFill>
                <a:latin typeface="Calibri"/>
              </a:rPr>
              <a:pPr fontAlgn="auto">
                <a:spcBef>
                  <a:spcPts val="0"/>
                </a:spcBef>
                <a:spcAft>
                  <a:spcPts val="0"/>
                </a:spcAft>
              </a:pPr>
              <a:t>‹#›</a:t>
            </a:fld>
            <a:endParaRPr lang="tr-TR" baseline="0">
              <a:solidFill>
                <a:prstClr val="black">
                  <a:tint val="75000"/>
                </a:prstClr>
              </a:solidFill>
              <a:latin typeface="Calibri"/>
            </a:endParaRPr>
          </a:p>
        </p:txBody>
      </p:sp>
    </p:spTree>
    <p:extLst>
      <p:ext uri="{BB962C8B-B14F-4D97-AF65-F5344CB8AC3E}">
        <p14:creationId xmlns:p14="http://schemas.microsoft.com/office/powerpoint/2010/main" val="129273467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3F76BC2-8E3F-415D-A443-58B27274D8E0}" type="datetimeFigureOut">
              <a:rPr lang="tr-TR" baseline="0" smtClean="0">
                <a:solidFill>
                  <a:prstClr val="black">
                    <a:tint val="75000"/>
                  </a:prstClr>
                </a:solidFill>
                <a:latin typeface="Calibri"/>
              </a:rPr>
              <a:pPr fontAlgn="auto">
                <a:spcBef>
                  <a:spcPts val="0"/>
                </a:spcBef>
                <a:spcAft>
                  <a:spcPts val="0"/>
                </a:spcAft>
              </a:pPr>
              <a:t>31.10.2014</a:t>
            </a:fld>
            <a:endParaRPr lang="tr-TR" baseline="0">
              <a:solidFill>
                <a:prstClr val="black">
                  <a:tint val="75000"/>
                </a:prstClr>
              </a:solidFill>
              <a:latin typeface="Calibri"/>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tr-TR" baseline="0">
              <a:solidFill>
                <a:prstClr val="black">
                  <a:tint val="75000"/>
                </a:prstClr>
              </a:solidFill>
              <a:latin typeface="Calibri"/>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28D4FC3-C66F-4D91-9BA9-1A75661766A4}" type="slidenum">
              <a:rPr lang="tr-TR" baseline="0" smtClean="0">
                <a:solidFill>
                  <a:prstClr val="black">
                    <a:tint val="75000"/>
                  </a:prstClr>
                </a:solidFill>
                <a:latin typeface="Calibri"/>
              </a:rPr>
              <a:pPr fontAlgn="auto">
                <a:spcBef>
                  <a:spcPts val="0"/>
                </a:spcBef>
                <a:spcAft>
                  <a:spcPts val="0"/>
                </a:spcAft>
              </a:pPr>
              <a:t>‹#›</a:t>
            </a:fld>
            <a:endParaRPr lang="tr-TR" baseline="0">
              <a:solidFill>
                <a:prstClr val="black">
                  <a:tint val="75000"/>
                </a:prstClr>
              </a:solidFill>
              <a:latin typeface="Calibri"/>
            </a:endParaRPr>
          </a:p>
        </p:txBody>
      </p:sp>
    </p:spTree>
    <p:extLst>
      <p:ext uri="{BB962C8B-B14F-4D97-AF65-F5344CB8AC3E}">
        <p14:creationId xmlns:p14="http://schemas.microsoft.com/office/powerpoint/2010/main" val="65012296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onstantia"/>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onstantia"/>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tr-TR" alt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tr-TR" altLang="en-US">
              <a:solidFill>
                <a:srgbClr val="04617B">
                  <a:shade val="90000"/>
                </a:srgbClr>
              </a:solidFill>
            </a:endParaRP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4AF80300-2D7E-4B54-95B6-15FCC3CCF562}" type="slidenum">
              <a:rPr lang="tr-TR" altLang="en-US" smtClean="0">
                <a:solidFill>
                  <a:srgbClr val="04617B">
                    <a:shade val="90000"/>
                  </a:srgbClr>
                </a:solidFill>
              </a:rPr>
              <a:pPr>
                <a:defRPr/>
              </a:pPr>
              <a:t>‹#›</a:t>
            </a:fld>
            <a:endParaRPr lang="tr-TR" altLang="en-US">
              <a:solidFill>
                <a:srgbClr val="04617B">
                  <a:shade val="90000"/>
                </a:srgbClr>
              </a:solidFill>
            </a:endParaRP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96795086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left)">
                                      <p:cBhvr>
                                        <p:cTn id="12" dur="500"/>
                                        <p:tgtEl>
                                          <p:spTgt spid="3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
                                            <p:txEl>
                                              <p:pRg st="1" end="1"/>
                                            </p:txEl>
                                          </p:spTgt>
                                        </p:tgtEl>
                                        <p:attrNameLst>
                                          <p:attrName>style.visibility</p:attrName>
                                        </p:attrNameLst>
                                      </p:cBhvr>
                                      <p:to>
                                        <p:strVal val="visible"/>
                                      </p:to>
                                    </p:set>
                                    <p:animEffect transition="in" filter="wipe(left)">
                                      <p:cBhvr>
                                        <p:cTn id="15" dur="500"/>
                                        <p:tgtEl>
                                          <p:spTgt spid="30">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
                                            <p:txEl>
                                              <p:pRg st="2" end="2"/>
                                            </p:txEl>
                                          </p:spTgt>
                                        </p:tgtEl>
                                        <p:attrNameLst>
                                          <p:attrName>style.visibility</p:attrName>
                                        </p:attrNameLst>
                                      </p:cBhvr>
                                      <p:to>
                                        <p:strVal val="visible"/>
                                      </p:to>
                                    </p:set>
                                    <p:animEffect transition="in" filter="wipe(left)">
                                      <p:cBhvr>
                                        <p:cTn id="18" dur="500"/>
                                        <p:tgtEl>
                                          <p:spTgt spid="30">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
                                            <p:txEl>
                                              <p:pRg st="3" end="3"/>
                                            </p:txEl>
                                          </p:spTgt>
                                        </p:tgtEl>
                                        <p:attrNameLst>
                                          <p:attrName>style.visibility</p:attrName>
                                        </p:attrNameLst>
                                      </p:cBhvr>
                                      <p:to>
                                        <p:strVal val="visible"/>
                                      </p:to>
                                    </p:set>
                                    <p:animEffect transition="in" filter="wipe(left)">
                                      <p:cBhvr>
                                        <p:cTn id="21" dur="500"/>
                                        <p:tgtEl>
                                          <p:spTgt spid="30">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
                                            <p:txEl>
                                              <p:pRg st="4" end="4"/>
                                            </p:txEl>
                                          </p:spTgt>
                                        </p:tgtEl>
                                        <p:attrNameLst>
                                          <p:attrName>style.visibility</p:attrName>
                                        </p:attrNameLst>
                                      </p:cBhvr>
                                      <p:to>
                                        <p:strVal val="visible"/>
                                      </p:to>
                                    </p:set>
                                    <p:animEffect transition="in" filter="wipe(left)">
                                      <p:cBhvr>
                                        <p:cTn id="24"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34950"/>
            <a:ext cx="8077200"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vl1pPr>
          </a:lstStyle>
          <a:p>
            <a:pPr>
              <a:defRPr/>
            </a:pPr>
            <a:r>
              <a:rPr lang="en-US" baseline="0">
                <a:solidFill>
                  <a:srgbClr val="000000"/>
                </a:solidFill>
              </a:rPr>
              <a:t>Prentice-Hall </a:t>
            </a:r>
            <a:r>
              <a:rPr lang="en-US" baseline="0">
                <a:solidFill>
                  <a:srgbClr val="000000"/>
                </a:solidFill>
                <a:cs typeface="Times New Roman" pitchFamily="18" charset="0"/>
              </a:rPr>
              <a:t>© 2002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vl1pPr>
          </a:lstStyle>
          <a:p>
            <a:pPr>
              <a:defRPr/>
            </a:pPr>
            <a:r>
              <a:rPr lang="en-US" baseline="0">
                <a:solidFill>
                  <a:srgbClr val="000000"/>
                </a:solidFill>
              </a:rPr>
              <a:t>General Chemistry: Chapter 12</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400"/>
            </a:lvl1pPr>
          </a:lstStyle>
          <a:p>
            <a:pPr>
              <a:defRPr/>
            </a:pPr>
            <a:r>
              <a:rPr lang="en-US" baseline="0">
                <a:solidFill>
                  <a:srgbClr val="000000"/>
                </a:solidFill>
              </a:rPr>
              <a:t>Slide </a:t>
            </a:r>
            <a:fld id="{643E6CCB-A265-4BA1-B8D3-3934504AC748}" type="slidenum">
              <a:rPr lang="en-US" baseline="0">
                <a:solidFill>
                  <a:srgbClr val="000000"/>
                </a:solidFill>
              </a:rPr>
              <a:pPr>
                <a:defRPr/>
              </a:pPr>
              <a:t>‹#›</a:t>
            </a:fld>
            <a:r>
              <a:rPr lang="en-US" baseline="0">
                <a:solidFill>
                  <a:srgbClr val="000000"/>
                </a:solidFill>
              </a:rPr>
              <a:t> of 47</a:t>
            </a:r>
          </a:p>
        </p:txBody>
      </p:sp>
    </p:spTree>
    <p:extLst>
      <p:ext uri="{BB962C8B-B14F-4D97-AF65-F5344CB8AC3E}">
        <p14:creationId xmlns:p14="http://schemas.microsoft.com/office/powerpoint/2010/main" val="2695253841"/>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Lst>
  <p:timing>
    <p:tnLst>
      <p:par>
        <p:cTn id="1" dur="indefinite" restart="never" nodeType="tmRoot"/>
      </p:par>
    </p:tnLst>
  </p:timing>
  <p:hf hdr="0"/>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Times New Roman" pitchFamily="18" charset="0"/>
        </a:defRPr>
      </a:lvl2pPr>
      <a:lvl3pPr algn="ctr" rtl="0" eaLnBrk="0" fontAlgn="base" hangingPunct="0">
        <a:spcBef>
          <a:spcPct val="0"/>
        </a:spcBef>
        <a:spcAft>
          <a:spcPct val="0"/>
        </a:spcAft>
        <a:defRPr sz="3600">
          <a:solidFill>
            <a:schemeClr val="bg1"/>
          </a:solidFill>
          <a:latin typeface="Times New Roman" pitchFamily="18" charset="0"/>
        </a:defRPr>
      </a:lvl3pPr>
      <a:lvl4pPr algn="ctr" rtl="0" eaLnBrk="0" fontAlgn="base" hangingPunct="0">
        <a:spcBef>
          <a:spcPct val="0"/>
        </a:spcBef>
        <a:spcAft>
          <a:spcPct val="0"/>
        </a:spcAft>
        <a:defRPr sz="3600">
          <a:solidFill>
            <a:schemeClr val="bg1"/>
          </a:solidFill>
          <a:latin typeface="Times New Roman" pitchFamily="18" charset="0"/>
        </a:defRPr>
      </a:lvl4pPr>
      <a:lvl5pPr algn="ctr" rtl="0" eaLnBrk="0" fontAlgn="base" hangingPunct="0">
        <a:spcBef>
          <a:spcPct val="0"/>
        </a:spcBef>
        <a:spcAft>
          <a:spcPct val="0"/>
        </a:spcAft>
        <a:defRPr sz="3600">
          <a:solidFill>
            <a:schemeClr val="bg1"/>
          </a:solidFill>
          <a:latin typeface="Times New Roman" pitchFamily="18" charset="0"/>
        </a:defRPr>
      </a:lvl5pPr>
      <a:lvl6pPr marL="457200" algn="ctr" rtl="0" fontAlgn="base">
        <a:spcBef>
          <a:spcPct val="0"/>
        </a:spcBef>
        <a:spcAft>
          <a:spcPct val="0"/>
        </a:spcAft>
        <a:defRPr sz="3600">
          <a:solidFill>
            <a:schemeClr val="bg1"/>
          </a:solidFill>
          <a:latin typeface="Times New Roman" pitchFamily="18" charset="0"/>
        </a:defRPr>
      </a:lvl6pPr>
      <a:lvl7pPr marL="914400" algn="ctr" rtl="0" fontAlgn="base">
        <a:spcBef>
          <a:spcPct val="0"/>
        </a:spcBef>
        <a:spcAft>
          <a:spcPct val="0"/>
        </a:spcAft>
        <a:defRPr sz="3600">
          <a:solidFill>
            <a:schemeClr val="bg1"/>
          </a:solidFill>
          <a:latin typeface="Times New Roman" pitchFamily="18" charset="0"/>
        </a:defRPr>
      </a:lvl7pPr>
      <a:lvl8pPr marL="1371600" algn="ctr" rtl="0" fontAlgn="base">
        <a:spcBef>
          <a:spcPct val="0"/>
        </a:spcBef>
        <a:spcAft>
          <a:spcPct val="0"/>
        </a:spcAft>
        <a:defRPr sz="3600">
          <a:solidFill>
            <a:schemeClr val="bg1"/>
          </a:solidFill>
          <a:latin typeface="Times New Roman" pitchFamily="18" charset="0"/>
        </a:defRPr>
      </a:lvl8pPr>
      <a:lvl9pPr marL="1828800" algn="ctr" rtl="0" fontAlgn="base">
        <a:spcBef>
          <a:spcPct val="0"/>
        </a:spcBef>
        <a:spcAft>
          <a:spcPct val="0"/>
        </a:spcAft>
        <a:defRPr sz="36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3F76BC2-8E3F-415D-A443-58B27274D8E0}" type="datetimeFigureOut">
              <a:rPr lang="tr-TR" baseline="0" smtClean="0">
                <a:solidFill>
                  <a:prstClr val="black">
                    <a:tint val="75000"/>
                  </a:prstClr>
                </a:solidFill>
                <a:latin typeface="Calibri"/>
              </a:rPr>
              <a:pPr fontAlgn="auto">
                <a:spcBef>
                  <a:spcPts val="0"/>
                </a:spcBef>
                <a:spcAft>
                  <a:spcPts val="0"/>
                </a:spcAft>
              </a:pPr>
              <a:t>31.10.2014</a:t>
            </a:fld>
            <a:endParaRPr lang="tr-TR" baseline="0">
              <a:solidFill>
                <a:prstClr val="black">
                  <a:tint val="75000"/>
                </a:prstClr>
              </a:solidFill>
              <a:latin typeface="Calibri"/>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tr-TR" baseline="0">
              <a:solidFill>
                <a:prstClr val="black">
                  <a:tint val="75000"/>
                </a:prstClr>
              </a:solidFill>
              <a:latin typeface="Calibri"/>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28D4FC3-C66F-4D91-9BA9-1A75661766A4}" type="slidenum">
              <a:rPr lang="tr-TR" baseline="0" smtClean="0">
                <a:solidFill>
                  <a:prstClr val="black">
                    <a:tint val="75000"/>
                  </a:prstClr>
                </a:solidFill>
                <a:latin typeface="Calibri"/>
              </a:rPr>
              <a:pPr fontAlgn="auto">
                <a:spcBef>
                  <a:spcPts val="0"/>
                </a:spcBef>
                <a:spcAft>
                  <a:spcPts val="0"/>
                </a:spcAft>
              </a:pPr>
              <a:t>‹#›</a:t>
            </a:fld>
            <a:endParaRPr lang="tr-TR" baseline="0">
              <a:solidFill>
                <a:prstClr val="black">
                  <a:tint val="75000"/>
                </a:prstClr>
              </a:solidFill>
              <a:latin typeface="Calibri"/>
            </a:endParaRPr>
          </a:p>
        </p:txBody>
      </p:sp>
    </p:spTree>
    <p:extLst>
      <p:ext uri="{BB962C8B-B14F-4D97-AF65-F5344CB8AC3E}">
        <p14:creationId xmlns:p14="http://schemas.microsoft.com/office/powerpoint/2010/main" val="1543670180"/>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1.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1.xml"/></Relationships>
</file>

<file path=ppt/slides/_rels/slide4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1.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1.xml"/></Relationships>
</file>

<file path=ppt/slides/_rels/slide4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31.xml"/><Relationship Id="rId6" Type="http://schemas.openxmlformats.org/officeDocument/2006/relationships/image" Target="../media/image39.png"/><Relationship Id="rId5" Type="http://schemas.openxmlformats.org/officeDocument/2006/relationships/image" Target="../media/image33.png"/><Relationship Id="rId4" Type="http://schemas.openxmlformats.org/officeDocument/2006/relationships/image" Target="../media/image38.png"/><Relationship Id="rId9"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81.xml"/></Relationships>
</file>

<file path=ppt/slides/_rels/slide4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8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81.xml"/></Relationships>
</file>

<file path=ppt/slides/_rels/slide5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3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5.png"/><Relationship Id="rId7" Type="http://schemas.openxmlformats.org/officeDocument/2006/relationships/image" Target="../media/image50.png"/><Relationship Id="rId2" Type="http://schemas.openxmlformats.org/officeDocument/2006/relationships/image" Target="../media/image54.png"/><Relationship Id="rId1" Type="http://schemas.openxmlformats.org/officeDocument/2006/relationships/slideLayout" Target="../slideLayouts/slideLayout3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59.png"/></Relationships>
</file>

<file path=ppt/slides/_rels/slide5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83.xml"/></Relationships>
</file>

<file path=ppt/slides/_rels/slide5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81.xml"/></Relationships>
</file>

<file path=ppt/slides/_rels/slide5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81.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1.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1.xml"/><Relationship Id="rId5" Type="http://schemas.openxmlformats.org/officeDocument/2006/relationships/image" Target="../media/image67.png"/><Relationship Id="rId4" Type="http://schemas.openxmlformats.org/officeDocument/2006/relationships/image" Target="../media/image66.png"/></Relationships>
</file>

<file path=ppt/slides/_rels/slide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1.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1.xml"/><Relationship Id="rId4" Type="http://schemas.openxmlformats.org/officeDocument/2006/relationships/image" Target="../media/image7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81.xml"/></Relationships>
</file>

<file path=ppt/slides/_rels/slide61.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81.xml"/></Relationships>
</file>

<file path=ppt/slides/_rels/slide6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xml"/><Relationship Id="rId1" Type="http://schemas.openxmlformats.org/officeDocument/2006/relationships/slideLayout" Target="../slideLayouts/slideLayout81.xml"/></Relationships>
</file>

<file path=ppt/slides/_rels/slide66.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8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9.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81.xml"/></Relationships>
</file>

<file path=ppt/slides/_rels/slide72.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81.xml"/></Relationships>
</file>

<file path=ppt/slides/_rels/slide73.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image" Target="../media/image82.jpeg"/><Relationship Id="rId1" Type="http://schemas.openxmlformats.org/officeDocument/2006/relationships/slideLayout" Target="../slideLayouts/slideLayout81.xml"/></Relationships>
</file>

<file path=ppt/slides/_rels/slide74.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image" Target="../media/image82.jpeg"/><Relationship Id="rId1" Type="http://schemas.openxmlformats.org/officeDocument/2006/relationships/slideLayout" Target="../slideLayouts/slideLayout81.xml"/></Relationships>
</file>

<file path=ppt/slides/_rels/slide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99.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99.xml"/></Relationships>
</file>

<file path=ppt/slides/_rels/slide7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99.xml"/></Relationships>
</file>

<file path=ppt/slides/_rels/slide7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9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9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82.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image" Target="../media/image94.jpeg"/><Relationship Id="rId1" Type="http://schemas.openxmlformats.org/officeDocument/2006/relationships/slideLayout" Target="../slideLayouts/slideLayout91.xml"/><Relationship Id="rId4" Type="http://schemas.openxmlformats.org/officeDocument/2006/relationships/image" Target="../media/image96.jpeg"/></Relationships>
</file>

<file path=ppt/slides/_rels/slide8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3.xml"/><Relationship Id="rId4" Type="http://schemas.openxmlformats.org/officeDocument/2006/relationships/image" Target="../media/image9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548680"/>
            <a:ext cx="8424936" cy="2862322"/>
          </a:xfrm>
          <a:prstGeom prst="rect">
            <a:avLst/>
          </a:prstGeom>
        </p:spPr>
        <p:txBody>
          <a:bodyPr wrap="square">
            <a:spAutoFit/>
          </a:bodyPr>
          <a:lstStyle/>
          <a:p>
            <a:pPr>
              <a:lnSpc>
                <a:spcPct val="150000"/>
              </a:lnSpc>
            </a:pPr>
            <a:r>
              <a:rPr lang="tr-TR" baseline="0" dirty="0" smtClean="0"/>
              <a:t>4- KİMYASAL BAĞLAR</a:t>
            </a:r>
          </a:p>
          <a:p>
            <a:pPr>
              <a:lnSpc>
                <a:spcPct val="150000"/>
              </a:lnSpc>
            </a:pPr>
            <a:endParaRPr lang="tr-TR" baseline="0" dirty="0" smtClean="0"/>
          </a:p>
          <a:p>
            <a:pPr>
              <a:lnSpc>
                <a:spcPct val="150000"/>
              </a:lnSpc>
            </a:pPr>
            <a:r>
              <a:rPr lang="tr-TR" baseline="0" dirty="0" smtClean="0"/>
              <a:t>Kimyasal bağlar, </a:t>
            </a:r>
          </a:p>
          <a:p>
            <a:pPr>
              <a:lnSpc>
                <a:spcPct val="150000"/>
              </a:lnSpc>
            </a:pPr>
            <a:r>
              <a:rPr lang="tr-TR" baseline="0" dirty="0" smtClean="0"/>
              <a:t>İyonik bağ, iyon türleri, </a:t>
            </a:r>
            <a:r>
              <a:rPr lang="tr-TR" baseline="0" dirty="0" err="1" smtClean="0"/>
              <a:t>kovalent</a:t>
            </a:r>
            <a:r>
              <a:rPr lang="tr-TR" baseline="0" dirty="0" smtClean="0"/>
              <a:t> bağ</a:t>
            </a:r>
          </a:p>
          <a:p>
            <a:pPr>
              <a:lnSpc>
                <a:spcPct val="150000"/>
              </a:lnSpc>
            </a:pPr>
            <a:r>
              <a:rPr lang="tr-TR" baseline="0" dirty="0" err="1" smtClean="0"/>
              <a:t>Lewis</a:t>
            </a:r>
            <a:r>
              <a:rPr lang="tr-TR" baseline="0" dirty="0" smtClean="0"/>
              <a:t> yapısı</a:t>
            </a:r>
          </a:p>
          <a:p>
            <a:pPr>
              <a:lnSpc>
                <a:spcPct val="150000"/>
              </a:lnSpc>
            </a:pPr>
            <a:r>
              <a:rPr lang="tr-TR" baseline="0" dirty="0" err="1" smtClean="0"/>
              <a:t>Formal</a:t>
            </a:r>
            <a:r>
              <a:rPr lang="tr-TR" baseline="0" dirty="0" smtClean="0"/>
              <a:t> yük</a:t>
            </a:r>
          </a:p>
          <a:p>
            <a:pPr>
              <a:lnSpc>
                <a:spcPct val="150000"/>
              </a:lnSpc>
            </a:pPr>
            <a:r>
              <a:rPr lang="tr-TR" baseline="0" dirty="0" smtClean="0"/>
              <a:t>Değerlik bağı teorisi</a:t>
            </a:r>
          </a:p>
          <a:p>
            <a:pPr>
              <a:lnSpc>
                <a:spcPct val="150000"/>
              </a:lnSpc>
            </a:pPr>
            <a:r>
              <a:rPr lang="tr-TR" baseline="0" dirty="0" smtClean="0"/>
              <a:t>Moleküler </a:t>
            </a:r>
            <a:r>
              <a:rPr lang="tr-TR" baseline="0" dirty="0" err="1" smtClean="0"/>
              <a:t>orbital</a:t>
            </a:r>
            <a:r>
              <a:rPr lang="tr-TR" baseline="0" smtClean="0"/>
              <a:t> teori</a:t>
            </a:r>
            <a:endParaRPr lang="tr-TR" baseline="0" dirty="0"/>
          </a:p>
        </p:txBody>
      </p:sp>
      <p:pic>
        <p:nvPicPr>
          <p:cNvPr id="3" name="Picture 7" descr="Üniversite logosu - University logo"/>
          <p:cNvPicPr>
            <a:picLocks noChangeAspect="1" noChangeArrowheads="1"/>
          </p:cNvPicPr>
          <p:nvPr/>
        </p:nvPicPr>
        <p:blipFill>
          <a:blip r:embed="rId2" cstate="print"/>
          <a:srcRect/>
          <a:stretch>
            <a:fillRect/>
          </a:stretch>
        </p:blipFill>
        <p:spPr bwMode="auto">
          <a:xfrm>
            <a:off x="7286644" y="245630"/>
            <a:ext cx="1428760" cy="1420246"/>
          </a:xfrm>
          <a:prstGeom prst="rect">
            <a:avLst/>
          </a:prstGeom>
          <a:noFill/>
          <a:ln w="9525">
            <a:noFill/>
            <a:miter lim="800000"/>
            <a:headEnd/>
            <a:tailEnd/>
          </a:ln>
        </p:spPr>
      </p:pic>
    </p:spTree>
    <p:extLst>
      <p:ext uri="{BB962C8B-B14F-4D97-AF65-F5344CB8AC3E}">
        <p14:creationId xmlns:p14="http://schemas.microsoft.com/office/powerpoint/2010/main" val="1794144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lum bright="-10000"/>
          </a:blip>
          <a:srcRect/>
          <a:stretch>
            <a:fillRect/>
          </a:stretch>
        </p:blipFill>
        <p:spPr bwMode="auto">
          <a:xfrm>
            <a:off x="341116" y="357166"/>
            <a:ext cx="8464859" cy="2956697"/>
          </a:xfrm>
          <a:prstGeom prst="rect">
            <a:avLst/>
          </a:prstGeom>
          <a:noFill/>
          <a:ln w="38100">
            <a:solidFill>
              <a:srgbClr val="FF0000"/>
            </a:solidFill>
            <a:miter lim="800000"/>
            <a:headEnd/>
            <a:tailEnd/>
          </a:ln>
          <a:effectLst/>
        </p:spPr>
      </p:pic>
      <p:sp>
        <p:nvSpPr>
          <p:cNvPr id="3" name="2 Metin kutusu"/>
          <p:cNvSpPr txBox="1"/>
          <p:nvPr/>
        </p:nvSpPr>
        <p:spPr>
          <a:xfrm>
            <a:off x="285720" y="3571876"/>
            <a:ext cx="8572560" cy="2862322"/>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Görüldüğü gibi yükü büyük olan iyonların oluşturduğu kristallerin örgü enerjileri daha büyüktür. Yükler açısından Al</a:t>
            </a:r>
            <a:r>
              <a:rPr lang="tr-TR" sz="2400" dirty="0" smtClean="0">
                <a:solidFill>
                  <a:prstClr val="black"/>
                </a:solidFill>
                <a:cs typeface="Times New Roman" pitchFamily="18" charset="0"/>
              </a:rPr>
              <a:t>3+</a:t>
            </a:r>
            <a:r>
              <a:rPr lang="tr-TR" sz="2400" baseline="0" dirty="0" smtClean="0">
                <a:solidFill>
                  <a:prstClr val="black"/>
                </a:solidFill>
                <a:cs typeface="Times New Roman" pitchFamily="18" charset="0"/>
              </a:rPr>
              <a:t> &gt; Mg</a:t>
            </a:r>
            <a:r>
              <a:rPr lang="tr-TR" sz="2400" dirty="0" smtClean="0">
                <a:solidFill>
                  <a:prstClr val="black"/>
                </a:solidFill>
                <a:cs typeface="Times New Roman" pitchFamily="18" charset="0"/>
              </a:rPr>
              <a:t>2+</a:t>
            </a:r>
            <a:r>
              <a:rPr lang="tr-TR" sz="2400" baseline="0" dirty="0" smtClean="0">
                <a:solidFill>
                  <a:prstClr val="black"/>
                </a:solidFill>
                <a:cs typeface="Times New Roman" pitchFamily="18" charset="0"/>
              </a:rPr>
              <a:t> &gt; Na</a:t>
            </a:r>
            <a:r>
              <a:rPr lang="tr-TR" sz="2400" dirty="0" smtClean="0">
                <a:solidFill>
                  <a:prstClr val="black"/>
                </a:solidFill>
                <a:cs typeface="Times New Roman" pitchFamily="18" charset="0"/>
              </a:rPr>
              <a:t>+</a:t>
            </a:r>
            <a:r>
              <a:rPr lang="tr-TR" sz="2400" baseline="0" dirty="0" smtClean="0">
                <a:solidFill>
                  <a:prstClr val="black"/>
                </a:solidFill>
                <a:cs typeface="Times New Roman" pitchFamily="18" charset="0"/>
              </a:rPr>
              <a:t> olan katyonların vermiş oldukları kristallerin örgü enerjileri de        AlI</a:t>
            </a:r>
            <a:r>
              <a:rPr lang="tr-TR" sz="2400" baseline="-25000" dirty="0" smtClean="0">
                <a:solidFill>
                  <a:prstClr val="black"/>
                </a:solidFill>
                <a:cs typeface="Times New Roman" pitchFamily="18" charset="0"/>
              </a:rPr>
              <a:t>3</a:t>
            </a:r>
            <a:r>
              <a:rPr lang="tr-TR" sz="2400" baseline="0" dirty="0" smtClean="0">
                <a:solidFill>
                  <a:prstClr val="black"/>
                </a:solidFill>
                <a:cs typeface="Times New Roman" pitchFamily="18" charset="0"/>
              </a:rPr>
              <a:t> &gt; MgI</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&gt; NaI şeklinde olacaktır. </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Bir NaCl kristalinin oluşumu Born-Haber çevrimi ile daha açık bir şekilde gösterilebilir. Görüldüğü gibi NaCl kristalinin oluşumu sonuç olarak enerji açığa çıkacağı için istemli bir olaydır. </a:t>
            </a:r>
            <a:endParaRPr lang="tr-TR" sz="2400" baseline="0" dirty="0">
              <a:solidFill>
                <a:prstClr val="black"/>
              </a:solidFill>
              <a:cs typeface="Times New Roman" pitchFamily="18" charset="0"/>
            </a:endParaRPr>
          </a:p>
        </p:txBody>
      </p:sp>
    </p:spTree>
    <p:extLst>
      <p:ext uri="{BB962C8B-B14F-4D97-AF65-F5344CB8AC3E}">
        <p14:creationId xmlns:p14="http://schemas.microsoft.com/office/powerpoint/2010/main" val="317095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156" name="Picture 4" descr="FG11_01_03UN_1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41388" y="2419350"/>
            <a:ext cx="7145337" cy="2135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Dikdörtgen 1"/>
          <p:cNvSpPr/>
          <p:nvPr/>
        </p:nvSpPr>
        <p:spPr>
          <a:xfrm>
            <a:off x="193239" y="908720"/>
            <a:ext cx="7571303" cy="923330"/>
          </a:xfrm>
          <a:prstGeom prst="rect">
            <a:avLst/>
          </a:prstGeom>
        </p:spPr>
        <p:txBody>
          <a:bodyPr wrap="none">
            <a:spAutoFit/>
          </a:bodyPr>
          <a:lstStyle/>
          <a:p>
            <a:pPr algn="just" fontAlgn="auto">
              <a:lnSpc>
                <a:spcPct val="150000"/>
              </a:lnSpc>
              <a:spcBef>
                <a:spcPts val="0"/>
              </a:spcBef>
              <a:spcAft>
                <a:spcPts val="0"/>
              </a:spcAft>
            </a:pPr>
            <a:r>
              <a:rPr lang="tr-TR" sz="1800" baseline="0" dirty="0" smtClean="0">
                <a:solidFill>
                  <a:prstClr val="black"/>
                </a:solidFill>
                <a:cs typeface="Times New Roman" pitchFamily="18" charset="0"/>
              </a:rPr>
              <a:t>Elektron alış verişi olmayan atomlar elektron ortaklığı yaparak kararlı hale gelir.</a:t>
            </a:r>
          </a:p>
          <a:p>
            <a:pPr algn="just" fontAlgn="auto">
              <a:lnSpc>
                <a:spcPct val="150000"/>
              </a:lnSpc>
              <a:spcBef>
                <a:spcPts val="0"/>
              </a:spcBef>
              <a:spcAft>
                <a:spcPts val="0"/>
              </a:spcAft>
            </a:pPr>
            <a:r>
              <a:rPr lang="tr-TR" sz="1800" baseline="0" dirty="0" smtClean="0">
                <a:solidFill>
                  <a:prstClr val="black"/>
                </a:solidFill>
                <a:cs typeface="Times New Roman" pitchFamily="18" charset="0"/>
              </a:rPr>
              <a:t>e ortaklığına dayanan bağa </a:t>
            </a:r>
            <a:r>
              <a:rPr lang="tr-TR" sz="1800" baseline="0" dirty="0" err="1" smtClean="0">
                <a:solidFill>
                  <a:prstClr val="black"/>
                </a:solidFill>
                <a:cs typeface="Times New Roman" pitchFamily="18" charset="0"/>
              </a:rPr>
              <a:t>kovalent</a:t>
            </a:r>
            <a:r>
              <a:rPr lang="tr-TR" sz="1800" baseline="0" dirty="0" smtClean="0">
                <a:solidFill>
                  <a:prstClr val="black"/>
                </a:solidFill>
                <a:cs typeface="Times New Roman" pitchFamily="18" charset="0"/>
              </a:rPr>
              <a:t> bağ denir</a:t>
            </a:r>
            <a:endParaRPr lang="tr-TR" sz="1800" baseline="0" dirty="0">
              <a:solidFill>
                <a:prstClr val="black"/>
              </a:solidFill>
              <a:cs typeface="Times New Roman" pitchFamily="18" charset="0"/>
            </a:endParaRPr>
          </a:p>
        </p:txBody>
      </p:sp>
      <p:sp>
        <p:nvSpPr>
          <p:cNvPr id="7" name="Dikdörtgen 6"/>
          <p:cNvSpPr/>
          <p:nvPr/>
        </p:nvSpPr>
        <p:spPr>
          <a:xfrm>
            <a:off x="193239" y="260648"/>
            <a:ext cx="1883849" cy="461665"/>
          </a:xfrm>
          <a:prstGeom prst="rect">
            <a:avLst/>
          </a:prstGeom>
        </p:spPr>
        <p:txBody>
          <a:bodyPr wrap="none">
            <a:spAutoFit/>
          </a:bodyPr>
          <a:lstStyle/>
          <a:p>
            <a:r>
              <a:rPr lang="tr-TR" sz="2400" kern="0" baseline="0" dirty="0">
                <a:solidFill>
                  <a:srgbClr val="FF0000"/>
                </a:solidFill>
                <a:latin typeface="Times New Roman"/>
                <a:ea typeface="+mj-ea"/>
                <a:cs typeface="+mj-cs"/>
              </a:rPr>
              <a:t>K</a:t>
            </a:r>
            <a:r>
              <a:rPr lang="en-US" sz="2400" kern="0" baseline="0" dirty="0" err="1">
                <a:solidFill>
                  <a:srgbClr val="FF0000"/>
                </a:solidFill>
                <a:latin typeface="Times New Roman"/>
                <a:ea typeface="+mj-ea"/>
                <a:cs typeface="+mj-cs"/>
              </a:rPr>
              <a:t>ovalent</a:t>
            </a:r>
            <a:r>
              <a:rPr lang="en-US" sz="2400" kern="0" baseline="0" dirty="0">
                <a:solidFill>
                  <a:srgbClr val="FF0000"/>
                </a:solidFill>
                <a:latin typeface="Times New Roman"/>
                <a:ea typeface="+mj-ea"/>
                <a:cs typeface="+mj-cs"/>
              </a:rPr>
              <a:t> </a:t>
            </a:r>
            <a:r>
              <a:rPr lang="tr-TR" sz="2400" kern="0" baseline="0" dirty="0" smtClean="0">
                <a:solidFill>
                  <a:srgbClr val="FF0000"/>
                </a:solidFill>
                <a:latin typeface="Times New Roman"/>
                <a:ea typeface="+mj-ea"/>
                <a:cs typeface="+mj-cs"/>
              </a:rPr>
              <a:t>bağ</a:t>
            </a:r>
            <a:endParaRPr lang="tr-TR" sz="2400" dirty="0">
              <a:solidFill>
                <a:srgbClr val="FF0000"/>
              </a:solidFill>
            </a:endParaRPr>
          </a:p>
        </p:txBody>
      </p:sp>
    </p:spTree>
    <p:extLst>
      <p:ext uri="{BB962C8B-B14F-4D97-AF65-F5344CB8AC3E}">
        <p14:creationId xmlns:p14="http://schemas.microsoft.com/office/powerpoint/2010/main" val="4208436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9" name="Text Box 13"/>
          <p:cNvSpPr txBox="1">
            <a:spLocks noChangeArrowheads="1"/>
          </p:cNvSpPr>
          <p:nvPr/>
        </p:nvSpPr>
        <p:spPr bwMode="auto">
          <a:xfrm>
            <a:off x="3197225" y="2886075"/>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H</a:t>
            </a:r>
            <a:endParaRPr lang="en-US" sz="2400" baseline="0" smtClean="0">
              <a:solidFill>
                <a:srgbClr val="000000"/>
              </a:solidFill>
              <a:cs typeface="Times New Roman" pitchFamily="18" charset="0"/>
            </a:endParaRPr>
          </a:p>
        </p:txBody>
      </p:sp>
      <p:grpSp>
        <p:nvGrpSpPr>
          <p:cNvPr id="562220" name="Group 44"/>
          <p:cNvGrpSpPr>
            <a:grpSpLocks/>
          </p:cNvGrpSpPr>
          <p:nvPr/>
        </p:nvGrpSpPr>
        <p:grpSpPr bwMode="auto">
          <a:xfrm>
            <a:off x="1519238" y="2428875"/>
            <a:ext cx="1147762" cy="1428750"/>
            <a:chOff x="1605" y="1470"/>
            <a:chExt cx="723" cy="900"/>
          </a:xfrm>
        </p:grpSpPr>
        <p:sp>
          <p:nvSpPr>
            <p:cNvPr id="562186" name="Text Box 10"/>
            <p:cNvSpPr txBox="1">
              <a:spLocks noChangeArrowheads="1"/>
            </p:cNvSpPr>
            <p:nvPr/>
          </p:nvSpPr>
          <p:spPr bwMode="auto">
            <a:xfrm>
              <a:off x="1886" y="1766"/>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2212" name="Rectangle 36"/>
            <p:cNvSpPr>
              <a:spLocks noChangeArrowheads="1"/>
            </p:cNvSpPr>
            <p:nvPr/>
          </p:nvSpPr>
          <p:spPr bwMode="auto">
            <a:xfrm rot="-5400000">
              <a:off x="2021" y="1824"/>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2213" name="Text Box 37"/>
            <p:cNvSpPr txBox="1">
              <a:spLocks noChangeArrowheads="1"/>
            </p:cNvSpPr>
            <p:nvPr/>
          </p:nvSpPr>
          <p:spPr bwMode="auto">
            <a:xfrm>
              <a:off x="1886" y="14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H</a:t>
              </a:r>
              <a:endParaRPr lang="en-US" sz="2400" baseline="0" smtClean="0">
                <a:solidFill>
                  <a:srgbClr val="000000"/>
                </a:solidFill>
                <a:cs typeface="Times New Roman" pitchFamily="18" charset="0"/>
              </a:endParaRPr>
            </a:p>
          </p:txBody>
        </p:sp>
        <p:sp>
          <p:nvSpPr>
            <p:cNvPr id="562214" name="Text Box 38"/>
            <p:cNvSpPr txBox="1">
              <a:spLocks noChangeArrowheads="1"/>
            </p:cNvSpPr>
            <p:nvPr/>
          </p:nvSpPr>
          <p:spPr bwMode="auto">
            <a:xfrm>
              <a:off x="1605" y="177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H</a:t>
              </a:r>
              <a:endParaRPr lang="en-US" sz="2400" baseline="0" smtClean="0">
                <a:solidFill>
                  <a:srgbClr val="000000"/>
                </a:solidFill>
                <a:cs typeface="Times New Roman" pitchFamily="18" charset="0"/>
              </a:endParaRPr>
            </a:p>
          </p:txBody>
        </p:sp>
        <p:sp>
          <p:nvSpPr>
            <p:cNvPr id="562215" name="Text Box 39"/>
            <p:cNvSpPr txBox="1">
              <a:spLocks noChangeArrowheads="1"/>
            </p:cNvSpPr>
            <p:nvPr/>
          </p:nvSpPr>
          <p:spPr bwMode="auto">
            <a:xfrm>
              <a:off x="1886" y="208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H</a:t>
              </a:r>
              <a:endParaRPr lang="en-US" sz="2400" baseline="0" smtClean="0">
                <a:solidFill>
                  <a:srgbClr val="000000"/>
                </a:solidFill>
                <a:cs typeface="Times New Roman" pitchFamily="18" charset="0"/>
              </a:endParaRPr>
            </a:p>
          </p:txBody>
        </p:sp>
        <p:sp>
          <p:nvSpPr>
            <p:cNvPr id="562216" name="Line 40"/>
            <p:cNvSpPr>
              <a:spLocks noChangeShapeType="1"/>
            </p:cNvSpPr>
            <p:nvPr/>
          </p:nvSpPr>
          <p:spPr bwMode="auto">
            <a:xfrm>
              <a:off x="1808" y="192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2218" name="Line 42"/>
            <p:cNvSpPr>
              <a:spLocks noChangeShapeType="1"/>
            </p:cNvSpPr>
            <p:nvPr/>
          </p:nvSpPr>
          <p:spPr bwMode="auto">
            <a:xfrm flipV="1">
              <a:off x="2012" y="2001"/>
              <a:ext cx="0" cy="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2219" name="Line 43"/>
            <p:cNvSpPr>
              <a:spLocks noChangeShapeType="1"/>
            </p:cNvSpPr>
            <p:nvPr/>
          </p:nvSpPr>
          <p:spPr bwMode="auto">
            <a:xfrm flipV="1">
              <a:off x="2012" y="1684"/>
              <a:ext cx="0" cy="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sp>
        <p:nvSpPr>
          <p:cNvPr id="562195" name="Line 19"/>
          <p:cNvSpPr>
            <a:spLocks noChangeShapeType="1"/>
          </p:cNvSpPr>
          <p:nvPr/>
        </p:nvSpPr>
        <p:spPr bwMode="auto">
          <a:xfrm>
            <a:off x="4500563" y="3117850"/>
            <a:ext cx="6048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62242" name="Group 66"/>
          <p:cNvGrpSpPr>
            <a:grpSpLocks/>
          </p:cNvGrpSpPr>
          <p:nvPr/>
        </p:nvGrpSpPr>
        <p:grpSpPr bwMode="auto">
          <a:xfrm>
            <a:off x="5429250" y="2130425"/>
            <a:ext cx="1673225" cy="1971675"/>
            <a:chOff x="3721" y="1342"/>
            <a:chExt cx="1054" cy="1242"/>
          </a:xfrm>
        </p:grpSpPr>
        <p:sp>
          <p:nvSpPr>
            <p:cNvPr id="562222" name="Text Box 46"/>
            <p:cNvSpPr txBox="1">
              <a:spLocks noChangeArrowheads="1"/>
            </p:cNvSpPr>
            <p:nvPr/>
          </p:nvSpPr>
          <p:spPr bwMode="auto">
            <a:xfrm>
              <a:off x="4009" y="1829"/>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2224" name="Text Box 48"/>
            <p:cNvSpPr txBox="1">
              <a:spLocks noChangeArrowheads="1"/>
            </p:cNvSpPr>
            <p:nvPr/>
          </p:nvSpPr>
          <p:spPr bwMode="auto">
            <a:xfrm>
              <a:off x="4009" y="15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H</a:t>
              </a:r>
              <a:endParaRPr lang="en-US" sz="2400" baseline="0" smtClean="0">
                <a:solidFill>
                  <a:srgbClr val="000000"/>
                </a:solidFill>
                <a:cs typeface="Times New Roman" pitchFamily="18" charset="0"/>
              </a:endParaRPr>
            </a:p>
          </p:txBody>
        </p:sp>
        <p:sp>
          <p:nvSpPr>
            <p:cNvPr id="562225" name="Text Box 49"/>
            <p:cNvSpPr txBox="1">
              <a:spLocks noChangeArrowheads="1"/>
            </p:cNvSpPr>
            <p:nvPr/>
          </p:nvSpPr>
          <p:spPr bwMode="auto">
            <a:xfrm>
              <a:off x="3728" y="184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H</a:t>
              </a:r>
              <a:endParaRPr lang="en-US" sz="2400" baseline="0" smtClean="0">
                <a:solidFill>
                  <a:srgbClr val="000000"/>
                </a:solidFill>
                <a:cs typeface="Times New Roman" pitchFamily="18" charset="0"/>
              </a:endParaRPr>
            </a:p>
          </p:txBody>
        </p:sp>
        <p:sp>
          <p:nvSpPr>
            <p:cNvPr id="562226" name="Text Box 50"/>
            <p:cNvSpPr txBox="1">
              <a:spLocks noChangeArrowheads="1"/>
            </p:cNvSpPr>
            <p:nvPr/>
          </p:nvSpPr>
          <p:spPr bwMode="auto">
            <a:xfrm>
              <a:off x="4009" y="2145"/>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H</a:t>
              </a:r>
              <a:endParaRPr lang="en-US" sz="2400" baseline="0" smtClean="0">
                <a:solidFill>
                  <a:srgbClr val="000000"/>
                </a:solidFill>
                <a:cs typeface="Times New Roman" pitchFamily="18" charset="0"/>
              </a:endParaRPr>
            </a:p>
          </p:txBody>
        </p:sp>
        <p:sp>
          <p:nvSpPr>
            <p:cNvPr id="562227" name="Line 51"/>
            <p:cNvSpPr>
              <a:spLocks noChangeShapeType="1"/>
            </p:cNvSpPr>
            <p:nvPr/>
          </p:nvSpPr>
          <p:spPr bwMode="auto">
            <a:xfrm>
              <a:off x="3931" y="1983"/>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2228" name="Line 52"/>
            <p:cNvSpPr>
              <a:spLocks noChangeShapeType="1"/>
            </p:cNvSpPr>
            <p:nvPr/>
          </p:nvSpPr>
          <p:spPr bwMode="auto">
            <a:xfrm flipV="1">
              <a:off x="4135" y="2064"/>
              <a:ext cx="0" cy="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2229" name="Line 53"/>
            <p:cNvSpPr>
              <a:spLocks noChangeShapeType="1"/>
            </p:cNvSpPr>
            <p:nvPr/>
          </p:nvSpPr>
          <p:spPr bwMode="auto">
            <a:xfrm flipV="1">
              <a:off x="4135" y="1747"/>
              <a:ext cx="0" cy="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2230" name="Text Box 54"/>
            <p:cNvSpPr txBox="1">
              <a:spLocks noChangeArrowheads="1"/>
            </p:cNvSpPr>
            <p:nvPr/>
          </p:nvSpPr>
          <p:spPr bwMode="auto">
            <a:xfrm>
              <a:off x="4325" y="182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H</a:t>
              </a:r>
              <a:endParaRPr lang="en-US" sz="2400" baseline="0" smtClean="0">
                <a:solidFill>
                  <a:srgbClr val="000000"/>
                </a:solidFill>
                <a:cs typeface="Times New Roman" pitchFamily="18" charset="0"/>
              </a:endParaRPr>
            </a:p>
          </p:txBody>
        </p:sp>
        <p:sp>
          <p:nvSpPr>
            <p:cNvPr id="562231" name="Line 55"/>
            <p:cNvSpPr>
              <a:spLocks noChangeShapeType="1"/>
            </p:cNvSpPr>
            <p:nvPr/>
          </p:nvSpPr>
          <p:spPr bwMode="auto">
            <a:xfrm>
              <a:off x="4216" y="19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2232" name="Text Box 56"/>
            <p:cNvSpPr txBox="1">
              <a:spLocks noChangeArrowheads="1"/>
            </p:cNvSpPr>
            <p:nvPr/>
          </p:nvSpPr>
          <p:spPr bwMode="auto">
            <a:xfrm>
              <a:off x="4578" y="1342"/>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2235" name="AutoShape 59"/>
            <p:cNvSpPr>
              <a:spLocks noChangeArrowheads="1"/>
            </p:cNvSpPr>
            <p:nvPr/>
          </p:nvSpPr>
          <p:spPr bwMode="auto">
            <a:xfrm>
              <a:off x="3721" y="1438"/>
              <a:ext cx="856" cy="1146"/>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sp>
        <p:nvSpPr>
          <p:cNvPr id="562237" name="Text Box 61"/>
          <p:cNvSpPr txBox="1">
            <a:spLocks noChangeArrowheads="1"/>
          </p:cNvSpPr>
          <p:nvPr/>
        </p:nvSpPr>
        <p:spPr bwMode="auto">
          <a:xfrm>
            <a:off x="3727450" y="2878138"/>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Cl</a:t>
            </a:r>
            <a:endParaRPr lang="en-US" sz="2400" baseline="0" smtClean="0">
              <a:solidFill>
                <a:srgbClr val="000000"/>
              </a:solidFill>
              <a:cs typeface="Times New Roman" pitchFamily="18" charset="0"/>
            </a:endParaRPr>
          </a:p>
        </p:txBody>
      </p:sp>
      <p:sp>
        <p:nvSpPr>
          <p:cNvPr id="562238" name="Line 62"/>
          <p:cNvSpPr>
            <a:spLocks noChangeShapeType="1"/>
          </p:cNvSpPr>
          <p:nvPr/>
        </p:nvSpPr>
        <p:spPr bwMode="auto">
          <a:xfrm>
            <a:off x="3554413" y="311308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62241" name="Group 65"/>
          <p:cNvGrpSpPr>
            <a:grpSpLocks/>
          </p:cNvGrpSpPr>
          <p:nvPr/>
        </p:nvGrpSpPr>
        <p:grpSpPr bwMode="auto">
          <a:xfrm>
            <a:off x="2452688" y="2654300"/>
            <a:ext cx="1527175" cy="406400"/>
            <a:chOff x="1846" y="1672"/>
            <a:chExt cx="962" cy="256"/>
          </a:xfrm>
        </p:grpSpPr>
        <p:sp>
          <p:nvSpPr>
            <p:cNvPr id="562233" name="Freeform 57"/>
            <p:cNvSpPr>
              <a:spLocks/>
            </p:cNvSpPr>
            <p:nvPr/>
          </p:nvSpPr>
          <p:spPr bwMode="auto">
            <a:xfrm>
              <a:off x="1846" y="1711"/>
              <a:ext cx="576" cy="217"/>
            </a:xfrm>
            <a:custGeom>
              <a:avLst/>
              <a:gdLst>
                <a:gd name="T0" fmla="*/ 0 w 576"/>
                <a:gd name="T1" fmla="*/ 217 h 217"/>
                <a:gd name="T2" fmla="*/ 145 w 576"/>
                <a:gd name="T3" fmla="*/ 39 h 217"/>
                <a:gd name="T4" fmla="*/ 424 w 576"/>
                <a:gd name="T5" fmla="*/ 20 h 217"/>
                <a:gd name="T6" fmla="*/ 576 w 576"/>
                <a:gd name="T7" fmla="*/ 160 h 217"/>
              </a:gdLst>
              <a:ahLst/>
              <a:cxnLst>
                <a:cxn ang="0">
                  <a:pos x="T0" y="T1"/>
                </a:cxn>
                <a:cxn ang="0">
                  <a:pos x="T2" y="T3"/>
                </a:cxn>
                <a:cxn ang="0">
                  <a:pos x="T4" y="T5"/>
                </a:cxn>
                <a:cxn ang="0">
                  <a:pos x="T6" y="T7"/>
                </a:cxn>
              </a:cxnLst>
              <a:rect l="0" t="0" r="r" b="b"/>
              <a:pathLst>
                <a:path w="576" h="217">
                  <a:moveTo>
                    <a:pt x="0" y="217"/>
                  </a:moveTo>
                  <a:cubicBezTo>
                    <a:pt x="37" y="144"/>
                    <a:pt x="74" y="72"/>
                    <a:pt x="145" y="39"/>
                  </a:cubicBezTo>
                  <a:cubicBezTo>
                    <a:pt x="216" y="6"/>
                    <a:pt x="352" y="0"/>
                    <a:pt x="424" y="20"/>
                  </a:cubicBezTo>
                  <a:cubicBezTo>
                    <a:pt x="496" y="40"/>
                    <a:pt x="551" y="137"/>
                    <a:pt x="576" y="160"/>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2240" name="Freeform 64"/>
            <p:cNvSpPr>
              <a:spLocks/>
            </p:cNvSpPr>
            <p:nvPr/>
          </p:nvSpPr>
          <p:spPr bwMode="auto">
            <a:xfrm>
              <a:off x="2595" y="1672"/>
              <a:ext cx="213" cy="242"/>
            </a:xfrm>
            <a:custGeom>
              <a:avLst/>
              <a:gdLst>
                <a:gd name="T0" fmla="*/ 0 w 213"/>
                <a:gd name="T1" fmla="*/ 242 h 242"/>
                <a:gd name="T2" fmla="*/ 85 w 213"/>
                <a:gd name="T3" fmla="*/ 36 h 242"/>
                <a:gd name="T4" fmla="*/ 185 w 213"/>
                <a:gd name="T5" fmla="*/ 28 h 242"/>
                <a:gd name="T6" fmla="*/ 213 w 213"/>
                <a:gd name="T7" fmla="*/ 192 h 242"/>
              </a:gdLst>
              <a:ahLst/>
              <a:cxnLst>
                <a:cxn ang="0">
                  <a:pos x="T0" y="T1"/>
                </a:cxn>
                <a:cxn ang="0">
                  <a:pos x="T2" y="T3"/>
                </a:cxn>
                <a:cxn ang="0">
                  <a:pos x="T4" y="T5"/>
                </a:cxn>
                <a:cxn ang="0">
                  <a:pos x="T6" y="T7"/>
                </a:cxn>
              </a:cxnLst>
              <a:rect l="0" t="0" r="r" b="b"/>
              <a:pathLst>
                <a:path w="213" h="242">
                  <a:moveTo>
                    <a:pt x="0" y="242"/>
                  </a:moveTo>
                  <a:cubicBezTo>
                    <a:pt x="27" y="157"/>
                    <a:pt x="54" y="72"/>
                    <a:pt x="85" y="36"/>
                  </a:cubicBezTo>
                  <a:cubicBezTo>
                    <a:pt x="116" y="0"/>
                    <a:pt x="164" y="2"/>
                    <a:pt x="185" y="28"/>
                  </a:cubicBezTo>
                  <a:cubicBezTo>
                    <a:pt x="206" y="54"/>
                    <a:pt x="208" y="159"/>
                    <a:pt x="213" y="192"/>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grpSp>
        <p:nvGrpSpPr>
          <p:cNvPr id="562254" name="Group 78"/>
          <p:cNvGrpSpPr>
            <a:grpSpLocks/>
          </p:cNvGrpSpPr>
          <p:nvPr/>
        </p:nvGrpSpPr>
        <p:grpSpPr bwMode="auto">
          <a:xfrm>
            <a:off x="7235825" y="2728913"/>
            <a:ext cx="1101725" cy="788987"/>
            <a:chOff x="4558" y="1719"/>
            <a:chExt cx="694" cy="497"/>
          </a:xfrm>
        </p:grpSpPr>
        <p:sp>
          <p:nvSpPr>
            <p:cNvPr id="562245" name="Rectangle 69"/>
            <p:cNvSpPr>
              <a:spLocks noChangeArrowheads="1"/>
            </p:cNvSpPr>
            <p:nvPr/>
          </p:nvSpPr>
          <p:spPr bwMode="auto">
            <a:xfrm rot="-5400000">
              <a:off x="4847" y="1871"/>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2246" name="Text Box 70"/>
            <p:cNvSpPr txBox="1">
              <a:spLocks noChangeArrowheads="1"/>
            </p:cNvSpPr>
            <p:nvPr/>
          </p:nvSpPr>
          <p:spPr bwMode="auto">
            <a:xfrm>
              <a:off x="4671" y="1810"/>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Cl</a:t>
              </a:r>
              <a:endParaRPr lang="en-US" sz="2400" baseline="0" smtClean="0">
                <a:solidFill>
                  <a:srgbClr val="000000"/>
                </a:solidFill>
                <a:cs typeface="Times New Roman" pitchFamily="18" charset="0"/>
              </a:endParaRPr>
            </a:p>
          </p:txBody>
        </p:sp>
        <p:sp>
          <p:nvSpPr>
            <p:cNvPr id="562247" name="Rectangle 71"/>
            <p:cNvSpPr>
              <a:spLocks noChangeArrowheads="1"/>
            </p:cNvSpPr>
            <p:nvPr/>
          </p:nvSpPr>
          <p:spPr bwMode="auto">
            <a:xfrm rot="-5400000">
              <a:off x="4514" y="182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2248" name="Rectangle 72"/>
            <p:cNvSpPr>
              <a:spLocks noChangeArrowheads="1"/>
            </p:cNvSpPr>
            <p:nvPr/>
          </p:nvSpPr>
          <p:spPr bwMode="auto">
            <a:xfrm>
              <a:off x="4684" y="1729"/>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2249" name="Rectangle 73"/>
            <p:cNvSpPr>
              <a:spLocks noChangeArrowheads="1"/>
            </p:cNvSpPr>
            <p:nvPr/>
          </p:nvSpPr>
          <p:spPr bwMode="auto">
            <a:xfrm>
              <a:off x="4694" y="1985"/>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2252" name="Text Box 76"/>
            <p:cNvSpPr txBox="1">
              <a:spLocks noChangeArrowheads="1"/>
            </p:cNvSpPr>
            <p:nvPr/>
          </p:nvSpPr>
          <p:spPr bwMode="auto">
            <a:xfrm>
              <a:off x="4957" y="1719"/>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sp>
        <p:nvSpPr>
          <p:cNvPr id="3" name="Dikdörtgen 2"/>
          <p:cNvSpPr/>
          <p:nvPr/>
        </p:nvSpPr>
        <p:spPr>
          <a:xfrm>
            <a:off x="509270" y="476672"/>
            <a:ext cx="2533066" cy="400110"/>
          </a:xfrm>
          <a:prstGeom prst="rect">
            <a:avLst/>
          </a:prstGeom>
        </p:spPr>
        <p:txBody>
          <a:bodyPr wrap="none">
            <a:spAutoFit/>
          </a:bodyPr>
          <a:lstStyle/>
          <a:p>
            <a:r>
              <a:rPr lang="tr-TR" sz="2000" kern="0" baseline="0" dirty="0">
                <a:solidFill>
                  <a:srgbClr val="FF0000"/>
                </a:solidFill>
                <a:latin typeface="Times New Roman"/>
                <a:ea typeface="+mj-ea"/>
                <a:cs typeface="+mj-cs"/>
              </a:rPr>
              <a:t>K</a:t>
            </a:r>
            <a:r>
              <a:rPr lang="en-US" sz="2000" kern="0" baseline="0" dirty="0" err="1">
                <a:solidFill>
                  <a:srgbClr val="FF0000"/>
                </a:solidFill>
                <a:latin typeface="Times New Roman"/>
                <a:ea typeface="+mj-ea"/>
                <a:cs typeface="+mj-cs"/>
              </a:rPr>
              <a:t>oordine</a:t>
            </a:r>
            <a:r>
              <a:rPr lang="en-US" sz="2000" kern="0" baseline="0" dirty="0">
                <a:solidFill>
                  <a:srgbClr val="FF0000"/>
                </a:solidFill>
                <a:latin typeface="Times New Roman"/>
                <a:ea typeface="+mj-ea"/>
                <a:cs typeface="+mj-cs"/>
              </a:rPr>
              <a:t> </a:t>
            </a:r>
            <a:r>
              <a:rPr lang="tr-TR" sz="2000" kern="0" baseline="0" dirty="0" smtClean="0">
                <a:solidFill>
                  <a:srgbClr val="FF0000"/>
                </a:solidFill>
                <a:latin typeface="Times New Roman"/>
                <a:ea typeface="+mj-ea"/>
                <a:cs typeface="+mj-cs"/>
              </a:rPr>
              <a:t>k</a:t>
            </a:r>
            <a:r>
              <a:rPr lang="en-US" sz="2000" kern="0" baseline="0" dirty="0" err="1" smtClean="0">
                <a:solidFill>
                  <a:srgbClr val="FF0000"/>
                </a:solidFill>
                <a:latin typeface="Times New Roman"/>
                <a:ea typeface="+mj-ea"/>
                <a:cs typeface="+mj-cs"/>
              </a:rPr>
              <a:t>ovalent</a:t>
            </a:r>
            <a:r>
              <a:rPr lang="en-US" sz="2000" kern="0" baseline="0" dirty="0" smtClean="0">
                <a:solidFill>
                  <a:srgbClr val="FF0000"/>
                </a:solidFill>
                <a:latin typeface="Times New Roman"/>
                <a:ea typeface="+mj-ea"/>
                <a:cs typeface="+mj-cs"/>
              </a:rPr>
              <a:t> </a:t>
            </a:r>
            <a:r>
              <a:rPr lang="tr-TR" sz="2000" kern="0" baseline="0" dirty="0" smtClean="0">
                <a:solidFill>
                  <a:srgbClr val="FF0000"/>
                </a:solidFill>
                <a:latin typeface="Times New Roman"/>
                <a:ea typeface="+mj-ea"/>
                <a:cs typeface="+mj-cs"/>
              </a:rPr>
              <a:t>bağ</a:t>
            </a:r>
            <a:endParaRPr lang="tr-TR" sz="2000" dirty="0">
              <a:solidFill>
                <a:srgbClr val="FF0000"/>
              </a:solidFill>
            </a:endParaRPr>
          </a:p>
        </p:txBody>
      </p:sp>
    </p:spTree>
    <p:extLst>
      <p:ext uri="{BB962C8B-B14F-4D97-AF65-F5344CB8AC3E}">
        <p14:creationId xmlns:p14="http://schemas.microsoft.com/office/powerpoint/2010/main" val="2459142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2241"/>
                                        </p:tgtEl>
                                        <p:attrNameLst>
                                          <p:attrName>style.visibility</p:attrName>
                                        </p:attrNameLst>
                                      </p:cBhvr>
                                      <p:to>
                                        <p:strVal val="visible"/>
                                      </p:to>
                                    </p:set>
                                    <p:animEffect transition="in" filter="wipe(left)">
                                      <p:cBhvr>
                                        <p:cTn id="7" dur="1000"/>
                                        <p:tgtEl>
                                          <p:spTgt spid="562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2195"/>
                                        </p:tgtEl>
                                        <p:attrNameLst>
                                          <p:attrName>style.visibility</p:attrName>
                                        </p:attrNameLst>
                                      </p:cBhvr>
                                      <p:to>
                                        <p:strVal val="visible"/>
                                      </p:to>
                                    </p:set>
                                    <p:animEffect transition="in" filter="wipe(left)">
                                      <p:cBhvr>
                                        <p:cTn id="12" dur="500"/>
                                        <p:tgtEl>
                                          <p:spTgt spid="562195"/>
                                        </p:tgtEl>
                                      </p:cBhvr>
                                    </p:animEffect>
                                  </p:childTnLst>
                                </p:cTn>
                              </p:par>
                            </p:childTnLst>
                          </p:cTn>
                        </p:par>
                        <p:par>
                          <p:cTn id="13" fill="hold" nodeType="afterGroup">
                            <p:stCondLst>
                              <p:cond delay="500"/>
                            </p:stCondLst>
                            <p:childTnLst>
                              <p:par>
                                <p:cTn id="14" presetID="1" presetClass="entr" presetSubtype="0" fill="hold" nodeType="afterEffect">
                                  <p:stCondLst>
                                    <p:cond delay="500"/>
                                  </p:stCondLst>
                                  <p:childTnLst>
                                    <p:set>
                                      <p:cBhvr>
                                        <p:cTn id="15" dur="1" fill="hold">
                                          <p:stCondLst>
                                            <p:cond delay="0"/>
                                          </p:stCondLst>
                                        </p:cTn>
                                        <p:tgtEl>
                                          <p:spTgt spid="562242"/>
                                        </p:tgtEl>
                                        <p:attrNameLst>
                                          <p:attrName>style.visibility</p:attrName>
                                        </p:attrNameLst>
                                      </p:cBhvr>
                                      <p:to>
                                        <p:strVal val="visible"/>
                                      </p:to>
                                    </p:set>
                                  </p:childTnLst>
                                </p:cTn>
                              </p:par>
                              <p:par>
                                <p:cTn id="16" presetID="1" presetClass="entr" presetSubtype="0" fill="hold" nodeType="withEffect">
                                  <p:stCondLst>
                                    <p:cond delay="500"/>
                                  </p:stCondLst>
                                  <p:childTnLst>
                                    <p:set>
                                      <p:cBhvr>
                                        <p:cTn id="17" dur="1" fill="hold">
                                          <p:stCondLst>
                                            <p:cond delay="0"/>
                                          </p:stCondLst>
                                        </p:cTn>
                                        <p:tgtEl>
                                          <p:spTgt spid="562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5" name="Text Box 25"/>
          <p:cNvSpPr txBox="1">
            <a:spLocks noChangeArrowheads="1"/>
          </p:cNvSpPr>
          <p:nvPr/>
        </p:nvSpPr>
        <p:spPr bwMode="auto">
          <a:xfrm>
            <a:off x="2846388" y="2297113"/>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C</a:t>
            </a:r>
            <a:endParaRPr lang="en-US" sz="2400" baseline="0" smtClean="0">
              <a:solidFill>
                <a:srgbClr val="000000"/>
              </a:solidFill>
              <a:cs typeface="Times New Roman" pitchFamily="18" charset="0"/>
            </a:endParaRPr>
          </a:p>
        </p:txBody>
      </p:sp>
      <p:sp>
        <p:nvSpPr>
          <p:cNvPr id="563226" name="Rectangle 26"/>
          <p:cNvSpPr>
            <a:spLocks noChangeArrowheads="1"/>
          </p:cNvSpPr>
          <p:nvPr/>
        </p:nvSpPr>
        <p:spPr bwMode="auto">
          <a:xfrm>
            <a:off x="2711450" y="2363788"/>
            <a:ext cx="290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27" name="Rectangle 27"/>
          <p:cNvSpPr>
            <a:spLocks noChangeArrowheads="1"/>
          </p:cNvSpPr>
          <p:nvPr/>
        </p:nvSpPr>
        <p:spPr bwMode="auto">
          <a:xfrm>
            <a:off x="2922588" y="2565400"/>
            <a:ext cx="26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3228" name="Rectangle 28"/>
          <p:cNvSpPr>
            <a:spLocks noChangeArrowheads="1"/>
          </p:cNvSpPr>
          <p:nvPr/>
        </p:nvSpPr>
        <p:spPr bwMode="auto">
          <a:xfrm>
            <a:off x="3079750" y="2381250"/>
            <a:ext cx="26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3229" name="Rectangle 29"/>
          <p:cNvSpPr>
            <a:spLocks noChangeArrowheads="1"/>
          </p:cNvSpPr>
          <p:nvPr/>
        </p:nvSpPr>
        <p:spPr bwMode="auto">
          <a:xfrm>
            <a:off x="2921000" y="2133600"/>
            <a:ext cx="26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3238" name="Text Box 38"/>
          <p:cNvSpPr txBox="1">
            <a:spLocks noChangeArrowheads="1"/>
          </p:cNvSpPr>
          <p:nvPr/>
        </p:nvSpPr>
        <p:spPr bwMode="auto">
          <a:xfrm>
            <a:off x="1814513" y="2284413"/>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3239" name="Rectangle 39"/>
          <p:cNvSpPr>
            <a:spLocks noChangeArrowheads="1"/>
          </p:cNvSpPr>
          <p:nvPr/>
        </p:nvSpPr>
        <p:spPr bwMode="auto">
          <a:xfrm>
            <a:off x="2046288" y="2335213"/>
            <a:ext cx="263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3240" name="Rectangle 40"/>
          <p:cNvSpPr>
            <a:spLocks noChangeArrowheads="1"/>
          </p:cNvSpPr>
          <p:nvPr/>
        </p:nvSpPr>
        <p:spPr bwMode="auto">
          <a:xfrm>
            <a:off x="1892300" y="2133600"/>
            <a:ext cx="4968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41" name="Rectangle 41"/>
          <p:cNvSpPr>
            <a:spLocks noChangeArrowheads="1"/>
          </p:cNvSpPr>
          <p:nvPr/>
        </p:nvSpPr>
        <p:spPr bwMode="auto">
          <a:xfrm rot="-5400000">
            <a:off x="1577182" y="2297906"/>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3242" name="Rectangle 42"/>
          <p:cNvSpPr>
            <a:spLocks noChangeArrowheads="1"/>
          </p:cNvSpPr>
          <p:nvPr/>
        </p:nvSpPr>
        <p:spPr bwMode="auto">
          <a:xfrm>
            <a:off x="1828800" y="2551113"/>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3243" name="Text Box 43"/>
          <p:cNvSpPr txBox="1">
            <a:spLocks noChangeArrowheads="1"/>
          </p:cNvSpPr>
          <p:nvPr/>
        </p:nvSpPr>
        <p:spPr bwMode="auto">
          <a:xfrm>
            <a:off x="3784600" y="2297113"/>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3244" name="Rectangle 44"/>
          <p:cNvSpPr>
            <a:spLocks noChangeArrowheads="1"/>
          </p:cNvSpPr>
          <p:nvPr/>
        </p:nvSpPr>
        <p:spPr bwMode="auto">
          <a:xfrm>
            <a:off x="3671888" y="2347913"/>
            <a:ext cx="263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3245" name="Rectangle 45"/>
          <p:cNvSpPr>
            <a:spLocks noChangeArrowheads="1"/>
          </p:cNvSpPr>
          <p:nvPr/>
        </p:nvSpPr>
        <p:spPr bwMode="auto">
          <a:xfrm>
            <a:off x="3856038" y="2146300"/>
            <a:ext cx="4968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46" name="Rectangle 46"/>
          <p:cNvSpPr>
            <a:spLocks noChangeArrowheads="1"/>
          </p:cNvSpPr>
          <p:nvPr/>
        </p:nvSpPr>
        <p:spPr bwMode="auto">
          <a:xfrm rot="-5400000">
            <a:off x="3899694" y="2310607"/>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3247" name="Rectangle 47"/>
          <p:cNvSpPr>
            <a:spLocks noChangeArrowheads="1"/>
          </p:cNvSpPr>
          <p:nvPr/>
        </p:nvSpPr>
        <p:spPr bwMode="auto">
          <a:xfrm>
            <a:off x="3792538" y="2563813"/>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3262" name="Line 62"/>
          <p:cNvSpPr>
            <a:spLocks noChangeShapeType="1"/>
          </p:cNvSpPr>
          <p:nvPr/>
        </p:nvSpPr>
        <p:spPr bwMode="auto">
          <a:xfrm>
            <a:off x="4751388" y="2500313"/>
            <a:ext cx="6588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63339" name="Group 139"/>
          <p:cNvGrpSpPr>
            <a:grpSpLocks/>
          </p:cNvGrpSpPr>
          <p:nvPr/>
        </p:nvGrpSpPr>
        <p:grpSpPr bwMode="auto">
          <a:xfrm>
            <a:off x="5722938" y="2141538"/>
            <a:ext cx="1731962" cy="744537"/>
            <a:chOff x="3605" y="1349"/>
            <a:chExt cx="1091" cy="469"/>
          </a:xfrm>
        </p:grpSpPr>
        <p:sp>
          <p:nvSpPr>
            <p:cNvPr id="563251" name="Text Box 51"/>
            <p:cNvSpPr txBox="1">
              <a:spLocks noChangeArrowheads="1"/>
            </p:cNvSpPr>
            <p:nvPr/>
          </p:nvSpPr>
          <p:spPr bwMode="auto">
            <a:xfrm>
              <a:off x="4016" y="1439"/>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C</a:t>
              </a:r>
              <a:endParaRPr lang="en-US" sz="2400" baseline="0" smtClean="0">
                <a:solidFill>
                  <a:srgbClr val="000000"/>
                </a:solidFill>
                <a:cs typeface="Times New Roman" pitchFamily="18" charset="0"/>
              </a:endParaRPr>
            </a:p>
          </p:txBody>
        </p:sp>
        <p:sp>
          <p:nvSpPr>
            <p:cNvPr id="563253" name="Text Box 53"/>
            <p:cNvSpPr txBox="1">
              <a:spLocks noChangeArrowheads="1"/>
            </p:cNvSpPr>
            <p:nvPr/>
          </p:nvSpPr>
          <p:spPr bwMode="auto">
            <a:xfrm>
              <a:off x="3697" y="144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3255" name="Line 55"/>
            <p:cNvSpPr>
              <a:spLocks noChangeShapeType="1"/>
            </p:cNvSpPr>
            <p:nvPr/>
          </p:nvSpPr>
          <p:spPr bwMode="auto">
            <a:xfrm>
              <a:off x="3910" y="15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258" name="Text Box 58"/>
            <p:cNvSpPr txBox="1">
              <a:spLocks noChangeArrowheads="1"/>
            </p:cNvSpPr>
            <p:nvPr/>
          </p:nvSpPr>
          <p:spPr bwMode="auto">
            <a:xfrm>
              <a:off x="4332" y="1439"/>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3259" name="Line 59"/>
            <p:cNvSpPr>
              <a:spLocks noChangeShapeType="1"/>
            </p:cNvSpPr>
            <p:nvPr/>
          </p:nvSpPr>
          <p:spPr bwMode="auto">
            <a:xfrm>
              <a:off x="4223" y="1583"/>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263" name="Rectangle 63"/>
            <p:cNvSpPr>
              <a:spLocks noChangeArrowheads="1"/>
            </p:cNvSpPr>
            <p:nvPr/>
          </p:nvSpPr>
          <p:spPr bwMode="auto">
            <a:xfrm>
              <a:off x="4383" y="1349"/>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64" name="Rectangle 64"/>
            <p:cNvSpPr>
              <a:spLocks noChangeArrowheads="1"/>
            </p:cNvSpPr>
            <p:nvPr/>
          </p:nvSpPr>
          <p:spPr bwMode="auto">
            <a:xfrm rot="-5400000">
              <a:off x="4404" y="1424"/>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65" name="Rectangle 65"/>
            <p:cNvSpPr>
              <a:spLocks noChangeArrowheads="1"/>
            </p:cNvSpPr>
            <p:nvPr/>
          </p:nvSpPr>
          <p:spPr bwMode="auto">
            <a:xfrm>
              <a:off x="4350" y="1584"/>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66" name="Rectangle 66"/>
            <p:cNvSpPr>
              <a:spLocks noChangeArrowheads="1"/>
            </p:cNvSpPr>
            <p:nvPr/>
          </p:nvSpPr>
          <p:spPr bwMode="auto">
            <a:xfrm>
              <a:off x="4072" y="1587"/>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3267" name="Rectangle 67"/>
            <p:cNvSpPr>
              <a:spLocks noChangeArrowheads="1"/>
            </p:cNvSpPr>
            <p:nvPr/>
          </p:nvSpPr>
          <p:spPr bwMode="auto">
            <a:xfrm>
              <a:off x="4071" y="1350"/>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3268" name="Rectangle 68"/>
            <p:cNvSpPr>
              <a:spLocks noChangeArrowheads="1"/>
            </p:cNvSpPr>
            <p:nvPr/>
          </p:nvSpPr>
          <p:spPr bwMode="auto">
            <a:xfrm>
              <a:off x="3752" y="1351"/>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69" name="Rectangle 69"/>
            <p:cNvSpPr>
              <a:spLocks noChangeArrowheads="1"/>
            </p:cNvSpPr>
            <p:nvPr/>
          </p:nvSpPr>
          <p:spPr bwMode="auto">
            <a:xfrm rot="-5400000">
              <a:off x="3561" y="1426"/>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70" name="Rectangle 70"/>
            <p:cNvSpPr>
              <a:spLocks noChangeArrowheads="1"/>
            </p:cNvSpPr>
            <p:nvPr/>
          </p:nvSpPr>
          <p:spPr bwMode="auto">
            <a:xfrm>
              <a:off x="3719" y="1586"/>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grpSp>
        <p:nvGrpSpPr>
          <p:cNvPr id="563355" name="Group 155"/>
          <p:cNvGrpSpPr>
            <a:grpSpLocks/>
          </p:cNvGrpSpPr>
          <p:nvPr/>
        </p:nvGrpSpPr>
        <p:grpSpPr bwMode="auto">
          <a:xfrm>
            <a:off x="2192338" y="3540125"/>
            <a:ext cx="1743075" cy="800100"/>
            <a:chOff x="1381" y="2230"/>
            <a:chExt cx="1098" cy="504"/>
          </a:xfrm>
        </p:grpSpPr>
        <p:sp>
          <p:nvSpPr>
            <p:cNvPr id="563275" name="Line 75"/>
            <p:cNvSpPr>
              <a:spLocks noChangeShapeType="1"/>
            </p:cNvSpPr>
            <p:nvPr/>
          </p:nvSpPr>
          <p:spPr bwMode="auto">
            <a:xfrm>
              <a:off x="2006"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276" name="Rectangle 76"/>
            <p:cNvSpPr>
              <a:spLocks noChangeArrowheads="1"/>
            </p:cNvSpPr>
            <p:nvPr/>
          </p:nvSpPr>
          <p:spPr bwMode="auto">
            <a:xfrm>
              <a:off x="2166" y="2230"/>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nvGrpSpPr>
            <p:cNvPr id="563354" name="Group 154"/>
            <p:cNvGrpSpPr>
              <a:grpSpLocks/>
            </p:cNvGrpSpPr>
            <p:nvPr/>
          </p:nvGrpSpPr>
          <p:grpSpPr bwMode="auto">
            <a:xfrm>
              <a:off x="1381" y="2231"/>
              <a:ext cx="1079" cy="503"/>
              <a:chOff x="1381" y="2231"/>
              <a:chExt cx="1079" cy="503"/>
            </a:xfrm>
          </p:grpSpPr>
          <p:sp>
            <p:nvSpPr>
              <p:cNvPr id="563271" name="Text Box 71"/>
              <p:cNvSpPr txBox="1">
                <a:spLocks noChangeArrowheads="1"/>
              </p:cNvSpPr>
              <p:nvPr/>
            </p:nvSpPr>
            <p:spPr bwMode="auto">
              <a:xfrm>
                <a:off x="1799" y="2320"/>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C</a:t>
                </a:r>
                <a:endParaRPr lang="en-US" sz="2400" baseline="0" smtClean="0">
                  <a:solidFill>
                    <a:srgbClr val="000000"/>
                  </a:solidFill>
                  <a:cs typeface="Times New Roman" pitchFamily="18" charset="0"/>
                </a:endParaRPr>
              </a:p>
            </p:txBody>
          </p:sp>
          <p:sp>
            <p:nvSpPr>
              <p:cNvPr id="563272" name="Text Box 72"/>
              <p:cNvSpPr txBox="1">
                <a:spLocks noChangeArrowheads="1"/>
              </p:cNvSpPr>
              <p:nvPr/>
            </p:nvSpPr>
            <p:spPr bwMode="auto">
              <a:xfrm>
                <a:off x="1480" y="232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3273" name="Line 73"/>
              <p:cNvSpPr>
                <a:spLocks noChangeShapeType="1"/>
              </p:cNvSpPr>
              <p:nvPr/>
            </p:nvSpPr>
            <p:spPr bwMode="auto">
              <a:xfrm>
                <a:off x="1693" y="2465"/>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274" name="Text Box 74"/>
              <p:cNvSpPr txBox="1">
                <a:spLocks noChangeArrowheads="1"/>
              </p:cNvSpPr>
              <p:nvPr/>
            </p:nvSpPr>
            <p:spPr bwMode="auto">
              <a:xfrm>
                <a:off x="2115" y="232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3277" name="Rectangle 77"/>
              <p:cNvSpPr>
                <a:spLocks noChangeArrowheads="1"/>
              </p:cNvSpPr>
              <p:nvPr/>
            </p:nvSpPr>
            <p:spPr bwMode="auto">
              <a:xfrm rot="-5400000">
                <a:off x="2173" y="231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78" name="Rectangle 78"/>
              <p:cNvSpPr>
                <a:spLocks noChangeArrowheads="1"/>
              </p:cNvSpPr>
              <p:nvPr/>
            </p:nvSpPr>
            <p:spPr bwMode="auto">
              <a:xfrm>
                <a:off x="2140" y="2465"/>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79" name="Rectangle 79"/>
              <p:cNvSpPr>
                <a:spLocks noChangeArrowheads="1"/>
              </p:cNvSpPr>
              <p:nvPr/>
            </p:nvSpPr>
            <p:spPr bwMode="auto">
              <a:xfrm>
                <a:off x="1855" y="2503"/>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3280" name="Rectangle 80"/>
              <p:cNvSpPr>
                <a:spLocks noChangeArrowheads="1"/>
              </p:cNvSpPr>
              <p:nvPr/>
            </p:nvSpPr>
            <p:spPr bwMode="auto">
              <a:xfrm>
                <a:off x="1854" y="2231"/>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3281" name="Rectangle 81"/>
              <p:cNvSpPr>
                <a:spLocks noChangeArrowheads="1"/>
              </p:cNvSpPr>
              <p:nvPr/>
            </p:nvSpPr>
            <p:spPr bwMode="auto">
              <a:xfrm>
                <a:off x="1535" y="2232"/>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82" name="Rectangle 82"/>
              <p:cNvSpPr>
                <a:spLocks noChangeArrowheads="1"/>
              </p:cNvSpPr>
              <p:nvPr/>
            </p:nvSpPr>
            <p:spPr bwMode="auto">
              <a:xfrm rot="-5400000">
                <a:off x="1337" y="2300"/>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83" name="Rectangle 83"/>
              <p:cNvSpPr>
                <a:spLocks noChangeArrowheads="1"/>
              </p:cNvSpPr>
              <p:nvPr/>
            </p:nvSpPr>
            <p:spPr bwMode="auto">
              <a:xfrm>
                <a:off x="1502" y="2474"/>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grpSp>
      <p:sp>
        <p:nvSpPr>
          <p:cNvPr id="563290" name="Line 90"/>
          <p:cNvSpPr>
            <a:spLocks noChangeShapeType="1"/>
          </p:cNvSpPr>
          <p:nvPr/>
        </p:nvSpPr>
        <p:spPr bwMode="auto">
          <a:xfrm>
            <a:off x="4284663" y="3886200"/>
            <a:ext cx="6588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63318" name="Group 118"/>
          <p:cNvGrpSpPr>
            <a:grpSpLocks/>
          </p:cNvGrpSpPr>
          <p:nvPr/>
        </p:nvGrpSpPr>
        <p:grpSpPr bwMode="auto">
          <a:xfrm>
            <a:off x="2563813" y="3459163"/>
            <a:ext cx="203200" cy="354012"/>
            <a:chOff x="1643" y="2102"/>
            <a:chExt cx="128" cy="223"/>
          </a:xfrm>
        </p:grpSpPr>
        <p:sp>
          <p:nvSpPr>
            <p:cNvPr id="563310" name="Freeform 110"/>
            <p:cNvSpPr>
              <a:spLocks/>
            </p:cNvSpPr>
            <p:nvPr/>
          </p:nvSpPr>
          <p:spPr bwMode="auto">
            <a:xfrm>
              <a:off x="1643" y="2102"/>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314" name="Rectangle 114"/>
            <p:cNvSpPr>
              <a:spLocks noChangeArrowheads="1"/>
            </p:cNvSpPr>
            <p:nvPr/>
          </p:nvSpPr>
          <p:spPr bwMode="auto">
            <a:xfrm rot="-567740">
              <a:off x="1702" y="2218"/>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grpSp>
        <p:nvGrpSpPr>
          <p:cNvPr id="563319" name="Group 119"/>
          <p:cNvGrpSpPr>
            <a:grpSpLocks/>
          </p:cNvGrpSpPr>
          <p:nvPr/>
        </p:nvGrpSpPr>
        <p:grpSpPr bwMode="auto">
          <a:xfrm>
            <a:off x="2835275" y="4041775"/>
            <a:ext cx="203200" cy="357188"/>
            <a:chOff x="1814" y="2469"/>
            <a:chExt cx="128" cy="225"/>
          </a:xfrm>
        </p:grpSpPr>
        <p:sp>
          <p:nvSpPr>
            <p:cNvPr id="563312" name="Freeform 112"/>
            <p:cNvSpPr>
              <a:spLocks/>
            </p:cNvSpPr>
            <p:nvPr/>
          </p:nvSpPr>
          <p:spPr bwMode="auto">
            <a:xfrm flipH="1" flipV="1">
              <a:off x="1814" y="2478"/>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315" name="Rectangle 115"/>
            <p:cNvSpPr>
              <a:spLocks noChangeArrowheads="1"/>
            </p:cNvSpPr>
            <p:nvPr/>
          </p:nvSpPr>
          <p:spPr bwMode="auto">
            <a:xfrm rot="-567740">
              <a:off x="1823" y="2469"/>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grpSp>
        <p:nvGrpSpPr>
          <p:cNvPr id="563322" name="Group 122"/>
          <p:cNvGrpSpPr>
            <a:grpSpLocks/>
          </p:cNvGrpSpPr>
          <p:nvPr/>
        </p:nvGrpSpPr>
        <p:grpSpPr bwMode="auto">
          <a:xfrm>
            <a:off x="3073400" y="3498850"/>
            <a:ext cx="266700" cy="342900"/>
            <a:chOff x="1865" y="1929"/>
            <a:chExt cx="168" cy="216"/>
          </a:xfrm>
        </p:grpSpPr>
        <p:sp>
          <p:nvSpPr>
            <p:cNvPr id="563311" name="Freeform 111"/>
            <p:cNvSpPr>
              <a:spLocks/>
            </p:cNvSpPr>
            <p:nvPr/>
          </p:nvSpPr>
          <p:spPr bwMode="auto">
            <a:xfrm>
              <a:off x="1865" y="1929"/>
              <a:ext cx="125"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316" name="Rectangle 116"/>
            <p:cNvSpPr>
              <a:spLocks noChangeArrowheads="1"/>
            </p:cNvSpPr>
            <p:nvPr/>
          </p:nvSpPr>
          <p:spPr bwMode="auto">
            <a:xfrm rot="-310388">
              <a:off x="1985" y="2025"/>
              <a:ext cx="4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endParaRPr lang="tr-TR" sz="2400" baseline="0" smtClean="0">
                <a:solidFill>
                  <a:srgbClr val="000000"/>
                </a:solidFill>
              </a:endParaRPr>
            </a:p>
          </p:txBody>
        </p:sp>
      </p:grpSp>
      <p:grpSp>
        <p:nvGrpSpPr>
          <p:cNvPr id="563323" name="Group 123"/>
          <p:cNvGrpSpPr>
            <a:grpSpLocks/>
          </p:cNvGrpSpPr>
          <p:nvPr/>
        </p:nvGrpSpPr>
        <p:grpSpPr bwMode="auto">
          <a:xfrm>
            <a:off x="3292475" y="3505200"/>
            <a:ext cx="258763" cy="349250"/>
            <a:chOff x="2143" y="2027"/>
            <a:chExt cx="163" cy="220"/>
          </a:xfrm>
        </p:grpSpPr>
        <p:sp>
          <p:nvSpPr>
            <p:cNvPr id="563313" name="Freeform 113"/>
            <p:cNvSpPr>
              <a:spLocks/>
            </p:cNvSpPr>
            <p:nvPr/>
          </p:nvSpPr>
          <p:spPr bwMode="auto">
            <a:xfrm flipH="1">
              <a:off x="2178" y="2027"/>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317" name="Rectangle 117"/>
            <p:cNvSpPr>
              <a:spLocks noChangeArrowheads="1"/>
            </p:cNvSpPr>
            <p:nvPr/>
          </p:nvSpPr>
          <p:spPr bwMode="auto">
            <a:xfrm rot="190920">
              <a:off x="2143" y="2127"/>
              <a:ext cx="38" cy="12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endParaRPr lang="tr-TR" sz="2400" baseline="0" smtClean="0">
                <a:solidFill>
                  <a:srgbClr val="000000"/>
                </a:solidFill>
              </a:endParaRPr>
            </a:p>
          </p:txBody>
        </p:sp>
      </p:grpSp>
      <p:grpSp>
        <p:nvGrpSpPr>
          <p:cNvPr id="563356" name="Group 156"/>
          <p:cNvGrpSpPr>
            <a:grpSpLocks/>
          </p:cNvGrpSpPr>
          <p:nvPr/>
        </p:nvGrpSpPr>
        <p:grpSpPr bwMode="auto">
          <a:xfrm>
            <a:off x="5402263" y="3516313"/>
            <a:ext cx="1533525" cy="784225"/>
            <a:chOff x="3403" y="2215"/>
            <a:chExt cx="966" cy="494"/>
          </a:xfrm>
        </p:grpSpPr>
        <p:sp>
          <p:nvSpPr>
            <p:cNvPr id="563285" name="Text Box 85"/>
            <p:cNvSpPr txBox="1">
              <a:spLocks noChangeArrowheads="1"/>
            </p:cNvSpPr>
            <p:nvPr/>
          </p:nvSpPr>
          <p:spPr bwMode="auto">
            <a:xfrm>
              <a:off x="3722" y="2312"/>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C</a:t>
              </a:r>
              <a:endParaRPr lang="en-US" sz="2400" baseline="0" smtClean="0">
                <a:solidFill>
                  <a:srgbClr val="000000"/>
                </a:solidFill>
                <a:cs typeface="Times New Roman" pitchFamily="18" charset="0"/>
              </a:endParaRPr>
            </a:p>
          </p:txBody>
        </p:sp>
        <p:sp>
          <p:nvSpPr>
            <p:cNvPr id="563286" name="Text Box 86"/>
            <p:cNvSpPr txBox="1">
              <a:spLocks noChangeArrowheads="1"/>
            </p:cNvSpPr>
            <p:nvPr/>
          </p:nvSpPr>
          <p:spPr bwMode="auto">
            <a:xfrm>
              <a:off x="3403" y="231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3287" name="Line 87"/>
            <p:cNvSpPr>
              <a:spLocks noChangeShapeType="1"/>
            </p:cNvSpPr>
            <p:nvPr/>
          </p:nvSpPr>
          <p:spPr bwMode="auto">
            <a:xfrm>
              <a:off x="3616" y="24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288" name="Text Box 88"/>
            <p:cNvSpPr txBox="1">
              <a:spLocks noChangeArrowheads="1"/>
            </p:cNvSpPr>
            <p:nvPr/>
          </p:nvSpPr>
          <p:spPr bwMode="auto">
            <a:xfrm>
              <a:off x="4038" y="231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3289" name="Line 89"/>
            <p:cNvSpPr>
              <a:spLocks noChangeShapeType="1"/>
            </p:cNvSpPr>
            <p:nvPr/>
          </p:nvSpPr>
          <p:spPr bwMode="auto">
            <a:xfrm>
              <a:off x="3929" y="2435"/>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292" name="Rectangle 92"/>
            <p:cNvSpPr>
              <a:spLocks noChangeArrowheads="1"/>
            </p:cNvSpPr>
            <p:nvPr/>
          </p:nvSpPr>
          <p:spPr bwMode="auto">
            <a:xfrm>
              <a:off x="4043" y="2226"/>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93" name="Rectangle 93"/>
            <p:cNvSpPr>
              <a:spLocks noChangeArrowheads="1"/>
            </p:cNvSpPr>
            <p:nvPr/>
          </p:nvSpPr>
          <p:spPr bwMode="auto">
            <a:xfrm>
              <a:off x="4049" y="247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97" name="Rectangle 97"/>
            <p:cNvSpPr>
              <a:spLocks noChangeArrowheads="1"/>
            </p:cNvSpPr>
            <p:nvPr/>
          </p:nvSpPr>
          <p:spPr bwMode="auto">
            <a:xfrm>
              <a:off x="3428" y="2215"/>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298" name="Rectangle 98"/>
            <p:cNvSpPr>
              <a:spLocks noChangeArrowheads="1"/>
            </p:cNvSpPr>
            <p:nvPr/>
          </p:nvSpPr>
          <p:spPr bwMode="auto">
            <a:xfrm>
              <a:off x="3425" y="247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3324" name="Line 124"/>
            <p:cNvSpPr>
              <a:spLocks noChangeShapeType="1"/>
            </p:cNvSpPr>
            <p:nvPr/>
          </p:nvSpPr>
          <p:spPr bwMode="auto">
            <a:xfrm>
              <a:off x="3617" y="248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325" name="Line 125"/>
            <p:cNvSpPr>
              <a:spLocks noChangeShapeType="1"/>
            </p:cNvSpPr>
            <p:nvPr/>
          </p:nvSpPr>
          <p:spPr bwMode="auto">
            <a:xfrm>
              <a:off x="3930" y="2485"/>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grpSp>
        <p:nvGrpSpPr>
          <p:cNvPr id="563327" name="Group 127"/>
          <p:cNvGrpSpPr>
            <a:grpSpLocks/>
          </p:cNvGrpSpPr>
          <p:nvPr/>
        </p:nvGrpSpPr>
        <p:grpSpPr bwMode="auto">
          <a:xfrm>
            <a:off x="2246313" y="2205038"/>
            <a:ext cx="203200" cy="354012"/>
            <a:chOff x="1643" y="2102"/>
            <a:chExt cx="128" cy="223"/>
          </a:xfrm>
        </p:grpSpPr>
        <p:sp>
          <p:nvSpPr>
            <p:cNvPr id="563328" name="Freeform 128"/>
            <p:cNvSpPr>
              <a:spLocks/>
            </p:cNvSpPr>
            <p:nvPr/>
          </p:nvSpPr>
          <p:spPr bwMode="auto">
            <a:xfrm>
              <a:off x="1643" y="2102"/>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329" name="Rectangle 129"/>
            <p:cNvSpPr>
              <a:spLocks noChangeArrowheads="1"/>
            </p:cNvSpPr>
            <p:nvPr/>
          </p:nvSpPr>
          <p:spPr bwMode="auto">
            <a:xfrm rot="-567740">
              <a:off x="1702" y="2218"/>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grpSp>
        <p:nvGrpSpPr>
          <p:cNvPr id="563330" name="Group 130"/>
          <p:cNvGrpSpPr>
            <a:grpSpLocks/>
          </p:cNvGrpSpPr>
          <p:nvPr/>
        </p:nvGrpSpPr>
        <p:grpSpPr bwMode="auto">
          <a:xfrm>
            <a:off x="2597150" y="2538413"/>
            <a:ext cx="203200" cy="357187"/>
            <a:chOff x="1814" y="2469"/>
            <a:chExt cx="128" cy="225"/>
          </a:xfrm>
        </p:grpSpPr>
        <p:sp>
          <p:nvSpPr>
            <p:cNvPr id="563331" name="Freeform 131"/>
            <p:cNvSpPr>
              <a:spLocks/>
            </p:cNvSpPr>
            <p:nvPr/>
          </p:nvSpPr>
          <p:spPr bwMode="auto">
            <a:xfrm flipH="1" flipV="1">
              <a:off x="1814" y="2478"/>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332" name="Rectangle 132"/>
            <p:cNvSpPr>
              <a:spLocks noChangeArrowheads="1"/>
            </p:cNvSpPr>
            <p:nvPr/>
          </p:nvSpPr>
          <p:spPr bwMode="auto">
            <a:xfrm rot="-567740">
              <a:off x="1823" y="2469"/>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grpSp>
        <p:nvGrpSpPr>
          <p:cNvPr id="563333" name="Group 133"/>
          <p:cNvGrpSpPr>
            <a:grpSpLocks/>
          </p:cNvGrpSpPr>
          <p:nvPr/>
        </p:nvGrpSpPr>
        <p:grpSpPr bwMode="auto">
          <a:xfrm>
            <a:off x="3240088" y="2205038"/>
            <a:ext cx="203200" cy="354012"/>
            <a:chOff x="1643" y="2102"/>
            <a:chExt cx="128" cy="223"/>
          </a:xfrm>
        </p:grpSpPr>
        <p:sp>
          <p:nvSpPr>
            <p:cNvPr id="563334" name="Freeform 134"/>
            <p:cNvSpPr>
              <a:spLocks/>
            </p:cNvSpPr>
            <p:nvPr/>
          </p:nvSpPr>
          <p:spPr bwMode="auto">
            <a:xfrm>
              <a:off x="1643" y="2102"/>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335" name="Rectangle 135"/>
            <p:cNvSpPr>
              <a:spLocks noChangeArrowheads="1"/>
            </p:cNvSpPr>
            <p:nvPr/>
          </p:nvSpPr>
          <p:spPr bwMode="auto">
            <a:xfrm rot="-567740">
              <a:off x="1702" y="2218"/>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grpSp>
        <p:nvGrpSpPr>
          <p:cNvPr id="563336" name="Group 136"/>
          <p:cNvGrpSpPr>
            <a:grpSpLocks/>
          </p:cNvGrpSpPr>
          <p:nvPr/>
        </p:nvGrpSpPr>
        <p:grpSpPr bwMode="auto">
          <a:xfrm>
            <a:off x="3592513" y="2493963"/>
            <a:ext cx="203200" cy="357187"/>
            <a:chOff x="1814" y="2469"/>
            <a:chExt cx="128" cy="225"/>
          </a:xfrm>
        </p:grpSpPr>
        <p:sp>
          <p:nvSpPr>
            <p:cNvPr id="563337" name="Freeform 137"/>
            <p:cNvSpPr>
              <a:spLocks/>
            </p:cNvSpPr>
            <p:nvPr/>
          </p:nvSpPr>
          <p:spPr bwMode="auto">
            <a:xfrm flipH="1" flipV="1">
              <a:off x="1814" y="2478"/>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3338" name="Rectangle 138"/>
            <p:cNvSpPr>
              <a:spLocks noChangeArrowheads="1"/>
            </p:cNvSpPr>
            <p:nvPr/>
          </p:nvSpPr>
          <p:spPr bwMode="auto">
            <a:xfrm rot="-567740">
              <a:off x="1823" y="2469"/>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sp>
        <p:nvSpPr>
          <p:cNvPr id="3" name="Dikdörtgen 2"/>
          <p:cNvSpPr/>
          <p:nvPr/>
        </p:nvSpPr>
        <p:spPr>
          <a:xfrm>
            <a:off x="573524" y="620688"/>
            <a:ext cx="2191626" cy="400110"/>
          </a:xfrm>
          <a:prstGeom prst="rect">
            <a:avLst/>
          </a:prstGeom>
        </p:spPr>
        <p:txBody>
          <a:bodyPr wrap="none">
            <a:spAutoFit/>
          </a:bodyPr>
          <a:lstStyle/>
          <a:p>
            <a:r>
              <a:rPr lang="tr-TR" sz="2000" kern="0" baseline="0" dirty="0" smtClean="0">
                <a:solidFill>
                  <a:srgbClr val="FF0000"/>
                </a:solidFill>
                <a:latin typeface="Times New Roman"/>
                <a:ea typeface="+mj-ea"/>
                <a:cs typeface="+mj-cs"/>
              </a:rPr>
              <a:t>Çoklu</a:t>
            </a:r>
            <a:r>
              <a:rPr lang="en-US" sz="2000" kern="0" baseline="0" dirty="0" smtClean="0">
                <a:solidFill>
                  <a:srgbClr val="FF0000"/>
                </a:solidFill>
                <a:latin typeface="Times New Roman"/>
                <a:ea typeface="+mj-ea"/>
                <a:cs typeface="+mj-cs"/>
              </a:rPr>
              <a:t> </a:t>
            </a:r>
            <a:r>
              <a:rPr lang="tr-TR" sz="2000" kern="0" baseline="0" dirty="0" smtClean="0">
                <a:solidFill>
                  <a:srgbClr val="FF0000"/>
                </a:solidFill>
                <a:latin typeface="Times New Roman"/>
                <a:ea typeface="+mj-ea"/>
                <a:cs typeface="+mj-cs"/>
              </a:rPr>
              <a:t>k</a:t>
            </a:r>
            <a:r>
              <a:rPr lang="en-US" sz="2000" kern="0" baseline="0" dirty="0" err="1" smtClean="0">
                <a:solidFill>
                  <a:srgbClr val="FF0000"/>
                </a:solidFill>
                <a:latin typeface="Times New Roman"/>
                <a:ea typeface="+mj-ea"/>
                <a:cs typeface="+mj-cs"/>
              </a:rPr>
              <a:t>ovalent</a:t>
            </a:r>
            <a:r>
              <a:rPr lang="en-US" sz="2000" kern="0" baseline="0" dirty="0" smtClean="0">
                <a:solidFill>
                  <a:srgbClr val="FF0000"/>
                </a:solidFill>
                <a:latin typeface="Times New Roman"/>
                <a:ea typeface="+mj-ea"/>
                <a:cs typeface="+mj-cs"/>
              </a:rPr>
              <a:t> b</a:t>
            </a:r>
            <a:r>
              <a:rPr lang="tr-TR" sz="2000" kern="0" baseline="0" dirty="0" smtClean="0">
                <a:solidFill>
                  <a:srgbClr val="FF0000"/>
                </a:solidFill>
                <a:latin typeface="Times New Roman"/>
                <a:ea typeface="+mj-ea"/>
                <a:cs typeface="+mj-cs"/>
              </a:rPr>
              <a:t>ağ</a:t>
            </a:r>
            <a:endParaRPr lang="tr-TR" sz="2000" dirty="0">
              <a:solidFill>
                <a:srgbClr val="FF0000"/>
              </a:solidFill>
            </a:endParaRPr>
          </a:p>
        </p:txBody>
      </p:sp>
    </p:spTree>
    <p:extLst>
      <p:ext uri="{BB962C8B-B14F-4D97-AF65-F5344CB8AC3E}">
        <p14:creationId xmlns:p14="http://schemas.microsoft.com/office/powerpoint/2010/main" val="3634168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327"/>
                                        </p:tgtEl>
                                        <p:attrNameLst>
                                          <p:attrName>style.visibility</p:attrName>
                                        </p:attrNameLst>
                                      </p:cBhvr>
                                      <p:to>
                                        <p:strVal val="visible"/>
                                      </p:to>
                                    </p:set>
                                    <p:animEffect transition="in" filter="wipe(left)">
                                      <p:cBhvr>
                                        <p:cTn id="7" dur="1000"/>
                                        <p:tgtEl>
                                          <p:spTgt spid="563327"/>
                                        </p:tgtEl>
                                      </p:cBhvr>
                                    </p:animEffect>
                                  </p:childTnLst>
                                </p:cTn>
                              </p:par>
                            </p:childTnLst>
                          </p:cTn>
                        </p:par>
                        <p:par>
                          <p:cTn id="8" fill="hold" nodeType="afterGroup">
                            <p:stCondLst>
                              <p:cond delay="1000"/>
                            </p:stCondLst>
                            <p:childTnLst>
                              <p:par>
                                <p:cTn id="9" presetID="22" presetClass="entr" presetSubtype="2" fill="hold" nodeType="afterEffect">
                                  <p:stCondLst>
                                    <p:cond delay="0"/>
                                  </p:stCondLst>
                                  <p:childTnLst>
                                    <p:set>
                                      <p:cBhvr>
                                        <p:cTn id="10" dur="1" fill="hold">
                                          <p:stCondLst>
                                            <p:cond delay="0"/>
                                          </p:stCondLst>
                                        </p:cTn>
                                        <p:tgtEl>
                                          <p:spTgt spid="563330"/>
                                        </p:tgtEl>
                                        <p:attrNameLst>
                                          <p:attrName>style.visibility</p:attrName>
                                        </p:attrNameLst>
                                      </p:cBhvr>
                                      <p:to>
                                        <p:strVal val="visible"/>
                                      </p:to>
                                    </p:set>
                                    <p:animEffect transition="in" filter="wipe(right)">
                                      <p:cBhvr>
                                        <p:cTn id="11" dur="1000"/>
                                        <p:tgtEl>
                                          <p:spTgt spid="563330"/>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563333"/>
                                        </p:tgtEl>
                                        <p:attrNameLst>
                                          <p:attrName>style.visibility</p:attrName>
                                        </p:attrNameLst>
                                      </p:cBhvr>
                                      <p:to>
                                        <p:strVal val="visible"/>
                                      </p:to>
                                    </p:set>
                                    <p:animEffect transition="in" filter="wipe(left)">
                                      <p:cBhvr>
                                        <p:cTn id="15" dur="1000"/>
                                        <p:tgtEl>
                                          <p:spTgt spid="563333"/>
                                        </p:tgtEl>
                                      </p:cBhvr>
                                    </p:animEffect>
                                  </p:childTnLst>
                                </p:cTn>
                              </p:par>
                            </p:childTnLst>
                          </p:cTn>
                        </p:par>
                        <p:par>
                          <p:cTn id="16" fill="hold" nodeType="afterGroup">
                            <p:stCondLst>
                              <p:cond delay="3000"/>
                            </p:stCondLst>
                            <p:childTnLst>
                              <p:par>
                                <p:cTn id="17" presetID="22" presetClass="entr" presetSubtype="2" fill="hold" nodeType="afterEffect">
                                  <p:stCondLst>
                                    <p:cond delay="0"/>
                                  </p:stCondLst>
                                  <p:childTnLst>
                                    <p:set>
                                      <p:cBhvr>
                                        <p:cTn id="18" dur="1" fill="hold">
                                          <p:stCondLst>
                                            <p:cond delay="0"/>
                                          </p:stCondLst>
                                        </p:cTn>
                                        <p:tgtEl>
                                          <p:spTgt spid="563336"/>
                                        </p:tgtEl>
                                        <p:attrNameLst>
                                          <p:attrName>style.visibility</p:attrName>
                                        </p:attrNameLst>
                                      </p:cBhvr>
                                      <p:to>
                                        <p:strVal val="visible"/>
                                      </p:to>
                                    </p:set>
                                    <p:animEffect transition="in" filter="wipe(right)">
                                      <p:cBhvr>
                                        <p:cTn id="19" dur="1000"/>
                                        <p:tgtEl>
                                          <p:spTgt spid="563336"/>
                                        </p:tgtEl>
                                      </p:cBhvr>
                                    </p:animEffect>
                                  </p:childTnLst>
                                </p:cTn>
                              </p:par>
                            </p:childTnLst>
                          </p:cTn>
                        </p:par>
                        <p:par>
                          <p:cTn id="20" fill="hold" nodeType="afterGroup">
                            <p:stCondLst>
                              <p:cond delay="4000"/>
                            </p:stCondLst>
                            <p:childTnLst>
                              <p:par>
                                <p:cTn id="21" presetID="22" presetClass="entr" presetSubtype="8" fill="hold" grpId="0" nodeType="afterEffect">
                                  <p:stCondLst>
                                    <p:cond delay="500"/>
                                  </p:stCondLst>
                                  <p:childTnLst>
                                    <p:set>
                                      <p:cBhvr>
                                        <p:cTn id="22" dur="1" fill="hold">
                                          <p:stCondLst>
                                            <p:cond delay="0"/>
                                          </p:stCondLst>
                                        </p:cTn>
                                        <p:tgtEl>
                                          <p:spTgt spid="563262"/>
                                        </p:tgtEl>
                                        <p:attrNameLst>
                                          <p:attrName>style.visibility</p:attrName>
                                        </p:attrNameLst>
                                      </p:cBhvr>
                                      <p:to>
                                        <p:strVal val="visible"/>
                                      </p:to>
                                    </p:set>
                                    <p:animEffect transition="in" filter="wipe(left)">
                                      <p:cBhvr>
                                        <p:cTn id="23" dur="500"/>
                                        <p:tgtEl>
                                          <p:spTgt spid="563262"/>
                                        </p:tgtEl>
                                      </p:cBhvr>
                                    </p:animEffect>
                                  </p:childTnLst>
                                </p:cTn>
                              </p:par>
                            </p:childTnLst>
                          </p:cTn>
                        </p:par>
                        <p:par>
                          <p:cTn id="24" fill="hold" nodeType="afterGroup">
                            <p:stCondLst>
                              <p:cond delay="5000"/>
                            </p:stCondLst>
                            <p:childTnLst>
                              <p:par>
                                <p:cTn id="25" presetID="1" presetClass="entr" presetSubtype="0" fill="hold" nodeType="afterEffect">
                                  <p:stCondLst>
                                    <p:cond delay="500"/>
                                  </p:stCondLst>
                                  <p:childTnLst>
                                    <p:set>
                                      <p:cBhvr>
                                        <p:cTn id="26" dur="1" fill="hold">
                                          <p:stCondLst>
                                            <p:cond delay="0"/>
                                          </p:stCondLst>
                                        </p:cTn>
                                        <p:tgtEl>
                                          <p:spTgt spid="5633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35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200"/>
                                  </p:stCondLst>
                                  <p:childTnLst>
                                    <p:set>
                                      <p:cBhvr>
                                        <p:cTn id="34" dur="1" fill="hold">
                                          <p:stCondLst>
                                            <p:cond delay="0"/>
                                          </p:stCondLst>
                                        </p:cTn>
                                        <p:tgtEl>
                                          <p:spTgt spid="563318"/>
                                        </p:tgtEl>
                                        <p:attrNameLst>
                                          <p:attrName>style.visibility</p:attrName>
                                        </p:attrNameLst>
                                      </p:cBhvr>
                                      <p:to>
                                        <p:strVal val="visible"/>
                                      </p:to>
                                    </p:set>
                                    <p:animEffect transition="in" filter="wipe(left)">
                                      <p:cBhvr>
                                        <p:cTn id="35" dur="1000"/>
                                        <p:tgtEl>
                                          <p:spTgt spid="563318"/>
                                        </p:tgtEl>
                                      </p:cBhvr>
                                    </p:animEffect>
                                  </p:childTnLst>
                                </p:cTn>
                              </p:par>
                            </p:childTnLst>
                          </p:cTn>
                        </p:par>
                        <p:par>
                          <p:cTn id="36" fill="hold" nodeType="afterGroup">
                            <p:stCondLst>
                              <p:cond delay="1200"/>
                            </p:stCondLst>
                            <p:childTnLst>
                              <p:par>
                                <p:cTn id="37" presetID="22" presetClass="entr" presetSubtype="2" fill="hold" nodeType="afterEffect">
                                  <p:stCondLst>
                                    <p:cond delay="200"/>
                                  </p:stCondLst>
                                  <p:childTnLst>
                                    <p:set>
                                      <p:cBhvr>
                                        <p:cTn id="38" dur="1" fill="hold">
                                          <p:stCondLst>
                                            <p:cond delay="0"/>
                                          </p:stCondLst>
                                        </p:cTn>
                                        <p:tgtEl>
                                          <p:spTgt spid="563319"/>
                                        </p:tgtEl>
                                        <p:attrNameLst>
                                          <p:attrName>style.visibility</p:attrName>
                                        </p:attrNameLst>
                                      </p:cBhvr>
                                      <p:to>
                                        <p:strVal val="visible"/>
                                      </p:to>
                                    </p:set>
                                    <p:animEffect transition="in" filter="wipe(right)">
                                      <p:cBhvr>
                                        <p:cTn id="39" dur="1000"/>
                                        <p:tgtEl>
                                          <p:spTgt spid="563319"/>
                                        </p:tgtEl>
                                      </p:cBhvr>
                                    </p:animEffect>
                                  </p:childTnLst>
                                </p:cTn>
                              </p:par>
                            </p:childTnLst>
                          </p:cTn>
                        </p:par>
                        <p:par>
                          <p:cTn id="40" fill="hold" nodeType="afterGroup">
                            <p:stCondLst>
                              <p:cond delay="2400"/>
                            </p:stCondLst>
                            <p:childTnLst>
                              <p:par>
                                <p:cTn id="41" presetID="22" presetClass="entr" presetSubtype="8" fill="hold" nodeType="afterEffect">
                                  <p:stCondLst>
                                    <p:cond delay="200"/>
                                  </p:stCondLst>
                                  <p:childTnLst>
                                    <p:set>
                                      <p:cBhvr>
                                        <p:cTn id="42" dur="1" fill="hold">
                                          <p:stCondLst>
                                            <p:cond delay="0"/>
                                          </p:stCondLst>
                                        </p:cTn>
                                        <p:tgtEl>
                                          <p:spTgt spid="563322"/>
                                        </p:tgtEl>
                                        <p:attrNameLst>
                                          <p:attrName>style.visibility</p:attrName>
                                        </p:attrNameLst>
                                      </p:cBhvr>
                                      <p:to>
                                        <p:strVal val="visible"/>
                                      </p:to>
                                    </p:set>
                                    <p:animEffect transition="in" filter="wipe(left)">
                                      <p:cBhvr>
                                        <p:cTn id="43" dur="1000"/>
                                        <p:tgtEl>
                                          <p:spTgt spid="563322"/>
                                        </p:tgtEl>
                                      </p:cBhvr>
                                    </p:animEffect>
                                  </p:childTnLst>
                                </p:cTn>
                              </p:par>
                            </p:childTnLst>
                          </p:cTn>
                        </p:par>
                        <p:par>
                          <p:cTn id="44" fill="hold" nodeType="afterGroup">
                            <p:stCondLst>
                              <p:cond delay="3600"/>
                            </p:stCondLst>
                            <p:childTnLst>
                              <p:par>
                                <p:cTn id="45" presetID="22" presetClass="entr" presetSubtype="2" fill="hold" nodeType="afterEffect">
                                  <p:stCondLst>
                                    <p:cond delay="200"/>
                                  </p:stCondLst>
                                  <p:childTnLst>
                                    <p:set>
                                      <p:cBhvr>
                                        <p:cTn id="46" dur="1" fill="hold">
                                          <p:stCondLst>
                                            <p:cond delay="0"/>
                                          </p:stCondLst>
                                        </p:cTn>
                                        <p:tgtEl>
                                          <p:spTgt spid="563323"/>
                                        </p:tgtEl>
                                        <p:attrNameLst>
                                          <p:attrName>style.visibility</p:attrName>
                                        </p:attrNameLst>
                                      </p:cBhvr>
                                      <p:to>
                                        <p:strVal val="visible"/>
                                      </p:to>
                                    </p:set>
                                    <p:animEffect transition="in" filter="wipe(right)">
                                      <p:cBhvr>
                                        <p:cTn id="47" dur="1000"/>
                                        <p:tgtEl>
                                          <p:spTgt spid="563323"/>
                                        </p:tgtEl>
                                      </p:cBhvr>
                                    </p:animEffect>
                                  </p:childTnLst>
                                </p:cTn>
                              </p:par>
                            </p:childTnLst>
                          </p:cTn>
                        </p:par>
                        <p:par>
                          <p:cTn id="48" fill="hold" nodeType="afterGroup">
                            <p:stCondLst>
                              <p:cond delay="4800"/>
                            </p:stCondLst>
                            <p:childTnLst>
                              <p:par>
                                <p:cTn id="49" presetID="22" presetClass="entr" presetSubtype="8" fill="hold" grpId="0" nodeType="afterEffect">
                                  <p:stCondLst>
                                    <p:cond delay="200"/>
                                  </p:stCondLst>
                                  <p:childTnLst>
                                    <p:set>
                                      <p:cBhvr>
                                        <p:cTn id="50" dur="1" fill="hold">
                                          <p:stCondLst>
                                            <p:cond delay="0"/>
                                          </p:stCondLst>
                                        </p:cTn>
                                        <p:tgtEl>
                                          <p:spTgt spid="563290"/>
                                        </p:tgtEl>
                                        <p:attrNameLst>
                                          <p:attrName>style.visibility</p:attrName>
                                        </p:attrNameLst>
                                      </p:cBhvr>
                                      <p:to>
                                        <p:strVal val="visible"/>
                                      </p:to>
                                    </p:set>
                                    <p:animEffect transition="in" filter="wipe(left)">
                                      <p:cBhvr>
                                        <p:cTn id="51" dur="500"/>
                                        <p:tgtEl>
                                          <p:spTgt spid="563290"/>
                                        </p:tgtEl>
                                      </p:cBhvr>
                                    </p:animEffect>
                                  </p:childTnLst>
                                </p:cTn>
                              </p:par>
                            </p:childTnLst>
                          </p:cTn>
                        </p:par>
                        <p:par>
                          <p:cTn id="52" fill="hold" nodeType="afterGroup">
                            <p:stCondLst>
                              <p:cond delay="5500"/>
                            </p:stCondLst>
                            <p:childTnLst>
                              <p:par>
                                <p:cTn id="53" presetID="1" presetClass="entr" presetSubtype="0" fill="hold" nodeType="afterEffect">
                                  <p:stCondLst>
                                    <p:cond delay="500"/>
                                  </p:stCondLst>
                                  <p:childTnLst>
                                    <p:set>
                                      <p:cBhvr>
                                        <p:cTn id="54" dur="1" fill="hold">
                                          <p:stCondLst>
                                            <p:cond delay="0"/>
                                          </p:stCondLst>
                                        </p:cTn>
                                        <p:tgtEl>
                                          <p:spTgt spid="56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2" grpId="0" animBg="1"/>
      <p:bldP spid="5632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33" name="Text Box 9"/>
          <p:cNvSpPr txBox="1">
            <a:spLocks noChangeArrowheads="1"/>
          </p:cNvSpPr>
          <p:nvPr/>
        </p:nvSpPr>
        <p:spPr bwMode="auto">
          <a:xfrm>
            <a:off x="2247900" y="2284413"/>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4234" name="Rectangle 10"/>
          <p:cNvSpPr>
            <a:spLocks noChangeArrowheads="1"/>
          </p:cNvSpPr>
          <p:nvPr/>
        </p:nvSpPr>
        <p:spPr bwMode="auto">
          <a:xfrm>
            <a:off x="2479675" y="2335213"/>
            <a:ext cx="263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4235" name="Rectangle 11"/>
          <p:cNvSpPr>
            <a:spLocks noChangeArrowheads="1"/>
          </p:cNvSpPr>
          <p:nvPr/>
        </p:nvSpPr>
        <p:spPr bwMode="auto">
          <a:xfrm>
            <a:off x="2325688" y="2133600"/>
            <a:ext cx="4968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4236" name="Rectangle 12"/>
          <p:cNvSpPr>
            <a:spLocks noChangeArrowheads="1"/>
          </p:cNvSpPr>
          <p:nvPr/>
        </p:nvSpPr>
        <p:spPr bwMode="auto">
          <a:xfrm rot="-5400000">
            <a:off x="2010569" y="2297907"/>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4237" name="Rectangle 13"/>
          <p:cNvSpPr>
            <a:spLocks noChangeArrowheads="1"/>
          </p:cNvSpPr>
          <p:nvPr/>
        </p:nvSpPr>
        <p:spPr bwMode="auto">
          <a:xfrm>
            <a:off x="2262188" y="2551113"/>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4243" name="Line 19"/>
          <p:cNvSpPr>
            <a:spLocks noChangeShapeType="1"/>
          </p:cNvSpPr>
          <p:nvPr/>
        </p:nvSpPr>
        <p:spPr bwMode="auto">
          <a:xfrm>
            <a:off x="4224338" y="2500313"/>
            <a:ext cx="6588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64351" name="Group 127"/>
          <p:cNvGrpSpPr>
            <a:grpSpLocks/>
          </p:cNvGrpSpPr>
          <p:nvPr/>
        </p:nvGrpSpPr>
        <p:grpSpPr bwMode="auto">
          <a:xfrm>
            <a:off x="5283200" y="2130425"/>
            <a:ext cx="1290638" cy="787400"/>
            <a:chOff x="2964" y="1342"/>
            <a:chExt cx="813" cy="496"/>
          </a:xfrm>
        </p:grpSpPr>
        <p:sp>
          <p:nvSpPr>
            <p:cNvPr id="564246" name="Text Box 22"/>
            <p:cNvSpPr txBox="1">
              <a:spLocks noChangeArrowheads="1"/>
            </p:cNvSpPr>
            <p:nvPr/>
          </p:nvSpPr>
          <p:spPr bwMode="auto">
            <a:xfrm>
              <a:off x="3084" y="14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4248" name="Text Box 24"/>
            <p:cNvSpPr txBox="1">
              <a:spLocks noChangeArrowheads="1"/>
            </p:cNvSpPr>
            <p:nvPr/>
          </p:nvSpPr>
          <p:spPr bwMode="auto">
            <a:xfrm>
              <a:off x="3411" y="14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4249" name="Line 25"/>
            <p:cNvSpPr>
              <a:spLocks noChangeShapeType="1"/>
            </p:cNvSpPr>
            <p:nvPr/>
          </p:nvSpPr>
          <p:spPr bwMode="auto">
            <a:xfrm>
              <a:off x="3302" y="15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250" name="Rectangle 26"/>
            <p:cNvSpPr>
              <a:spLocks noChangeArrowheads="1"/>
            </p:cNvSpPr>
            <p:nvPr/>
          </p:nvSpPr>
          <p:spPr bwMode="auto">
            <a:xfrm>
              <a:off x="3462" y="1342"/>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4251" name="Rectangle 27"/>
            <p:cNvSpPr>
              <a:spLocks noChangeArrowheads="1"/>
            </p:cNvSpPr>
            <p:nvPr/>
          </p:nvSpPr>
          <p:spPr bwMode="auto">
            <a:xfrm rot="-5400000">
              <a:off x="3490" y="1445"/>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4252" name="Rectangle 28"/>
            <p:cNvSpPr>
              <a:spLocks noChangeArrowheads="1"/>
            </p:cNvSpPr>
            <p:nvPr/>
          </p:nvSpPr>
          <p:spPr bwMode="auto">
            <a:xfrm>
              <a:off x="3457" y="1605"/>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4255" name="Rectangle 31"/>
            <p:cNvSpPr>
              <a:spLocks noChangeArrowheads="1"/>
            </p:cNvSpPr>
            <p:nvPr/>
          </p:nvSpPr>
          <p:spPr bwMode="auto">
            <a:xfrm>
              <a:off x="3118" y="1344"/>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4256" name="Rectangle 32"/>
            <p:cNvSpPr>
              <a:spLocks noChangeArrowheads="1"/>
            </p:cNvSpPr>
            <p:nvPr/>
          </p:nvSpPr>
          <p:spPr bwMode="auto">
            <a:xfrm rot="-5400000">
              <a:off x="2920" y="1447"/>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4257" name="Rectangle 33"/>
            <p:cNvSpPr>
              <a:spLocks noChangeArrowheads="1"/>
            </p:cNvSpPr>
            <p:nvPr/>
          </p:nvSpPr>
          <p:spPr bwMode="auto">
            <a:xfrm>
              <a:off x="3120" y="1607"/>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grpSp>
        <p:nvGrpSpPr>
          <p:cNvPr id="564273" name="Group 49"/>
          <p:cNvGrpSpPr>
            <a:grpSpLocks/>
          </p:cNvGrpSpPr>
          <p:nvPr/>
        </p:nvGrpSpPr>
        <p:grpSpPr bwMode="auto">
          <a:xfrm>
            <a:off x="2633663" y="2085975"/>
            <a:ext cx="434975" cy="425450"/>
            <a:chOff x="1380" y="1202"/>
            <a:chExt cx="398" cy="268"/>
          </a:xfrm>
        </p:grpSpPr>
        <p:sp>
          <p:nvSpPr>
            <p:cNvPr id="564274" name="Freeform 50"/>
            <p:cNvSpPr>
              <a:spLocks/>
            </p:cNvSpPr>
            <p:nvPr/>
          </p:nvSpPr>
          <p:spPr bwMode="auto">
            <a:xfrm>
              <a:off x="1380" y="1202"/>
              <a:ext cx="398" cy="234"/>
            </a:xfrm>
            <a:custGeom>
              <a:avLst/>
              <a:gdLst>
                <a:gd name="T0" fmla="*/ 0 w 398"/>
                <a:gd name="T1" fmla="*/ 234 h 234"/>
                <a:gd name="T2" fmla="*/ 142 w 398"/>
                <a:gd name="T3" fmla="*/ 50 h 234"/>
                <a:gd name="T4" fmla="*/ 298 w 398"/>
                <a:gd name="T5" fmla="*/ 28 h 234"/>
                <a:gd name="T6" fmla="*/ 398 w 398"/>
                <a:gd name="T7" fmla="*/ 220 h 234"/>
              </a:gdLst>
              <a:ahLst/>
              <a:cxnLst>
                <a:cxn ang="0">
                  <a:pos x="T0" y="T1"/>
                </a:cxn>
                <a:cxn ang="0">
                  <a:pos x="T2" y="T3"/>
                </a:cxn>
                <a:cxn ang="0">
                  <a:pos x="T4" y="T5"/>
                </a:cxn>
                <a:cxn ang="0">
                  <a:pos x="T6" y="T7"/>
                </a:cxn>
              </a:cxnLst>
              <a:rect l="0" t="0" r="r" b="b"/>
              <a:pathLst>
                <a:path w="398" h="234">
                  <a:moveTo>
                    <a:pt x="0" y="234"/>
                  </a:moveTo>
                  <a:cubicBezTo>
                    <a:pt x="46" y="159"/>
                    <a:pt x="92" y="84"/>
                    <a:pt x="142" y="50"/>
                  </a:cubicBezTo>
                  <a:cubicBezTo>
                    <a:pt x="192" y="16"/>
                    <a:pt x="255" y="0"/>
                    <a:pt x="298" y="28"/>
                  </a:cubicBezTo>
                  <a:cubicBezTo>
                    <a:pt x="341" y="56"/>
                    <a:pt x="387" y="158"/>
                    <a:pt x="398" y="220"/>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275" name="Rectangle 51"/>
            <p:cNvSpPr>
              <a:spLocks noChangeArrowheads="1"/>
            </p:cNvSpPr>
            <p:nvPr/>
          </p:nvSpPr>
          <p:spPr bwMode="auto">
            <a:xfrm rot="-1362502">
              <a:off x="1649" y="1331"/>
              <a:ext cx="117" cy="13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endParaRPr lang="tr-TR" sz="2400" baseline="0" smtClean="0">
                <a:solidFill>
                  <a:srgbClr val="000000"/>
                </a:solidFill>
              </a:endParaRPr>
            </a:p>
          </p:txBody>
        </p:sp>
      </p:grpSp>
      <p:sp>
        <p:nvSpPr>
          <p:cNvPr id="564303" name="Text Box 79"/>
          <p:cNvSpPr txBox="1">
            <a:spLocks noChangeArrowheads="1"/>
          </p:cNvSpPr>
          <p:nvPr/>
        </p:nvSpPr>
        <p:spPr bwMode="auto">
          <a:xfrm>
            <a:off x="3533775" y="2289175"/>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4304" name="Rectangle 80"/>
          <p:cNvSpPr>
            <a:spLocks noChangeArrowheads="1"/>
          </p:cNvSpPr>
          <p:nvPr/>
        </p:nvSpPr>
        <p:spPr bwMode="auto">
          <a:xfrm>
            <a:off x="3411538" y="2328863"/>
            <a:ext cx="263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4305" name="Rectangle 81"/>
          <p:cNvSpPr>
            <a:spLocks noChangeArrowheads="1"/>
          </p:cNvSpPr>
          <p:nvPr/>
        </p:nvSpPr>
        <p:spPr bwMode="auto">
          <a:xfrm>
            <a:off x="3611563" y="2138363"/>
            <a:ext cx="496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4306" name="Rectangle 82"/>
          <p:cNvSpPr>
            <a:spLocks noChangeArrowheads="1"/>
          </p:cNvSpPr>
          <p:nvPr/>
        </p:nvSpPr>
        <p:spPr bwMode="auto">
          <a:xfrm rot="-5400000">
            <a:off x="3653632" y="2280443"/>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500" baseline="0" smtClean="0">
                <a:solidFill>
                  <a:srgbClr val="000000"/>
                </a:solidFill>
              </a:rPr>
              <a:t> </a:t>
            </a:r>
            <a:r>
              <a:rPr lang="en-US" sz="1800" baseline="0" smtClean="0">
                <a:solidFill>
                  <a:srgbClr val="000000"/>
                </a:solidFill>
              </a:rPr>
              <a:t>••</a:t>
            </a:r>
          </a:p>
        </p:txBody>
      </p:sp>
      <p:sp>
        <p:nvSpPr>
          <p:cNvPr id="564307" name="Rectangle 83"/>
          <p:cNvSpPr>
            <a:spLocks noChangeArrowheads="1"/>
          </p:cNvSpPr>
          <p:nvPr/>
        </p:nvSpPr>
        <p:spPr bwMode="auto">
          <a:xfrm>
            <a:off x="3548063" y="255587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grpSp>
        <p:nvGrpSpPr>
          <p:cNvPr id="564309" name="Group 85"/>
          <p:cNvGrpSpPr>
            <a:grpSpLocks/>
          </p:cNvGrpSpPr>
          <p:nvPr/>
        </p:nvGrpSpPr>
        <p:grpSpPr bwMode="auto">
          <a:xfrm>
            <a:off x="5691188" y="2043113"/>
            <a:ext cx="203200" cy="354012"/>
            <a:chOff x="1643" y="2102"/>
            <a:chExt cx="128" cy="223"/>
          </a:xfrm>
        </p:grpSpPr>
        <p:sp>
          <p:nvSpPr>
            <p:cNvPr id="564310" name="Freeform 86"/>
            <p:cNvSpPr>
              <a:spLocks/>
            </p:cNvSpPr>
            <p:nvPr/>
          </p:nvSpPr>
          <p:spPr bwMode="auto">
            <a:xfrm>
              <a:off x="1643" y="2102"/>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311" name="Rectangle 87"/>
            <p:cNvSpPr>
              <a:spLocks noChangeArrowheads="1"/>
            </p:cNvSpPr>
            <p:nvPr/>
          </p:nvSpPr>
          <p:spPr bwMode="auto">
            <a:xfrm rot="-567740">
              <a:off x="1702" y="2218"/>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grpSp>
        <p:nvGrpSpPr>
          <p:cNvPr id="564312" name="Group 88"/>
          <p:cNvGrpSpPr>
            <a:grpSpLocks/>
          </p:cNvGrpSpPr>
          <p:nvPr/>
        </p:nvGrpSpPr>
        <p:grpSpPr bwMode="auto">
          <a:xfrm>
            <a:off x="5940425" y="2647950"/>
            <a:ext cx="203200" cy="357188"/>
            <a:chOff x="1814" y="2469"/>
            <a:chExt cx="128" cy="225"/>
          </a:xfrm>
        </p:grpSpPr>
        <p:sp>
          <p:nvSpPr>
            <p:cNvPr id="564313" name="Freeform 89"/>
            <p:cNvSpPr>
              <a:spLocks/>
            </p:cNvSpPr>
            <p:nvPr/>
          </p:nvSpPr>
          <p:spPr bwMode="auto">
            <a:xfrm flipH="1" flipV="1">
              <a:off x="1814" y="2478"/>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314" name="Rectangle 90"/>
            <p:cNvSpPr>
              <a:spLocks noChangeArrowheads="1"/>
            </p:cNvSpPr>
            <p:nvPr/>
          </p:nvSpPr>
          <p:spPr bwMode="auto">
            <a:xfrm rot="-567740">
              <a:off x="1823" y="2469"/>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grpSp>
        <p:nvGrpSpPr>
          <p:cNvPr id="564324" name="Group 100"/>
          <p:cNvGrpSpPr>
            <a:grpSpLocks/>
          </p:cNvGrpSpPr>
          <p:nvPr/>
        </p:nvGrpSpPr>
        <p:grpSpPr bwMode="auto">
          <a:xfrm flipV="1">
            <a:off x="2827338" y="4175125"/>
            <a:ext cx="203200" cy="354013"/>
            <a:chOff x="1643" y="2102"/>
            <a:chExt cx="128" cy="223"/>
          </a:xfrm>
        </p:grpSpPr>
        <p:sp>
          <p:nvSpPr>
            <p:cNvPr id="564325" name="Freeform 101"/>
            <p:cNvSpPr>
              <a:spLocks/>
            </p:cNvSpPr>
            <p:nvPr/>
          </p:nvSpPr>
          <p:spPr bwMode="auto">
            <a:xfrm>
              <a:off x="1643" y="2102"/>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326" name="Rectangle 102"/>
            <p:cNvSpPr>
              <a:spLocks noChangeArrowheads="1"/>
            </p:cNvSpPr>
            <p:nvPr/>
          </p:nvSpPr>
          <p:spPr bwMode="auto">
            <a:xfrm rot="-567740">
              <a:off x="1702" y="2218"/>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grpSp>
        <p:nvGrpSpPr>
          <p:cNvPr id="564327" name="Group 103"/>
          <p:cNvGrpSpPr>
            <a:grpSpLocks/>
          </p:cNvGrpSpPr>
          <p:nvPr/>
        </p:nvGrpSpPr>
        <p:grpSpPr bwMode="auto">
          <a:xfrm flipV="1">
            <a:off x="3124200" y="3522663"/>
            <a:ext cx="203200" cy="357187"/>
            <a:chOff x="1814" y="2469"/>
            <a:chExt cx="128" cy="225"/>
          </a:xfrm>
        </p:grpSpPr>
        <p:sp>
          <p:nvSpPr>
            <p:cNvPr id="564328" name="Freeform 104"/>
            <p:cNvSpPr>
              <a:spLocks/>
            </p:cNvSpPr>
            <p:nvPr/>
          </p:nvSpPr>
          <p:spPr bwMode="auto">
            <a:xfrm flipH="1" flipV="1">
              <a:off x="1814" y="2478"/>
              <a:ext cx="128" cy="216"/>
            </a:xfrm>
            <a:custGeom>
              <a:avLst/>
              <a:gdLst>
                <a:gd name="T0" fmla="*/ 0 w 128"/>
                <a:gd name="T1" fmla="*/ 110 h 216"/>
                <a:gd name="T2" fmla="*/ 28 w 128"/>
                <a:gd name="T3" fmla="*/ 31 h 216"/>
                <a:gd name="T4" fmla="*/ 99 w 128"/>
                <a:gd name="T5" fmla="*/ 31 h 216"/>
                <a:gd name="T6" fmla="*/ 128 w 128"/>
                <a:gd name="T7" fmla="*/ 216 h 216"/>
              </a:gdLst>
              <a:ahLst/>
              <a:cxnLst>
                <a:cxn ang="0">
                  <a:pos x="T0" y="T1"/>
                </a:cxn>
                <a:cxn ang="0">
                  <a:pos x="T2" y="T3"/>
                </a:cxn>
                <a:cxn ang="0">
                  <a:pos x="T4" y="T5"/>
                </a:cxn>
                <a:cxn ang="0">
                  <a:pos x="T6" y="T7"/>
                </a:cxn>
              </a:cxnLst>
              <a:rect l="0" t="0" r="r" b="b"/>
              <a:pathLst>
                <a:path w="128" h="216">
                  <a:moveTo>
                    <a:pt x="0" y="110"/>
                  </a:moveTo>
                  <a:cubicBezTo>
                    <a:pt x="6" y="77"/>
                    <a:pt x="12" y="44"/>
                    <a:pt x="28" y="31"/>
                  </a:cubicBezTo>
                  <a:cubicBezTo>
                    <a:pt x="44" y="18"/>
                    <a:pt x="82" y="0"/>
                    <a:pt x="99" y="31"/>
                  </a:cubicBezTo>
                  <a:cubicBezTo>
                    <a:pt x="116" y="62"/>
                    <a:pt x="122" y="184"/>
                    <a:pt x="128" y="216"/>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329" name="Rectangle 105"/>
            <p:cNvSpPr>
              <a:spLocks noChangeArrowheads="1"/>
            </p:cNvSpPr>
            <p:nvPr/>
          </p:nvSpPr>
          <p:spPr bwMode="auto">
            <a:xfrm rot="-567740">
              <a:off x="1823" y="2469"/>
              <a:ext cx="58" cy="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endParaRPr lang="tr-TR" sz="2400" baseline="0" smtClean="0">
                <a:solidFill>
                  <a:srgbClr val="000000"/>
                </a:solidFill>
              </a:endParaRPr>
            </a:p>
          </p:txBody>
        </p:sp>
      </p:grpSp>
      <p:grpSp>
        <p:nvGrpSpPr>
          <p:cNvPr id="564352" name="Group 128"/>
          <p:cNvGrpSpPr>
            <a:grpSpLocks/>
          </p:cNvGrpSpPr>
          <p:nvPr/>
        </p:nvGrpSpPr>
        <p:grpSpPr bwMode="auto">
          <a:xfrm>
            <a:off x="2422525" y="3608388"/>
            <a:ext cx="1287463" cy="787400"/>
            <a:chOff x="1218" y="2273"/>
            <a:chExt cx="811" cy="496"/>
          </a:xfrm>
        </p:grpSpPr>
        <p:sp>
          <p:nvSpPr>
            <p:cNvPr id="564315" name="Text Box 91"/>
            <p:cNvSpPr txBox="1">
              <a:spLocks noChangeArrowheads="1"/>
            </p:cNvSpPr>
            <p:nvPr/>
          </p:nvSpPr>
          <p:spPr bwMode="auto">
            <a:xfrm>
              <a:off x="1338" y="236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4316" name="Text Box 92"/>
            <p:cNvSpPr txBox="1">
              <a:spLocks noChangeArrowheads="1"/>
            </p:cNvSpPr>
            <p:nvPr/>
          </p:nvSpPr>
          <p:spPr bwMode="auto">
            <a:xfrm>
              <a:off x="1665" y="236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4317" name="Line 93"/>
            <p:cNvSpPr>
              <a:spLocks noChangeShapeType="1"/>
            </p:cNvSpPr>
            <p:nvPr/>
          </p:nvSpPr>
          <p:spPr bwMode="auto">
            <a:xfrm>
              <a:off x="1556" y="248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318" name="Rectangle 94"/>
            <p:cNvSpPr>
              <a:spLocks noChangeArrowheads="1"/>
            </p:cNvSpPr>
            <p:nvPr/>
          </p:nvSpPr>
          <p:spPr bwMode="auto">
            <a:xfrm>
              <a:off x="1716" y="2273"/>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4319" name="Rectangle 95"/>
            <p:cNvSpPr>
              <a:spLocks noChangeArrowheads="1"/>
            </p:cNvSpPr>
            <p:nvPr/>
          </p:nvSpPr>
          <p:spPr bwMode="auto">
            <a:xfrm rot="-5400000">
              <a:off x="1744" y="2376"/>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500" baseline="0" smtClean="0">
                  <a:solidFill>
                    <a:srgbClr val="000000"/>
                  </a:solidFill>
                </a:rPr>
                <a:t> </a:t>
              </a:r>
              <a:r>
                <a:rPr lang="en-US" sz="1800" baseline="0" smtClean="0">
                  <a:solidFill>
                    <a:srgbClr val="000000"/>
                  </a:solidFill>
                </a:rPr>
                <a:t>••</a:t>
              </a:r>
            </a:p>
          </p:txBody>
        </p:sp>
        <p:sp>
          <p:nvSpPr>
            <p:cNvPr id="564322" name="Rectangle 98"/>
            <p:cNvSpPr>
              <a:spLocks noChangeArrowheads="1"/>
            </p:cNvSpPr>
            <p:nvPr/>
          </p:nvSpPr>
          <p:spPr bwMode="auto">
            <a:xfrm rot="-5400000">
              <a:off x="1174" y="237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4323" name="Rectangle 99"/>
            <p:cNvSpPr>
              <a:spLocks noChangeArrowheads="1"/>
            </p:cNvSpPr>
            <p:nvPr/>
          </p:nvSpPr>
          <p:spPr bwMode="auto">
            <a:xfrm>
              <a:off x="1374" y="253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4330" name="Line 106"/>
            <p:cNvSpPr>
              <a:spLocks noChangeShapeType="1"/>
            </p:cNvSpPr>
            <p:nvPr/>
          </p:nvSpPr>
          <p:spPr bwMode="auto">
            <a:xfrm>
              <a:off x="1557" y="2543"/>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grpSp>
        <p:nvGrpSpPr>
          <p:cNvPr id="564353" name="Group 129"/>
          <p:cNvGrpSpPr>
            <a:grpSpLocks/>
          </p:cNvGrpSpPr>
          <p:nvPr/>
        </p:nvGrpSpPr>
        <p:grpSpPr bwMode="auto">
          <a:xfrm>
            <a:off x="5297488" y="3702050"/>
            <a:ext cx="1271587" cy="511175"/>
            <a:chOff x="2959" y="2332"/>
            <a:chExt cx="801" cy="322"/>
          </a:xfrm>
        </p:grpSpPr>
        <p:sp>
          <p:nvSpPr>
            <p:cNvPr id="564331" name="Text Box 107"/>
            <p:cNvSpPr txBox="1">
              <a:spLocks noChangeArrowheads="1"/>
            </p:cNvSpPr>
            <p:nvPr/>
          </p:nvSpPr>
          <p:spPr bwMode="auto">
            <a:xfrm>
              <a:off x="3079" y="236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4332" name="Text Box 108"/>
            <p:cNvSpPr txBox="1">
              <a:spLocks noChangeArrowheads="1"/>
            </p:cNvSpPr>
            <p:nvPr/>
          </p:nvSpPr>
          <p:spPr bwMode="auto">
            <a:xfrm>
              <a:off x="3406" y="236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N</a:t>
              </a:r>
              <a:endParaRPr lang="en-US" sz="2400" baseline="0" smtClean="0">
                <a:solidFill>
                  <a:srgbClr val="000000"/>
                </a:solidFill>
                <a:cs typeface="Times New Roman" pitchFamily="18" charset="0"/>
              </a:endParaRPr>
            </a:p>
          </p:txBody>
        </p:sp>
        <p:sp>
          <p:nvSpPr>
            <p:cNvPr id="564333" name="Line 109"/>
            <p:cNvSpPr>
              <a:spLocks noChangeShapeType="1"/>
            </p:cNvSpPr>
            <p:nvPr/>
          </p:nvSpPr>
          <p:spPr bwMode="auto">
            <a:xfrm>
              <a:off x="3297" y="245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335" name="Rectangle 111"/>
            <p:cNvSpPr>
              <a:spLocks noChangeArrowheads="1"/>
            </p:cNvSpPr>
            <p:nvPr/>
          </p:nvSpPr>
          <p:spPr bwMode="auto">
            <a:xfrm rot="-5400000">
              <a:off x="3485" y="2376"/>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4336" name="Rectangle 112"/>
            <p:cNvSpPr>
              <a:spLocks noChangeArrowheads="1"/>
            </p:cNvSpPr>
            <p:nvPr/>
          </p:nvSpPr>
          <p:spPr bwMode="auto">
            <a:xfrm rot="-5400000">
              <a:off x="2915" y="237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 ••</a:t>
              </a:r>
            </a:p>
          </p:txBody>
        </p:sp>
        <p:sp>
          <p:nvSpPr>
            <p:cNvPr id="564344" name="Line 120"/>
            <p:cNvSpPr>
              <a:spLocks noChangeShapeType="1"/>
            </p:cNvSpPr>
            <p:nvPr/>
          </p:nvSpPr>
          <p:spPr bwMode="auto">
            <a:xfrm>
              <a:off x="3298" y="2515"/>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345" name="Line 121"/>
            <p:cNvSpPr>
              <a:spLocks noChangeShapeType="1"/>
            </p:cNvSpPr>
            <p:nvPr/>
          </p:nvSpPr>
          <p:spPr bwMode="auto">
            <a:xfrm>
              <a:off x="3299" y="2579"/>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sp>
        <p:nvSpPr>
          <p:cNvPr id="564346" name="Line 122"/>
          <p:cNvSpPr>
            <a:spLocks noChangeShapeType="1"/>
          </p:cNvSpPr>
          <p:nvPr/>
        </p:nvSpPr>
        <p:spPr bwMode="auto">
          <a:xfrm>
            <a:off x="4224338" y="3992563"/>
            <a:ext cx="6588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347" name="Line 123"/>
          <p:cNvSpPr>
            <a:spLocks noChangeShapeType="1"/>
          </p:cNvSpPr>
          <p:nvPr/>
        </p:nvSpPr>
        <p:spPr bwMode="auto">
          <a:xfrm flipH="1">
            <a:off x="4124325" y="2921000"/>
            <a:ext cx="858838" cy="471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64348" name="Group 124"/>
          <p:cNvGrpSpPr>
            <a:grpSpLocks/>
          </p:cNvGrpSpPr>
          <p:nvPr/>
        </p:nvGrpSpPr>
        <p:grpSpPr bwMode="auto">
          <a:xfrm rot="11529358">
            <a:off x="3038475" y="2595563"/>
            <a:ext cx="434975" cy="423862"/>
            <a:chOff x="1380" y="1202"/>
            <a:chExt cx="398" cy="268"/>
          </a:xfrm>
        </p:grpSpPr>
        <p:sp>
          <p:nvSpPr>
            <p:cNvPr id="564349" name="Freeform 125"/>
            <p:cNvSpPr>
              <a:spLocks/>
            </p:cNvSpPr>
            <p:nvPr/>
          </p:nvSpPr>
          <p:spPr bwMode="auto">
            <a:xfrm>
              <a:off x="1380" y="1202"/>
              <a:ext cx="398" cy="234"/>
            </a:xfrm>
            <a:custGeom>
              <a:avLst/>
              <a:gdLst>
                <a:gd name="T0" fmla="*/ 0 w 398"/>
                <a:gd name="T1" fmla="*/ 234 h 234"/>
                <a:gd name="T2" fmla="*/ 142 w 398"/>
                <a:gd name="T3" fmla="*/ 50 h 234"/>
                <a:gd name="T4" fmla="*/ 298 w 398"/>
                <a:gd name="T5" fmla="*/ 28 h 234"/>
                <a:gd name="T6" fmla="*/ 398 w 398"/>
                <a:gd name="T7" fmla="*/ 220 h 234"/>
              </a:gdLst>
              <a:ahLst/>
              <a:cxnLst>
                <a:cxn ang="0">
                  <a:pos x="T0" y="T1"/>
                </a:cxn>
                <a:cxn ang="0">
                  <a:pos x="T2" y="T3"/>
                </a:cxn>
                <a:cxn ang="0">
                  <a:pos x="T4" y="T5"/>
                </a:cxn>
                <a:cxn ang="0">
                  <a:pos x="T6" y="T7"/>
                </a:cxn>
              </a:cxnLst>
              <a:rect l="0" t="0" r="r" b="b"/>
              <a:pathLst>
                <a:path w="398" h="234">
                  <a:moveTo>
                    <a:pt x="0" y="234"/>
                  </a:moveTo>
                  <a:cubicBezTo>
                    <a:pt x="46" y="159"/>
                    <a:pt x="92" y="84"/>
                    <a:pt x="142" y="50"/>
                  </a:cubicBezTo>
                  <a:cubicBezTo>
                    <a:pt x="192" y="16"/>
                    <a:pt x="255" y="0"/>
                    <a:pt x="298" y="28"/>
                  </a:cubicBezTo>
                  <a:cubicBezTo>
                    <a:pt x="341" y="56"/>
                    <a:pt x="387" y="158"/>
                    <a:pt x="398" y="220"/>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4350" name="Rectangle 126"/>
            <p:cNvSpPr>
              <a:spLocks noChangeArrowheads="1"/>
            </p:cNvSpPr>
            <p:nvPr/>
          </p:nvSpPr>
          <p:spPr bwMode="auto">
            <a:xfrm rot="-1362502">
              <a:off x="1649" y="1331"/>
              <a:ext cx="117" cy="13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endParaRPr lang="tr-TR" sz="2400" baseline="0" smtClean="0">
                <a:solidFill>
                  <a:srgbClr val="000000"/>
                </a:solidFill>
              </a:endParaRPr>
            </a:p>
          </p:txBody>
        </p:sp>
      </p:grpSp>
    </p:spTree>
    <p:extLst>
      <p:ext uri="{BB962C8B-B14F-4D97-AF65-F5344CB8AC3E}">
        <p14:creationId xmlns:p14="http://schemas.microsoft.com/office/powerpoint/2010/main" val="2163416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4273"/>
                                        </p:tgtEl>
                                        <p:attrNameLst>
                                          <p:attrName>style.visibility</p:attrName>
                                        </p:attrNameLst>
                                      </p:cBhvr>
                                      <p:to>
                                        <p:strVal val="visible"/>
                                      </p:to>
                                    </p:set>
                                    <p:animEffect transition="in" filter="wipe(left)">
                                      <p:cBhvr>
                                        <p:cTn id="7" dur="500"/>
                                        <p:tgtEl>
                                          <p:spTgt spid="564273"/>
                                        </p:tgtEl>
                                      </p:cBhvr>
                                    </p:animEffect>
                                  </p:childTnLst>
                                </p:cTn>
                              </p:par>
                            </p:childTnLst>
                          </p:cTn>
                        </p:par>
                        <p:par>
                          <p:cTn id="8" fill="hold" nodeType="afterGroup">
                            <p:stCondLst>
                              <p:cond delay="500"/>
                            </p:stCondLst>
                            <p:childTnLst>
                              <p:par>
                                <p:cTn id="9" presetID="22" presetClass="entr" presetSubtype="2" fill="hold" nodeType="afterEffect">
                                  <p:stCondLst>
                                    <p:cond delay="200"/>
                                  </p:stCondLst>
                                  <p:childTnLst>
                                    <p:set>
                                      <p:cBhvr>
                                        <p:cTn id="10" dur="1" fill="hold">
                                          <p:stCondLst>
                                            <p:cond delay="0"/>
                                          </p:stCondLst>
                                        </p:cTn>
                                        <p:tgtEl>
                                          <p:spTgt spid="564348"/>
                                        </p:tgtEl>
                                        <p:attrNameLst>
                                          <p:attrName>style.visibility</p:attrName>
                                        </p:attrNameLst>
                                      </p:cBhvr>
                                      <p:to>
                                        <p:strVal val="visible"/>
                                      </p:to>
                                    </p:set>
                                    <p:animEffect transition="in" filter="wipe(right)">
                                      <p:cBhvr>
                                        <p:cTn id="11" dur="500"/>
                                        <p:tgtEl>
                                          <p:spTgt spid="564348"/>
                                        </p:tgtEl>
                                      </p:cBhvr>
                                    </p:animEffect>
                                  </p:childTnLst>
                                </p:cTn>
                              </p:par>
                            </p:childTnLst>
                          </p:cTn>
                        </p:par>
                        <p:par>
                          <p:cTn id="12" fill="hold" nodeType="afterGroup">
                            <p:stCondLst>
                              <p:cond delay="1200"/>
                            </p:stCondLst>
                            <p:childTnLst>
                              <p:par>
                                <p:cTn id="13" presetID="22" presetClass="entr" presetSubtype="8" fill="hold" grpId="0" nodeType="afterEffect">
                                  <p:stCondLst>
                                    <p:cond delay="500"/>
                                  </p:stCondLst>
                                  <p:childTnLst>
                                    <p:set>
                                      <p:cBhvr>
                                        <p:cTn id="14" dur="1" fill="hold">
                                          <p:stCondLst>
                                            <p:cond delay="0"/>
                                          </p:stCondLst>
                                        </p:cTn>
                                        <p:tgtEl>
                                          <p:spTgt spid="564243"/>
                                        </p:tgtEl>
                                        <p:attrNameLst>
                                          <p:attrName>style.visibility</p:attrName>
                                        </p:attrNameLst>
                                      </p:cBhvr>
                                      <p:to>
                                        <p:strVal val="visible"/>
                                      </p:to>
                                    </p:set>
                                    <p:animEffect transition="in" filter="wipe(left)">
                                      <p:cBhvr>
                                        <p:cTn id="15" dur="500"/>
                                        <p:tgtEl>
                                          <p:spTgt spid="564243"/>
                                        </p:tgtEl>
                                      </p:cBhvr>
                                    </p:animEffect>
                                  </p:childTnLst>
                                </p:cTn>
                              </p:par>
                            </p:childTnLst>
                          </p:cTn>
                        </p:par>
                        <p:par>
                          <p:cTn id="16" fill="hold" nodeType="afterGroup">
                            <p:stCondLst>
                              <p:cond delay="2200"/>
                            </p:stCondLst>
                            <p:childTnLst>
                              <p:par>
                                <p:cTn id="17" presetID="1" presetClass="entr" presetSubtype="0" fill="hold" nodeType="afterEffect">
                                  <p:stCondLst>
                                    <p:cond delay="500"/>
                                  </p:stCondLst>
                                  <p:childTnLst>
                                    <p:set>
                                      <p:cBhvr>
                                        <p:cTn id="18" dur="1" fill="hold">
                                          <p:stCondLst>
                                            <p:cond delay="0"/>
                                          </p:stCondLst>
                                        </p:cTn>
                                        <p:tgtEl>
                                          <p:spTgt spid="564351"/>
                                        </p:tgtEl>
                                        <p:attrNameLst>
                                          <p:attrName>style.visibility</p:attrName>
                                        </p:attrNameLst>
                                      </p:cBhvr>
                                      <p:to>
                                        <p:strVal val="visible"/>
                                      </p:to>
                                    </p:set>
                                  </p:childTnLst>
                                </p:cTn>
                              </p:par>
                            </p:childTnLst>
                          </p:cTn>
                        </p:par>
                        <p:par>
                          <p:cTn id="19" fill="hold" nodeType="afterGroup">
                            <p:stCondLst>
                              <p:cond delay="2700"/>
                            </p:stCondLst>
                            <p:childTnLst>
                              <p:par>
                                <p:cTn id="20" presetID="1" presetClass="entr" presetSubtype="0" fill="hold" nodeType="afterEffect">
                                  <p:stCondLst>
                                    <p:cond delay="200"/>
                                  </p:stCondLst>
                                  <p:childTnLst>
                                    <p:set>
                                      <p:cBhvr>
                                        <p:cTn id="21" dur="1" fill="hold">
                                          <p:stCondLst>
                                            <p:cond delay="0"/>
                                          </p:stCondLst>
                                        </p:cTn>
                                        <p:tgtEl>
                                          <p:spTgt spid="564351"/>
                                        </p:tgtEl>
                                        <p:attrNameLst>
                                          <p:attrName>style.visibility</p:attrName>
                                        </p:attrNameLst>
                                      </p:cBhvr>
                                      <p:to>
                                        <p:strVal val="visible"/>
                                      </p:to>
                                    </p:set>
                                  </p:childTnLst>
                                </p:cTn>
                              </p:par>
                            </p:childTnLst>
                          </p:cTn>
                        </p:par>
                        <p:par>
                          <p:cTn id="22" fill="hold" nodeType="afterGroup">
                            <p:stCondLst>
                              <p:cond delay="2900"/>
                            </p:stCondLst>
                            <p:childTnLst>
                              <p:par>
                                <p:cTn id="23" presetID="22" presetClass="entr" presetSubtype="8" fill="hold" nodeType="afterEffect">
                                  <p:stCondLst>
                                    <p:cond delay="1000"/>
                                  </p:stCondLst>
                                  <p:childTnLst>
                                    <p:set>
                                      <p:cBhvr>
                                        <p:cTn id="24" dur="1" fill="hold">
                                          <p:stCondLst>
                                            <p:cond delay="0"/>
                                          </p:stCondLst>
                                        </p:cTn>
                                        <p:tgtEl>
                                          <p:spTgt spid="564309"/>
                                        </p:tgtEl>
                                        <p:attrNameLst>
                                          <p:attrName>style.visibility</p:attrName>
                                        </p:attrNameLst>
                                      </p:cBhvr>
                                      <p:to>
                                        <p:strVal val="visible"/>
                                      </p:to>
                                    </p:set>
                                    <p:animEffect transition="in" filter="wipe(left)">
                                      <p:cBhvr>
                                        <p:cTn id="25" dur="500"/>
                                        <p:tgtEl>
                                          <p:spTgt spid="564309"/>
                                        </p:tgtEl>
                                      </p:cBhvr>
                                    </p:animEffect>
                                  </p:childTnLst>
                                </p:cTn>
                              </p:par>
                            </p:childTnLst>
                          </p:cTn>
                        </p:par>
                        <p:par>
                          <p:cTn id="26" fill="hold" nodeType="afterGroup">
                            <p:stCondLst>
                              <p:cond delay="4400"/>
                            </p:stCondLst>
                            <p:childTnLst>
                              <p:par>
                                <p:cTn id="27" presetID="22" presetClass="entr" presetSubtype="2" fill="hold" nodeType="afterEffect">
                                  <p:stCondLst>
                                    <p:cond delay="200"/>
                                  </p:stCondLst>
                                  <p:childTnLst>
                                    <p:set>
                                      <p:cBhvr>
                                        <p:cTn id="28" dur="1" fill="hold">
                                          <p:stCondLst>
                                            <p:cond delay="0"/>
                                          </p:stCondLst>
                                        </p:cTn>
                                        <p:tgtEl>
                                          <p:spTgt spid="564312"/>
                                        </p:tgtEl>
                                        <p:attrNameLst>
                                          <p:attrName>style.visibility</p:attrName>
                                        </p:attrNameLst>
                                      </p:cBhvr>
                                      <p:to>
                                        <p:strVal val="visible"/>
                                      </p:to>
                                    </p:set>
                                    <p:animEffect transition="in" filter="wipe(right)">
                                      <p:cBhvr>
                                        <p:cTn id="29" dur="500"/>
                                        <p:tgtEl>
                                          <p:spTgt spid="564312"/>
                                        </p:tgtEl>
                                      </p:cBhvr>
                                    </p:animEffect>
                                  </p:childTnLst>
                                </p:cTn>
                              </p:par>
                            </p:childTnLst>
                          </p:cTn>
                        </p:par>
                        <p:par>
                          <p:cTn id="30" fill="hold" nodeType="afterGroup">
                            <p:stCondLst>
                              <p:cond delay="5100"/>
                            </p:stCondLst>
                            <p:childTnLst>
                              <p:par>
                                <p:cTn id="31" presetID="22" presetClass="entr" presetSubtype="2" fill="hold" grpId="0" nodeType="afterEffect">
                                  <p:stCondLst>
                                    <p:cond delay="500"/>
                                  </p:stCondLst>
                                  <p:childTnLst>
                                    <p:set>
                                      <p:cBhvr>
                                        <p:cTn id="32" dur="1" fill="hold">
                                          <p:stCondLst>
                                            <p:cond delay="0"/>
                                          </p:stCondLst>
                                        </p:cTn>
                                        <p:tgtEl>
                                          <p:spTgt spid="564347"/>
                                        </p:tgtEl>
                                        <p:attrNameLst>
                                          <p:attrName>style.visibility</p:attrName>
                                        </p:attrNameLst>
                                      </p:cBhvr>
                                      <p:to>
                                        <p:strVal val="visible"/>
                                      </p:to>
                                    </p:set>
                                    <p:animEffect transition="in" filter="wipe(right)">
                                      <p:cBhvr>
                                        <p:cTn id="33" dur="500"/>
                                        <p:tgtEl>
                                          <p:spTgt spid="564347"/>
                                        </p:tgtEl>
                                      </p:cBhvr>
                                    </p:animEffect>
                                  </p:childTnLst>
                                </p:cTn>
                              </p:par>
                            </p:childTnLst>
                          </p:cTn>
                        </p:par>
                        <p:par>
                          <p:cTn id="34" fill="hold" nodeType="afterGroup">
                            <p:stCondLst>
                              <p:cond delay="6100"/>
                            </p:stCondLst>
                            <p:childTnLst>
                              <p:par>
                                <p:cTn id="35" presetID="1" presetClass="entr" presetSubtype="0" fill="hold" nodeType="afterEffect">
                                  <p:stCondLst>
                                    <p:cond delay="200"/>
                                  </p:stCondLst>
                                  <p:childTnLst>
                                    <p:set>
                                      <p:cBhvr>
                                        <p:cTn id="36" dur="1" fill="hold">
                                          <p:stCondLst>
                                            <p:cond delay="0"/>
                                          </p:stCondLst>
                                        </p:cTn>
                                        <p:tgtEl>
                                          <p:spTgt spid="564352"/>
                                        </p:tgtEl>
                                        <p:attrNameLst>
                                          <p:attrName>style.visibility</p:attrName>
                                        </p:attrNameLst>
                                      </p:cBhvr>
                                      <p:to>
                                        <p:strVal val="visible"/>
                                      </p:to>
                                    </p:set>
                                  </p:childTnLst>
                                </p:cTn>
                              </p:par>
                            </p:childTnLst>
                          </p:cTn>
                        </p:par>
                        <p:par>
                          <p:cTn id="37" fill="hold" nodeType="afterGroup">
                            <p:stCondLst>
                              <p:cond delay="6300"/>
                            </p:stCondLst>
                            <p:childTnLst>
                              <p:par>
                                <p:cTn id="38" presetID="22" presetClass="entr" presetSubtype="8" fill="hold" nodeType="afterEffect">
                                  <p:stCondLst>
                                    <p:cond delay="1000"/>
                                  </p:stCondLst>
                                  <p:childTnLst>
                                    <p:set>
                                      <p:cBhvr>
                                        <p:cTn id="39" dur="1" fill="hold">
                                          <p:stCondLst>
                                            <p:cond delay="0"/>
                                          </p:stCondLst>
                                        </p:cTn>
                                        <p:tgtEl>
                                          <p:spTgt spid="564324"/>
                                        </p:tgtEl>
                                        <p:attrNameLst>
                                          <p:attrName>style.visibility</p:attrName>
                                        </p:attrNameLst>
                                      </p:cBhvr>
                                      <p:to>
                                        <p:strVal val="visible"/>
                                      </p:to>
                                    </p:set>
                                    <p:animEffect transition="in" filter="wipe(left)">
                                      <p:cBhvr>
                                        <p:cTn id="40" dur="500"/>
                                        <p:tgtEl>
                                          <p:spTgt spid="564324"/>
                                        </p:tgtEl>
                                      </p:cBhvr>
                                    </p:animEffect>
                                  </p:childTnLst>
                                </p:cTn>
                              </p:par>
                            </p:childTnLst>
                          </p:cTn>
                        </p:par>
                        <p:par>
                          <p:cTn id="41" fill="hold" nodeType="afterGroup">
                            <p:stCondLst>
                              <p:cond delay="7800"/>
                            </p:stCondLst>
                            <p:childTnLst>
                              <p:par>
                                <p:cTn id="42" presetID="22" presetClass="entr" presetSubtype="2" fill="hold" nodeType="afterEffect">
                                  <p:stCondLst>
                                    <p:cond delay="200"/>
                                  </p:stCondLst>
                                  <p:childTnLst>
                                    <p:set>
                                      <p:cBhvr>
                                        <p:cTn id="43" dur="1" fill="hold">
                                          <p:stCondLst>
                                            <p:cond delay="0"/>
                                          </p:stCondLst>
                                        </p:cTn>
                                        <p:tgtEl>
                                          <p:spTgt spid="564327"/>
                                        </p:tgtEl>
                                        <p:attrNameLst>
                                          <p:attrName>style.visibility</p:attrName>
                                        </p:attrNameLst>
                                      </p:cBhvr>
                                      <p:to>
                                        <p:strVal val="visible"/>
                                      </p:to>
                                    </p:set>
                                    <p:animEffect transition="in" filter="wipe(right)">
                                      <p:cBhvr>
                                        <p:cTn id="44" dur="500"/>
                                        <p:tgtEl>
                                          <p:spTgt spid="564327"/>
                                        </p:tgtEl>
                                      </p:cBhvr>
                                    </p:animEffect>
                                  </p:childTnLst>
                                </p:cTn>
                              </p:par>
                            </p:childTnLst>
                          </p:cTn>
                        </p:par>
                        <p:par>
                          <p:cTn id="45" fill="hold" nodeType="afterGroup">
                            <p:stCondLst>
                              <p:cond delay="8500"/>
                            </p:stCondLst>
                            <p:childTnLst>
                              <p:par>
                                <p:cTn id="46" presetID="22" presetClass="entr" presetSubtype="8" fill="hold" grpId="0" nodeType="afterEffect">
                                  <p:stCondLst>
                                    <p:cond delay="500"/>
                                  </p:stCondLst>
                                  <p:childTnLst>
                                    <p:set>
                                      <p:cBhvr>
                                        <p:cTn id="47" dur="1" fill="hold">
                                          <p:stCondLst>
                                            <p:cond delay="0"/>
                                          </p:stCondLst>
                                        </p:cTn>
                                        <p:tgtEl>
                                          <p:spTgt spid="564346"/>
                                        </p:tgtEl>
                                        <p:attrNameLst>
                                          <p:attrName>style.visibility</p:attrName>
                                        </p:attrNameLst>
                                      </p:cBhvr>
                                      <p:to>
                                        <p:strVal val="visible"/>
                                      </p:to>
                                    </p:set>
                                    <p:animEffect transition="in" filter="wipe(left)">
                                      <p:cBhvr>
                                        <p:cTn id="48" dur="500"/>
                                        <p:tgtEl>
                                          <p:spTgt spid="564346"/>
                                        </p:tgtEl>
                                      </p:cBhvr>
                                    </p:animEffect>
                                  </p:childTnLst>
                                </p:cTn>
                              </p:par>
                            </p:childTnLst>
                          </p:cTn>
                        </p:par>
                        <p:par>
                          <p:cTn id="49" fill="hold" nodeType="afterGroup">
                            <p:stCondLst>
                              <p:cond delay="9500"/>
                            </p:stCondLst>
                            <p:childTnLst>
                              <p:par>
                                <p:cTn id="50" presetID="1" presetClass="entr" presetSubtype="0" fill="hold" nodeType="afterEffect">
                                  <p:stCondLst>
                                    <p:cond delay="200"/>
                                  </p:stCondLst>
                                  <p:childTnLst>
                                    <p:set>
                                      <p:cBhvr>
                                        <p:cTn id="51" dur="1" fill="hold">
                                          <p:stCondLst>
                                            <p:cond delay="0"/>
                                          </p:stCondLst>
                                        </p:cTn>
                                        <p:tgtEl>
                                          <p:spTgt spid="564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3" grpId="0" animBg="1"/>
      <p:bldP spid="564346" grpId="0" animBg="1"/>
      <p:bldP spid="5643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type="body" sz="half" idx="1"/>
          </p:nvPr>
        </p:nvSpPr>
        <p:spPr>
          <a:xfrm>
            <a:off x="467544" y="1794877"/>
            <a:ext cx="7190630" cy="4010387"/>
          </a:xfrm>
        </p:spPr>
        <p:txBody>
          <a:bodyPr/>
          <a:lstStyle/>
          <a:p>
            <a:pPr>
              <a:lnSpc>
                <a:spcPct val="150000"/>
              </a:lnSpc>
            </a:pPr>
            <a:r>
              <a:rPr lang="tr-TR" sz="2000" dirty="0"/>
              <a:t>Kimyasal bağlanmada değerlik elektronları önemli rol oynar.</a:t>
            </a:r>
            <a:endParaRPr lang="en-US" sz="2000" dirty="0"/>
          </a:p>
          <a:p>
            <a:pPr>
              <a:lnSpc>
                <a:spcPct val="150000"/>
              </a:lnSpc>
            </a:pPr>
            <a:r>
              <a:rPr lang="en-US" sz="2000" i="1" dirty="0"/>
              <a:t>e</a:t>
            </a:r>
            <a:r>
              <a:rPr lang="en-US" sz="2000" baseline="30000" dirty="0"/>
              <a:t>-</a:t>
            </a:r>
            <a:r>
              <a:rPr lang="en-US" sz="2000" dirty="0"/>
              <a:t> </a:t>
            </a:r>
            <a:r>
              <a:rPr lang="tr-TR" sz="2000" dirty="0"/>
              <a:t> alışverişi </a:t>
            </a:r>
            <a:r>
              <a:rPr lang="en-US" sz="2000" dirty="0"/>
              <a:t> </a:t>
            </a:r>
            <a:r>
              <a:rPr lang="en-US" sz="2000" i="1" dirty="0"/>
              <a:t>i</a:t>
            </a:r>
            <a:r>
              <a:rPr lang="tr-TR" sz="2000" i="1" dirty="0"/>
              <a:t>y</a:t>
            </a:r>
            <a:r>
              <a:rPr lang="en-US" sz="2000" i="1" dirty="0" err="1"/>
              <a:t>oni</a:t>
            </a:r>
            <a:r>
              <a:rPr lang="tr-TR" sz="2000" i="1" dirty="0"/>
              <a:t>k</a:t>
            </a:r>
            <a:r>
              <a:rPr lang="en-US" sz="2000" i="1" dirty="0"/>
              <a:t> b</a:t>
            </a:r>
            <a:r>
              <a:rPr lang="tr-TR" sz="2000" i="1" dirty="0"/>
              <a:t>ağ </a:t>
            </a:r>
            <a:r>
              <a:rPr lang="tr-TR" sz="2000" dirty="0"/>
              <a:t>oluşmasına sebep olur.</a:t>
            </a:r>
            <a:endParaRPr lang="en-US" sz="2000" dirty="0"/>
          </a:p>
          <a:p>
            <a:pPr>
              <a:lnSpc>
                <a:spcPct val="150000"/>
              </a:lnSpc>
            </a:pPr>
            <a:r>
              <a:rPr lang="en-US" sz="2000" i="1" dirty="0"/>
              <a:t>e</a:t>
            </a:r>
            <a:r>
              <a:rPr lang="en-US" sz="2000" baseline="30000" dirty="0"/>
              <a:t>-</a:t>
            </a:r>
            <a:r>
              <a:rPr lang="en-US" sz="2000" dirty="0"/>
              <a:t> </a:t>
            </a:r>
            <a:r>
              <a:rPr lang="tr-TR" sz="2000" dirty="0"/>
              <a:t> ortaklaşması k</a:t>
            </a:r>
            <a:r>
              <a:rPr lang="en-US" sz="2000" i="1" dirty="0" err="1"/>
              <a:t>ovalent</a:t>
            </a:r>
            <a:r>
              <a:rPr lang="en-US" sz="2000" i="1" dirty="0"/>
              <a:t> b</a:t>
            </a:r>
            <a:r>
              <a:rPr lang="tr-TR" sz="2000" i="1" dirty="0"/>
              <a:t>ağ </a:t>
            </a:r>
            <a:r>
              <a:rPr lang="tr-TR" sz="2000" dirty="0"/>
              <a:t>oluşmasına sebep olur.</a:t>
            </a:r>
            <a:endParaRPr lang="en-US" sz="2000" i="1" dirty="0"/>
          </a:p>
          <a:p>
            <a:pPr>
              <a:lnSpc>
                <a:spcPct val="150000"/>
              </a:lnSpc>
            </a:pPr>
            <a:r>
              <a:rPr lang="tr-TR" sz="2000" dirty="0"/>
              <a:t>Elektronların bir atomdan diğerine verilmesi veya </a:t>
            </a:r>
            <a:r>
              <a:rPr lang="tr-TR" sz="2000" dirty="0" err="1"/>
              <a:t>ortaklanması</a:t>
            </a:r>
            <a:r>
              <a:rPr lang="tr-TR" sz="2000" dirty="0"/>
              <a:t> atomların kararlı yapıya oluşmasını sağlar. (</a:t>
            </a:r>
            <a:r>
              <a:rPr lang="tr-TR" sz="2000" dirty="0" err="1"/>
              <a:t>Oktet</a:t>
            </a:r>
            <a:r>
              <a:rPr lang="tr-TR" sz="2000" dirty="0"/>
              <a:t> tamamlama) (</a:t>
            </a:r>
            <a:r>
              <a:rPr lang="tr-TR" sz="2000" dirty="0" err="1"/>
              <a:t>Soygaz</a:t>
            </a:r>
            <a:r>
              <a:rPr lang="tr-TR" sz="2000" dirty="0"/>
              <a:t> dağılımı</a:t>
            </a:r>
            <a:r>
              <a:rPr lang="tr-TR" sz="2000" dirty="0" smtClean="0"/>
              <a:t>).</a:t>
            </a:r>
          </a:p>
        </p:txBody>
      </p:sp>
      <p:pic>
        <p:nvPicPr>
          <p:cNvPr id="558084" name="Picture 4" descr="FG11_00-01UN"/>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7524328" y="660758"/>
            <a:ext cx="1107728" cy="15207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Dikdörtgen 2"/>
          <p:cNvSpPr/>
          <p:nvPr/>
        </p:nvSpPr>
        <p:spPr>
          <a:xfrm>
            <a:off x="611560" y="260648"/>
            <a:ext cx="5472608" cy="1323439"/>
          </a:xfrm>
          <a:prstGeom prst="rect">
            <a:avLst/>
          </a:prstGeom>
        </p:spPr>
        <p:txBody>
          <a:bodyPr wrap="square">
            <a:spAutoFit/>
          </a:bodyPr>
          <a:lstStyle/>
          <a:p>
            <a:endParaRPr lang="tr-TR" sz="2000" kern="0" baseline="0" dirty="0" smtClean="0">
              <a:solidFill>
                <a:srgbClr val="FF0000"/>
              </a:solidFill>
              <a:latin typeface="Times New Roman"/>
              <a:ea typeface="+mj-ea"/>
              <a:cs typeface="+mj-cs"/>
            </a:endParaRPr>
          </a:p>
          <a:p>
            <a:r>
              <a:rPr lang="tr-TR" sz="2000" kern="0" baseline="0" dirty="0" smtClean="0">
                <a:solidFill>
                  <a:srgbClr val="FF0000"/>
                </a:solidFill>
                <a:latin typeface="Times New Roman"/>
                <a:ea typeface="+mj-ea"/>
                <a:cs typeface="+mj-cs"/>
              </a:rPr>
              <a:t>Kimyasal bağ teorileri</a:t>
            </a:r>
          </a:p>
          <a:p>
            <a:r>
              <a:rPr lang="tr-TR" sz="2000" kern="0" baseline="0" dirty="0" smtClean="0">
                <a:solidFill>
                  <a:srgbClr val="FF0000"/>
                </a:solidFill>
                <a:latin typeface="Times New Roman"/>
                <a:ea typeface="+mj-ea"/>
                <a:cs typeface="+mj-cs"/>
              </a:rPr>
              <a:t> </a:t>
            </a:r>
          </a:p>
          <a:p>
            <a:r>
              <a:rPr lang="tr-TR" sz="2000" kern="0" baseline="0" dirty="0" smtClean="0">
                <a:solidFill>
                  <a:srgbClr val="FF0000"/>
                </a:solidFill>
                <a:latin typeface="Times New Roman"/>
                <a:ea typeface="+mj-ea"/>
                <a:cs typeface="+mj-cs"/>
              </a:rPr>
              <a:t>1-</a:t>
            </a:r>
            <a:r>
              <a:rPr lang="en-US" sz="2000" kern="0" baseline="0" dirty="0" smtClean="0">
                <a:solidFill>
                  <a:srgbClr val="FF0000"/>
                </a:solidFill>
                <a:latin typeface="Times New Roman"/>
                <a:ea typeface="+mj-ea"/>
                <a:cs typeface="+mj-cs"/>
              </a:rPr>
              <a:t>Lewis </a:t>
            </a:r>
            <a:r>
              <a:rPr lang="tr-TR" sz="2000" kern="0" baseline="0" dirty="0" smtClean="0">
                <a:solidFill>
                  <a:srgbClr val="FF0000"/>
                </a:solidFill>
                <a:latin typeface="Times New Roman"/>
                <a:ea typeface="+mj-ea"/>
                <a:cs typeface="+mj-cs"/>
              </a:rPr>
              <a:t>Teorisi: </a:t>
            </a:r>
            <a:r>
              <a:rPr lang="tr-TR" sz="2000" kern="0" baseline="0" dirty="0">
                <a:solidFill>
                  <a:srgbClr val="FF0000"/>
                </a:solidFill>
                <a:latin typeface="Times New Roman"/>
                <a:ea typeface="+mj-ea"/>
                <a:cs typeface="+mj-cs"/>
              </a:rPr>
              <a:t>Genel Bakış</a:t>
            </a:r>
            <a:endParaRPr lang="tr-TR" sz="2000" dirty="0">
              <a:solidFill>
                <a:srgbClr val="FF0000"/>
              </a:solidFill>
            </a:endParaRPr>
          </a:p>
        </p:txBody>
      </p:sp>
    </p:spTree>
    <p:extLst>
      <p:ext uri="{BB962C8B-B14F-4D97-AF65-F5344CB8AC3E}">
        <p14:creationId xmlns:p14="http://schemas.microsoft.com/office/powerpoint/2010/main" val="394465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type="body" sz="half" idx="1"/>
          </p:nvPr>
        </p:nvSpPr>
        <p:spPr>
          <a:xfrm>
            <a:off x="251520" y="476672"/>
            <a:ext cx="8640960" cy="5046662"/>
          </a:xfrm>
        </p:spPr>
        <p:txBody>
          <a:bodyPr/>
          <a:lstStyle/>
          <a:p>
            <a:pPr marL="0" indent="0">
              <a:lnSpc>
                <a:spcPct val="150000"/>
              </a:lnSpc>
              <a:buNone/>
            </a:pPr>
            <a:r>
              <a:rPr lang="tr-TR" sz="2000" dirty="0" err="1" smtClean="0"/>
              <a:t>Lewis</a:t>
            </a:r>
            <a:r>
              <a:rPr lang="tr-TR" sz="2000" dirty="0" smtClean="0"/>
              <a:t> yapısında:</a:t>
            </a:r>
          </a:p>
          <a:p>
            <a:pPr marL="0" indent="0">
              <a:lnSpc>
                <a:spcPct val="150000"/>
              </a:lnSpc>
              <a:buNone/>
            </a:pPr>
            <a:r>
              <a:rPr lang="tr-TR" sz="2000" dirty="0" smtClean="0">
                <a:solidFill>
                  <a:srgbClr val="FF0000"/>
                </a:solidFill>
              </a:rPr>
              <a:t>1- Molekülde </a:t>
            </a:r>
            <a:r>
              <a:rPr lang="tr-TR" sz="2000" dirty="0">
                <a:solidFill>
                  <a:srgbClr val="FF0000"/>
                </a:solidFill>
              </a:rPr>
              <a:t>atomların konumu </a:t>
            </a:r>
            <a:r>
              <a:rPr lang="tr-TR" sz="2000" dirty="0" smtClean="0">
                <a:solidFill>
                  <a:srgbClr val="FF0000"/>
                </a:solidFill>
              </a:rPr>
              <a:t>bilinmelidir</a:t>
            </a:r>
            <a:r>
              <a:rPr lang="tr-TR" sz="2000" dirty="0" smtClean="0"/>
              <a:t>. Bunun için:</a:t>
            </a:r>
          </a:p>
          <a:p>
            <a:pPr marL="0" indent="0">
              <a:lnSpc>
                <a:spcPct val="150000"/>
              </a:lnSpc>
              <a:buNone/>
            </a:pPr>
            <a:r>
              <a:rPr lang="en-US" sz="2000" dirty="0"/>
              <a:t>H</a:t>
            </a:r>
            <a:r>
              <a:rPr lang="tr-TR" sz="2000" dirty="0"/>
              <a:t>i</a:t>
            </a:r>
            <a:r>
              <a:rPr lang="en-US" sz="2000" dirty="0" err="1"/>
              <a:t>dro</a:t>
            </a:r>
            <a:r>
              <a:rPr lang="tr-TR" sz="2000" dirty="0"/>
              <a:t>j</a:t>
            </a:r>
            <a:r>
              <a:rPr lang="en-US" sz="2000" dirty="0"/>
              <a:t>en atom</a:t>
            </a:r>
            <a:r>
              <a:rPr lang="tr-TR" sz="2000" dirty="0" err="1"/>
              <a:t>ları</a:t>
            </a:r>
            <a:r>
              <a:rPr lang="tr-TR" sz="2000" i="1" dirty="0"/>
              <a:t> </a:t>
            </a:r>
            <a:r>
              <a:rPr lang="tr-TR" sz="2000" dirty="0"/>
              <a:t>genelde uç atomlardır.</a:t>
            </a:r>
            <a:endParaRPr lang="en-US" sz="2000" i="1" dirty="0"/>
          </a:p>
          <a:p>
            <a:pPr marL="0" indent="0">
              <a:lnSpc>
                <a:spcPct val="150000"/>
              </a:lnSpc>
              <a:buNone/>
            </a:pPr>
            <a:r>
              <a:rPr lang="tr-TR" sz="2000" dirty="0"/>
              <a:t>Merkez atomlar elektronegatifliği en düşük olan atom olarak seçilir.</a:t>
            </a:r>
            <a:endParaRPr lang="en-US" sz="2000" i="1" dirty="0"/>
          </a:p>
          <a:p>
            <a:pPr marL="0" indent="0">
              <a:lnSpc>
                <a:spcPct val="150000"/>
              </a:lnSpc>
              <a:buNone/>
            </a:pPr>
            <a:r>
              <a:rPr lang="tr-TR" sz="2000" dirty="0"/>
              <a:t>Karbon atomları merkez atomdur.</a:t>
            </a:r>
            <a:endParaRPr lang="en-US" sz="2000" dirty="0"/>
          </a:p>
          <a:p>
            <a:pPr marL="0" indent="0">
              <a:lnSpc>
                <a:spcPct val="150000"/>
              </a:lnSpc>
              <a:buNone/>
            </a:pPr>
            <a:r>
              <a:rPr lang="tr-TR" sz="2000" dirty="0"/>
              <a:t>Yapılar genelde toplu ve simetriktir</a:t>
            </a:r>
            <a:endParaRPr lang="tr-TR" sz="2000" dirty="0" smtClean="0"/>
          </a:p>
          <a:p>
            <a:pPr marL="0" indent="0">
              <a:lnSpc>
                <a:spcPct val="150000"/>
              </a:lnSpc>
              <a:buNone/>
            </a:pPr>
            <a:endParaRPr lang="tr-TR" sz="2000" dirty="0" smtClean="0"/>
          </a:p>
        </p:txBody>
      </p:sp>
    </p:spTree>
    <p:extLst>
      <p:ext uri="{BB962C8B-B14F-4D97-AF65-F5344CB8AC3E}">
        <p14:creationId xmlns:p14="http://schemas.microsoft.com/office/powerpoint/2010/main" val="414061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type="body" sz="half" idx="1"/>
          </p:nvPr>
        </p:nvSpPr>
        <p:spPr>
          <a:xfrm>
            <a:off x="251520" y="116632"/>
            <a:ext cx="8496944" cy="5046662"/>
          </a:xfrm>
        </p:spPr>
        <p:txBody>
          <a:bodyPr/>
          <a:lstStyle/>
          <a:p>
            <a:pPr marL="0" indent="0" algn="just">
              <a:lnSpc>
                <a:spcPct val="150000"/>
              </a:lnSpc>
              <a:buNone/>
            </a:pPr>
            <a:r>
              <a:rPr lang="tr-TR" sz="2000" dirty="0" smtClean="0">
                <a:latin typeface="Times New Roman" pitchFamily="18" charset="0"/>
                <a:cs typeface="Times New Roman" pitchFamily="18" charset="0"/>
              </a:rPr>
              <a:t>2-Moleküldeki bütün </a:t>
            </a:r>
            <a:r>
              <a:rPr lang="tr-TR" sz="2000" dirty="0">
                <a:latin typeface="Times New Roman" pitchFamily="18" charset="0"/>
                <a:cs typeface="Times New Roman" pitchFamily="18" charset="0"/>
              </a:rPr>
              <a:t>atomlar tarafından sağlanan toplam değerlik elektronlarının sayısı bulunur. </a:t>
            </a:r>
            <a:endParaRPr lang="tr-TR" sz="2000" dirty="0" smtClean="0">
              <a:latin typeface="Times New Roman" pitchFamily="18" charset="0"/>
              <a:cs typeface="Times New Roman" pitchFamily="18" charset="0"/>
            </a:endParaRPr>
          </a:p>
          <a:p>
            <a:pPr marL="0" indent="0" algn="just">
              <a:lnSpc>
                <a:spcPct val="150000"/>
              </a:lnSpc>
              <a:buNone/>
            </a:pPr>
            <a:r>
              <a:rPr lang="tr-TR" sz="2000" dirty="0" smtClean="0">
                <a:latin typeface="Times New Roman" pitchFamily="18" charset="0"/>
                <a:cs typeface="Times New Roman" pitchFamily="18" charset="0"/>
              </a:rPr>
              <a:t>Molekülün </a:t>
            </a:r>
            <a:r>
              <a:rPr lang="tr-TR" sz="2000" dirty="0">
                <a:latin typeface="Times New Roman" pitchFamily="18" charset="0"/>
                <a:cs typeface="Times New Roman" pitchFamily="18" charset="0"/>
              </a:rPr>
              <a:t>yükü varsa ve pozitif ise bu yük değerlik elektronlarından çıkarılır, negatif ise bu yük değerlik elektronlarına eklenir</a:t>
            </a:r>
            <a:r>
              <a:rPr lang="tr-TR" sz="2000" dirty="0" smtClean="0">
                <a:latin typeface="Times New Roman" pitchFamily="18" charset="0"/>
                <a:cs typeface="Times New Roman" pitchFamily="18" charset="0"/>
              </a:rPr>
              <a:t>.</a:t>
            </a:r>
          </a:p>
          <a:p>
            <a:pPr marL="0" indent="0" algn="just">
              <a:lnSpc>
                <a:spcPct val="150000"/>
              </a:lnSpc>
              <a:buNone/>
            </a:pPr>
            <a:r>
              <a:rPr lang="tr-TR" sz="2000" dirty="0" smtClean="0">
                <a:solidFill>
                  <a:schemeClr val="bg2"/>
                </a:solidFill>
                <a:latin typeface="Times New Roman" pitchFamily="18" charset="0"/>
                <a:cs typeface="Times New Roman" pitchFamily="18" charset="0"/>
              </a:rPr>
              <a:t>DES =  Atom sayısı x Grup numarası ± iyon yükü</a:t>
            </a:r>
          </a:p>
          <a:p>
            <a:pPr marL="0" indent="0" algn="just">
              <a:lnSpc>
                <a:spcPct val="150000"/>
              </a:lnSpc>
              <a:buNone/>
            </a:pPr>
            <a:r>
              <a:rPr lang="tr-TR" sz="2000" dirty="0" smtClean="0">
                <a:latin typeface="Times New Roman" pitchFamily="18" charset="0"/>
                <a:cs typeface="Times New Roman" pitchFamily="18" charset="0"/>
              </a:rPr>
              <a:t>3- </a:t>
            </a:r>
            <a:r>
              <a:rPr lang="tr-TR" sz="2000" dirty="0">
                <a:latin typeface="Times New Roman" pitchFamily="18" charset="0"/>
                <a:cs typeface="Times New Roman" pitchFamily="18" charset="0"/>
              </a:rPr>
              <a:t>Hidrojen atomlarının </a:t>
            </a:r>
            <a:r>
              <a:rPr lang="tr-TR" sz="2000" dirty="0" err="1" smtClean="0">
                <a:latin typeface="Times New Roman" pitchFamily="18" charset="0"/>
                <a:cs typeface="Times New Roman" pitchFamily="18" charset="0"/>
              </a:rPr>
              <a:t>dublet</a:t>
            </a:r>
            <a:r>
              <a:rPr lang="tr-TR" sz="2000" dirty="0" smtClean="0">
                <a:latin typeface="Times New Roman" pitchFamily="18" charset="0"/>
                <a:cs typeface="Times New Roman" pitchFamily="18" charset="0"/>
              </a:rPr>
              <a:t>, </a:t>
            </a:r>
            <a:r>
              <a:rPr lang="tr-TR" sz="2000" dirty="0">
                <a:latin typeface="Times New Roman" pitchFamily="18" charset="0"/>
                <a:cs typeface="Times New Roman" pitchFamily="18" charset="0"/>
              </a:rPr>
              <a:t>diğer atomların </a:t>
            </a:r>
            <a:r>
              <a:rPr lang="tr-TR" sz="2000" dirty="0" err="1" smtClean="0">
                <a:latin typeface="Times New Roman" pitchFamily="18" charset="0"/>
                <a:cs typeface="Times New Roman" pitchFamily="18" charset="0"/>
              </a:rPr>
              <a:t>oktet</a:t>
            </a:r>
            <a:r>
              <a:rPr lang="tr-TR" sz="2000" dirty="0" smtClean="0">
                <a:latin typeface="Times New Roman" pitchFamily="18" charset="0"/>
                <a:cs typeface="Times New Roman" pitchFamily="18" charset="0"/>
              </a:rPr>
              <a:t> </a:t>
            </a:r>
            <a:r>
              <a:rPr lang="tr-TR" sz="2000" dirty="0">
                <a:latin typeface="Times New Roman" pitchFamily="18" charset="0"/>
                <a:cs typeface="Times New Roman" pitchFamily="18" charset="0"/>
              </a:rPr>
              <a:t>oluşturması için </a:t>
            </a:r>
            <a:r>
              <a:rPr lang="tr-TR" sz="2000" dirty="0" smtClean="0">
                <a:latin typeface="Times New Roman" pitchFamily="18" charset="0"/>
                <a:cs typeface="Times New Roman" pitchFamily="18" charset="0"/>
              </a:rPr>
              <a:t>gereken </a:t>
            </a:r>
            <a:r>
              <a:rPr lang="tr-TR" sz="2000" dirty="0">
                <a:latin typeface="Times New Roman" pitchFamily="18" charset="0"/>
                <a:cs typeface="Times New Roman" pitchFamily="18" charset="0"/>
              </a:rPr>
              <a:t>toplam elektron sayısı hesaplanır</a:t>
            </a:r>
            <a:r>
              <a:rPr lang="tr-TR" sz="2000" dirty="0" smtClean="0">
                <a:latin typeface="Times New Roman" pitchFamily="18" charset="0"/>
                <a:cs typeface="Times New Roman" pitchFamily="18" charset="0"/>
              </a:rPr>
              <a:t>.</a:t>
            </a:r>
          </a:p>
          <a:p>
            <a:pPr marL="0" indent="0" algn="just">
              <a:lnSpc>
                <a:spcPct val="150000"/>
              </a:lnSpc>
              <a:buNone/>
            </a:pPr>
            <a:r>
              <a:rPr lang="tr-TR" sz="1800" dirty="0" smtClean="0">
                <a:solidFill>
                  <a:schemeClr val="bg2"/>
                </a:solidFill>
                <a:latin typeface="Times New Roman" pitchFamily="18" charset="0"/>
                <a:cs typeface="Times New Roman" pitchFamily="18" charset="0"/>
              </a:rPr>
              <a:t>2H + 8q = Gerekli elektron sayısı (GES)  </a:t>
            </a:r>
            <a:r>
              <a:rPr lang="tr-TR" sz="1800" dirty="0" smtClean="0">
                <a:latin typeface="Times New Roman" pitchFamily="18" charset="0"/>
                <a:cs typeface="Times New Roman" pitchFamily="18" charset="0"/>
              </a:rPr>
              <a:t>q: hidrojen dışındaki atom sayısı</a:t>
            </a:r>
            <a:endParaRPr lang="tr-TR" sz="1800" dirty="0">
              <a:latin typeface="Times New Roman" pitchFamily="18" charset="0"/>
              <a:cs typeface="Times New Roman" pitchFamily="18" charset="0"/>
            </a:endParaRPr>
          </a:p>
          <a:p>
            <a:pPr marL="0" indent="0" algn="just">
              <a:lnSpc>
                <a:spcPct val="150000"/>
              </a:lnSpc>
              <a:buNone/>
            </a:pPr>
            <a:r>
              <a:rPr lang="tr-TR" sz="2000" dirty="0" smtClean="0">
                <a:latin typeface="Times New Roman" pitchFamily="18" charset="0"/>
                <a:cs typeface="Times New Roman" pitchFamily="18" charset="0"/>
              </a:rPr>
              <a:t>4- </a:t>
            </a:r>
            <a:r>
              <a:rPr lang="tr-TR" sz="2000" dirty="0" err="1">
                <a:latin typeface="Times New Roman" pitchFamily="18" charset="0"/>
                <a:cs typeface="Times New Roman" pitchFamily="18" charset="0"/>
              </a:rPr>
              <a:t>Oktede</a:t>
            </a:r>
            <a:r>
              <a:rPr lang="tr-TR" sz="2000" dirty="0">
                <a:latin typeface="Times New Roman" pitchFamily="18" charset="0"/>
                <a:cs typeface="Times New Roman" pitchFamily="18" charset="0"/>
              </a:rPr>
              <a:t> ve </a:t>
            </a:r>
            <a:r>
              <a:rPr lang="tr-TR" sz="2000" dirty="0" err="1">
                <a:latin typeface="Times New Roman" pitchFamily="18" charset="0"/>
                <a:cs typeface="Times New Roman" pitchFamily="18" charset="0"/>
              </a:rPr>
              <a:t>dublete</a:t>
            </a:r>
            <a:r>
              <a:rPr lang="tr-TR" sz="2000" dirty="0">
                <a:latin typeface="Times New Roman" pitchFamily="18" charset="0"/>
                <a:cs typeface="Times New Roman" pitchFamily="18" charset="0"/>
              </a:rPr>
              <a:t> ulaşılması için gereken elektron sayısından değerlik elektronlarının sayısı çıkarılırsa, bağ yapan veya paylaşılan elektronların sayısı bulunur</a:t>
            </a:r>
            <a:r>
              <a:rPr lang="tr-TR" sz="2000" dirty="0" smtClean="0">
                <a:latin typeface="Times New Roman" pitchFamily="18" charset="0"/>
                <a:cs typeface="Times New Roman" pitchFamily="18" charset="0"/>
              </a:rPr>
              <a:t>.</a:t>
            </a:r>
          </a:p>
          <a:p>
            <a:pPr marL="0" indent="0" algn="just">
              <a:lnSpc>
                <a:spcPct val="150000"/>
              </a:lnSpc>
              <a:buNone/>
            </a:pPr>
            <a:r>
              <a:rPr lang="tr-TR" sz="2000" dirty="0" smtClean="0">
                <a:solidFill>
                  <a:schemeClr val="bg2"/>
                </a:solidFill>
                <a:latin typeface="Times New Roman" pitchFamily="18" charset="0"/>
                <a:cs typeface="Times New Roman" pitchFamily="18" charset="0"/>
              </a:rPr>
              <a:t>Bağ elektronları sayısı = DES-GES</a:t>
            </a:r>
            <a:endParaRPr lang="tr-TR" sz="2000" dirty="0">
              <a:solidFill>
                <a:schemeClr val="bg2"/>
              </a:solidFill>
              <a:latin typeface="Times New Roman" pitchFamily="18" charset="0"/>
              <a:cs typeface="Times New Roman" pitchFamily="18" charset="0"/>
            </a:endParaRPr>
          </a:p>
        </p:txBody>
      </p:sp>
    </p:spTree>
    <p:extLst>
      <p:ext uri="{BB962C8B-B14F-4D97-AF65-F5344CB8AC3E}">
        <p14:creationId xmlns:p14="http://schemas.microsoft.com/office/powerpoint/2010/main" val="314834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ikdörtgen 7"/>
          <p:cNvSpPr/>
          <p:nvPr/>
        </p:nvSpPr>
        <p:spPr>
          <a:xfrm>
            <a:off x="179512" y="116632"/>
            <a:ext cx="8784976" cy="7155805"/>
          </a:xfrm>
          <a:prstGeom prst="rect">
            <a:avLst/>
          </a:prstGeom>
        </p:spPr>
        <p:txBody>
          <a:bodyPr wrap="square">
            <a:spAutoFit/>
          </a:bodyPr>
          <a:lstStyle/>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5- </a:t>
            </a:r>
            <a:r>
              <a:rPr lang="tr-TR" sz="1800" baseline="0" dirty="0">
                <a:solidFill>
                  <a:prstClr val="black"/>
                </a:solidFill>
                <a:cs typeface="Times New Roman" pitchFamily="18" charset="0"/>
              </a:rPr>
              <a:t>Bağ yapan elektronların sayısının yarısı, yapıdaki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bağların sayısını verir.</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6- </a:t>
            </a:r>
            <a:r>
              <a:rPr lang="tr-TR" sz="1800" baseline="0" dirty="0">
                <a:solidFill>
                  <a:prstClr val="black"/>
                </a:solidFill>
                <a:cs typeface="Times New Roman" pitchFamily="18" charset="0"/>
              </a:rPr>
              <a:t>Yapıdaki, atomların simgeleriyle mantıklı bir çatı oluşturulur ve bu çatıya bağlar yerleştirilirler. Bu çatı kurulurken hidrojenler tek bağ yaptıkları için uç atom olarak yerleştirilirler. Daha az aktif olan atom ise genellikle merkezi atom olarak görev yapar.</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7- </a:t>
            </a:r>
            <a:r>
              <a:rPr lang="tr-TR" sz="1800" baseline="0" dirty="0">
                <a:solidFill>
                  <a:prstClr val="black"/>
                </a:solidFill>
                <a:cs typeface="Times New Roman" pitchFamily="18" charset="0"/>
              </a:rPr>
              <a:t>Toplam değerlik elektronlarının sayısından bağ yapan elektron sayısı çıkartılarak ortaklaşmadan kalan elektronların sayısı bulunur ve atomların etrafına yerleştirilir.</a:t>
            </a:r>
          </a:p>
          <a:p>
            <a:pPr lvl="0" algn="just" fontAlgn="auto">
              <a:lnSpc>
                <a:spcPct val="150000"/>
              </a:lnSpc>
              <a:spcBef>
                <a:spcPts val="0"/>
              </a:spcBef>
              <a:spcAft>
                <a:spcPts val="0"/>
              </a:spcAft>
            </a:pPr>
            <a:r>
              <a:rPr lang="tr-TR" sz="1800" baseline="0" dirty="0" smtClean="0">
                <a:solidFill>
                  <a:schemeClr val="bg2"/>
                </a:solidFill>
                <a:cs typeface="Times New Roman" pitchFamily="18" charset="0"/>
              </a:rPr>
              <a:t>DES – BES = Kalan elektron sayısı (bağ yapmayan)</a:t>
            </a:r>
            <a:endParaRPr lang="tr-TR" sz="1800" baseline="0" dirty="0">
              <a:solidFill>
                <a:schemeClr val="bg2"/>
              </a:solidFill>
              <a:cs typeface="Times New Roman" pitchFamily="18" charset="0"/>
            </a:endParaRPr>
          </a:p>
          <a:p>
            <a:pPr lvl="0"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8- </a:t>
            </a:r>
            <a:r>
              <a:rPr lang="tr-TR" sz="1800" baseline="0" dirty="0">
                <a:solidFill>
                  <a:prstClr val="black"/>
                </a:solidFill>
                <a:cs typeface="Times New Roman" pitchFamily="18" charset="0"/>
              </a:rPr>
              <a:t>Yapıdaki her atom için </a:t>
            </a:r>
            <a:r>
              <a:rPr lang="tr-TR" sz="1800" baseline="0" dirty="0" err="1">
                <a:solidFill>
                  <a:prstClr val="black"/>
                </a:solidFill>
                <a:cs typeface="Times New Roman" pitchFamily="18" charset="0"/>
              </a:rPr>
              <a:t>formal</a:t>
            </a:r>
            <a:r>
              <a:rPr lang="tr-TR" sz="1800" baseline="0" dirty="0">
                <a:solidFill>
                  <a:prstClr val="black"/>
                </a:solidFill>
                <a:cs typeface="Times New Roman" pitchFamily="18" charset="0"/>
              </a:rPr>
              <a:t> yükler bulunur.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endParaRPr lang="tr-TR" sz="1800" baseline="0" dirty="0" smtClean="0"/>
          </a:p>
          <a:p>
            <a:pPr algn="just" fontAlgn="auto">
              <a:lnSpc>
                <a:spcPct val="150000"/>
              </a:lnSpc>
              <a:spcBef>
                <a:spcPts val="0"/>
              </a:spcBef>
              <a:spcAft>
                <a:spcPts val="0"/>
              </a:spcAft>
            </a:pPr>
            <a:r>
              <a:rPr lang="tr-TR" sz="1800" baseline="0" dirty="0" err="1" smtClean="0"/>
              <a:t>Formal</a:t>
            </a:r>
            <a:r>
              <a:rPr lang="tr-TR" sz="1800" baseline="0" dirty="0" smtClean="0"/>
              <a:t> yük: Grup No – Bağ sayısı-Bağ yapmayan </a:t>
            </a:r>
            <a:r>
              <a:rPr lang="tr-TR" sz="1800" baseline="0" dirty="0"/>
              <a:t>(</a:t>
            </a:r>
            <a:r>
              <a:rPr lang="tr-TR" sz="1800" baseline="0" dirty="0" err="1" smtClean="0"/>
              <a:t>ortaklanmamış</a:t>
            </a:r>
            <a:r>
              <a:rPr lang="tr-TR" sz="1800" baseline="0" dirty="0"/>
              <a:t>) </a:t>
            </a:r>
            <a:r>
              <a:rPr lang="tr-TR" sz="1800" baseline="0" dirty="0" smtClean="0"/>
              <a:t>elektron sayısı</a:t>
            </a:r>
            <a:endParaRPr lang="en-US" sz="1800" dirty="0"/>
          </a:p>
          <a:p>
            <a:pPr lvl="0" algn="just" fontAlgn="auto">
              <a:lnSpc>
                <a:spcPct val="150000"/>
              </a:lnSpc>
              <a:spcBef>
                <a:spcPts val="0"/>
              </a:spcBef>
              <a:spcAft>
                <a:spcPts val="0"/>
              </a:spcAft>
            </a:pPr>
            <a:endParaRPr lang="tr-TR" sz="1800" baseline="0" dirty="0" smtClean="0">
              <a:solidFill>
                <a:srgbClr val="FF0000"/>
              </a:solidFill>
              <a:cs typeface="Times New Roman" pitchFamily="18" charset="0"/>
            </a:endParaRPr>
          </a:p>
          <a:p>
            <a:pPr lvl="0" algn="just" fontAlgn="auto">
              <a:lnSpc>
                <a:spcPct val="150000"/>
              </a:lnSpc>
              <a:spcBef>
                <a:spcPts val="0"/>
              </a:spcBef>
              <a:spcAft>
                <a:spcPts val="0"/>
              </a:spcAft>
            </a:pPr>
            <a:r>
              <a:rPr lang="tr-TR" sz="1800" baseline="0" dirty="0" err="1" smtClean="0">
                <a:solidFill>
                  <a:srgbClr val="FF0000"/>
                </a:solidFill>
                <a:cs typeface="Times New Roman" pitchFamily="18" charset="0"/>
              </a:rPr>
              <a:t>Formal</a:t>
            </a:r>
            <a:r>
              <a:rPr lang="tr-TR" sz="1800" baseline="0" dirty="0" smtClean="0">
                <a:solidFill>
                  <a:srgbClr val="FF0000"/>
                </a:solidFill>
                <a:cs typeface="Times New Roman" pitchFamily="18" charset="0"/>
              </a:rPr>
              <a:t> yük: Bağı oluşturan elektronlar dağıtıldığında bazı atomların çevresinde e fazlalığı veya eksikliği görülür. Bunun neden olduğu yüke </a:t>
            </a:r>
            <a:r>
              <a:rPr lang="tr-TR" sz="1800" baseline="0" dirty="0" err="1" smtClean="0">
                <a:solidFill>
                  <a:srgbClr val="FF0000"/>
                </a:solidFill>
                <a:cs typeface="Times New Roman" pitchFamily="18" charset="0"/>
              </a:rPr>
              <a:t>formal</a:t>
            </a:r>
            <a:r>
              <a:rPr lang="tr-TR" sz="1800" baseline="0" dirty="0" smtClean="0">
                <a:solidFill>
                  <a:srgbClr val="FF0000"/>
                </a:solidFill>
                <a:cs typeface="Times New Roman" pitchFamily="18" charset="0"/>
              </a:rPr>
              <a:t> yük denir.</a:t>
            </a:r>
            <a:endParaRPr lang="tr-TR" sz="1800" baseline="0" dirty="0">
              <a:solidFill>
                <a:srgbClr val="FF0000"/>
              </a:solidFill>
              <a:cs typeface="Times New Roman" pitchFamily="18" charset="0"/>
            </a:endParaRPr>
          </a:p>
          <a:p>
            <a:pPr lvl="0" algn="just" fontAlgn="auto">
              <a:lnSpc>
                <a:spcPct val="150000"/>
              </a:lnSpc>
              <a:spcBef>
                <a:spcPts val="0"/>
              </a:spcBef>
              <a:spcAft>
                <a:spcPts val="0"/>
              </a:spcAft>
            </a:pPr>
            <a:endParaRPr lang="tr-TR" sz="1800" baseline="0" dirty="0">
              <a:solidFill>
                <a:srgbClr val="FF0000"/>
              </a:solidFill>
              <a:cs typeface="Times New Roman" pitchFamily="18" charset="0"/>
            </a:endParaRPr>
          </a:p>
        </p:txBody>
      </p:sp>
    </p:spTree>
    <p:extLst>
      <p:ext uri="{BB962C8B-B14F-4D97-AF65-F5344CB8AC3E}">
        <p14:creationId xmlns:p14="http://schemas.microsoft.com/office/powerpoint/2010/main" val="1601462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42502" y="188640"/>
            <a:ext cx="8856984" cy="5909310"/>
          </a:xfrm>
          <a:prstGeom prst="rect">
            <a:avLst/>
          </a:prstGeom>
        </p:spPr>
        <p:txBody>
          <a:bodyPr wrap="square">
            <a:spAutoFit/>
          </a:bodyPr>
          <a:lstStyle/>
          <a:p>
            <a:pPr lvl="0" algn="just" fontAlgn="auto">
              <a:lnSpc>
                <a:spcPct val="150000"/>
              </a:lnSpc>
              <a:spcBef>
                <a:spcPts val="0"/>
              </a:spcBef>
              <a:spcAft>
                <a:spcPts val="0"/>
              </a:spcAft>
            </a:pPr>
            <a:r>
              <a:rPr lang="tr-TR" sz="1800" baseline="0" dirty="0">
                <a:solidFill>
                  <a:srgbClr val="FF0000"/>
                </a:solidFill>
                <a:cs typeface="Times New Roman" pitchFamily="18" charset="0"/>
              </a:rPr>
              <a:t>Örnek: SO</a:t>
            </a:r>
            <a:r>
              <a:rPr lang="tr-TR" sz="1800" baseline="-25000" dirty="0">
                <a:solidFill>
                  <a:srgbClr val="FF0000"/>
                </a:solidFill>
                <a:cs typeface="Times New Roman" pitchFamily="18" charset="0"/>
              </a:rPr>
              <a:t>2</a:t>
            </a:r>
            <a:r>
              <a:rPr lang="tr-TR" sz="1800" baseline="0" dirty="0">
                <a:solidFill>
                  <a:srgbClr val="FF0000"/>
                </a:solidFill>
                <a:cs typeface="Times New Roman" pitchFamily="18" charset="0"/>
              </a:rPr>
              <a:t> </a:t>
            </a:r>
            <a:r>
              <a:rPr lang="tr-TR" sz="1800" baseline="0" dirty="0">
                <a:solidFill>
                  <a:prstClr val="black"/>
                </a:solidFill>
                <a:cs typeface="Times New Roman" pitchFamily="18" charset="0"/>
              </a:rPr>
              <a:t>molekülünün </a:t>
            </a:r>
            <a:r>
              <a:rPr lang="tr-TR" sz="1800" baseline="0" dirty="0" err="1">
                <a:solidFill>
                  <a:prstClr val="black"/>
                </a:solidFill>
                <a:cs typeface="Times New Roman" pitchFamily="18" charset="0"/>
              </a:rPr>
              <a:t>Lewis</a:t>
            </a:r>
            <a:r>
              <a:rPr lang="tr-TR" sz="1800" baseline="0" dirty="0">
                <a:solidFill>
                  <a:prstClr val="black"/>
                </a:solidFill>
                <a:cs typeface="Times New Roman" pitchFamily="18" charset="0"/>
              </a:rPr>
              <a:t> yapısını gösteriniz. Molekül </a:t>
            </a:r>
            <a:r>
              <a:rPr lang="tr-TR" sz="1800" baseline="0" dirty="0" err="1">
                <a:solidFill>
                  <a:prstClr val="black"/>
                </a:solidFill>
                <a:cs typeface="Times New Roman" pitchFamily="18" charset="0"/>
              </a:rPr>
              <a:t>açısal</a:t>
            </a:r>
            <a:r>
              <a:rPr lang="tr-TR" sz="1800" baseline="0" dirty="0">
                <a:solidFill>
                  <a:prstClr val="black"/>
                </a:solidFill>
                <a:cs typeface="Times New Roman" pitchFamily="18" charset="0"/>
              </a:rPr>
              <a:t> olup iki O atomu merkezi S atomuna bağlanmıştır.</a:t>
            </a:r>
          </a:p>
          <a:p>
            <a:pPr lvl="0" algn="just" fontAlgn="auto">
              <a:lnSpc>
                <a:spcPct val="150000"/>
              </a:lnSpc>
              <a:spcBef>
                <a:spcPts val="0"/>
              </a:spcBef>
              <a:spcAft>
                <a:spcPts val="0"/>
              </a:spcAft>
            </a:pPr>
            <a:r>
              <a:rPr lang="tr-TR" sz="1800" baseline="0" dirty="0">
                <a:solidFill>
                  <a:prstClr val="black"/>
                </a:solidFill>
                <a:cs typeface="Times New Roman" pitchFamily="18" charset="0"/>
              </a:rPr>
              <a:t>	</a:t>
            </a:r>
            <a:r>
              <a:rPr lang="tr-TR" sz="1800" baseline="-25000" dirty="0">
                <a:solidFill>
                  <a:prstClr val="black"/>
                </a:solidFill>
                <a:cs typeface="Times New Roman" pitchFamily="18" charset="0"/>
              </a:rPr>
              <a:t>8</a:t>
            </a:r>
            <a:r>
              <a:rPr lang="tr-TR" sz="1800" baseline="0" dirty="0">
                <a:solidFill>
                  <a:prstClr val="black"/>
                </a:solidFill>
                <a:cs typeface="Times New Roman" pitchFamily="18" charset="0"/>
              </a:rPr>
              <a:t>O=1s</a:t>
            </a:r>
            <a:r>
              <a:rPr lang="tr-TR" sz="1800" dirty="0">
                <a:solidFill>
                  <a:prstClr val="black"/>
                </a:solidFill>
                <a:cs typeface="Times New Roman" pitchFamily="18" charset="0"/>
              </a:rPr>
              <a:t>2</a:t>
            </a:r>
            <a:r>
              <a:rPr lang="tr-TR" sz="1800" baseline="0" dirty="0">
                <a:solidFill>
                  <a:prstClr val="black"/>
                </a:solidFill>
                <a:cs typeface="Times New Roman" pitchFamily="18" charset="0"/>
              </a:rPr>
              <a:t> 2s</a:t>
            </a:r>
            <a:r>
              <a:rPr lang="tr-TR" sz="1800" dirty="0">
                <a:solidFill>
                  <a:prstClr val="black"/>
                </a:solidFill>
                <a:cs typeface="Times New Roman" pitchFamily="18" charset="0"/>
              </a:rPr>
              <a:t>2 </a:t>
            </a:r>
            <a:r>
              <a:rPr lang="tr-TR" sz="1800" baseline="0" dirty="0">
                <a:solidFill>
                  <a:prstClr val="black"/>
                </a:solidFill>
                <a:cs typeface="Times New Roman" pitchFamily="18" charset="0"/>
              </a:rPr>
              <a:t>2p</a:t>
            </a:r>
            <a:r>
              <a:rPr lang="tr-TR" sz="1800" dirty="0">
                <a:solidFill>
                  <a:prstClr val="black"/>
                </a:solidFill>
                <a:cs typeface="Times New Roman" pitchFamily="18" charset="0"/>
              </a:rPr>
              <a:t>4</a:t>
            </a:r>
            <a:r>
              <a:rPr lang="tr-TR" sz="1800" baseline="0" dirty="0">
                <a:solidFill>
                  <a:prstClr val="black"/>
                </a:solidFill>
                <a:cs typeface="Times New Roman" pitchFamily="18" charset="0"/>
              </a:rPr>
              <a:t>  </a:t>
            </a:r>
            <a:r>
              <a:rPr lang="tr-TR" sz="1800" baseline="0" dirty="0">
                <a:solidFill>
                  <a:prstClr val="black"/>
                </a:solidFill>
                <a:cs typeface="Times New Roman" pitchFamily="18" charset="0"/>
                <a:sym typeface="Symbol"/>
              </a:rPr>
              <a:t> </a:t>
            </a:r>
            <a:r>
              <a:rPr lang="tr-TR" sz="1800" baseline="0" dirty="0">
                <a:solidFill>
                  <a:prstClr val="black"/>
                </a:solidFill>
                <a:cs typeface="Times New Roman" pitchFamily="18" charset="0"/>
              </a:rPr>
              <a:t>1s</a:t>
            </a:r>
            <a:r>
              <a:rPr lang="tr-TR" sz="1800" dirty="0">
                <a:solidFill>
                  <a:prstClr val="black"/>
                </a:solidFill>
                <a:cs typeface="Times New Roman" pitchFamily="18" charset="0"/>
              </a:rPr>
              <a:t>2</a:t>
            </a:r>
            <a:r>
              <a:rPr lang="tr-TR" sz="1800" baseline="0" dirty="0">
                <a:solidFill>
                  <a:prstClr val="black"/>
                </a:solidFill>
                <a:cs typeface="Times New Roman" pitchFamily="18" charset="0"/>
              </a:rPr>
              <a:t> </a:t>
            </a:r>
            <a:r>
              <a:rPr lang="tr-TR" sz="1800" baseline="0" dirty="0">
                <a:solidFill>
                  <a:srgbClr val="FF0000"/>
                </a:solidFill>
                <a:cs typeface="Times New Roman" pitchFamily="18" charset="0"/>
                <a:sym typeface="Symbol"/>
              </a:rPr>
              <a:t>2s</a:t>
            </a:r>
            <a:r>
              <a:rPr lang="tr-TR" sz="1800" dirty="0">
                <a:solidFill>
                  <a:srgbClr val="FF0000"/>
                </a:solidFill>
                <a:cs typeface="Times New Roman" pitchFamily="18" charset="0"/>
                <a:sym typeface="Symbol"/>
              </a:rPr>
              <a:t>2</a:t>
            </a:r>
            <a:r>
              <a:rPr lang="tr-TR" sz="1800" baseline="0" dirty="0">
                <a:solidFill>
                  <a:srgbClr val="FF0000"/>
                </a:solidFill>
                <a:cs typeface="Times New Roman" pitchFamily="18" charset="0"/>
                <a:sym typeface="Symbol"/>
              </a:rPr>
              <a:t> 2px</a:t>
            </a:r>
            <a:r>
              <a:rPr lang="tr-TR" sz="1800" dirty="0">
                <a:solidFill>
                  <a:srgbClr val="FF0000"/>
                </a:solidFill>
                <a:cs typeface="Times New Roman" pitchFamily="18" charset="0"/>
                <a:sym typeface="Symbol"/>
              </a:rPr>
              <a:t>2</a:t>
            </a:r>
            <a:r>
              <a:rPr lang="tr-TR" sz="1800" baseline="0" dirty="0">
                <a:solidFill>
                  <a:srgbClr val="FF0000"/>
                </a:solidFill>
                <a:cs typeface="Times New Roman" pitchFamily="18" charset="0"/>
                <a:sym typeface="Symbol"/>
              </a:rPr>
              <a:t> 2py</a:t>
            </a:r>
            <a:r>
              <a:rPr lang="tr-TR" sz="1800" dirty="0">
                <a:solidFill>
                  <a:srgbClr val="FF0000"/>
                </a:solidFill>
                <a:cs typeface="Times New Roman" pitchFamily="18" charset="0"/>
                <a:sym typeface="Symbol"/>
              </a:rPr>
              <a:t>1</a:t>
            </a:r>
            <a:r>
              <a:rPr lang="tr-TR" sz="1800" baseline="0" dirty="0">
                <a:solidFill>
                  <a:srgbClr val="FF0000"/>
                </a:solidFill>
                <a:cs typeface="Times New Roman" pitchFamily="18" charset="0"/>
                <a:sym typeface="Symbol"/>
              </a:rPr>
              <a:t> 2pz</a:t>
            </a:r>
            <a:r>
              <a:rPr lang="tr-TR" sz="1800" dirty="0">
                <a:solidFill>
                  <a:srgbClr val="FF0000"/>
                </a:solidFill>
                <a:cs typeface="Times New Roman" pitchFamily="18" charset="0"/>
                <a:sym typeface="Symbol"/>
              </a:rPr>
              <a:t>1</a:t>
            </a:r>
            <a:r>
              <a:rPr lang="tr-TR" sz="1800" baseline="0" dirty="0">
                <a:solidFill>
                  <a:srgbClr val="FF0000"/>
                </a:solidFill>
                <a:cs typeface="Times New Roman" pitchFamily="18" charset="0"/>
                <a:sym typeface="Symbol"/>
              </a:rPr>
              <a:t> </a:t>
            </a:r>
            <a:endParaRPr lang="tr-TR" sz="1800" baseline="0" dirty="0">
              <a:solidFill>
                <a:srgbClr val="FF0000"/>
              </a:solidFill>
              <a:cs typeface="Times New Roman" pitchFamily="18" charset="0"/>
            </a:endParaRPr>
          </a:p>
          <a:p>
            <a:pPr lvl="0" algn="just" fontAlgn="auto">
              <a:lnSpc>
                <a:spcPct val="150000"/>
              </a:lnSpc>
              <a:spcBef>
                <a:spcPts val="0"/>
              </a:spcBef>
              <a:spcAft>
                <a:spcPts val="0"/>
              </a:spcAft>
            </a:pPr>
            <a:r>
              <a:rPr lang="tr-TR" sz="1800" baseline="0" dirty="0">
                <a:solidFill>
                  <a:prstClr val="black"/>
                </a:solidFill>
                <a:cs typeface="Times New Roman" pitchFamily="18" charset="0"/>
              </a:rPr>
              <a:t>	</a:t>
            </a:r>
            <a:r>
              <a:rPr lang="tr-TR" sz="1800" baseline="-25000" dirty="0">
                <a:solidFill>
                  <a:prstClr val="black"/>
                </a:solidFill>
                <a:cs typeface="Times New Roman" pitchFamily="18" charset="0"/>
              </a:rPr>
              <a:t>16</a:t>
            </a:r>
            <a:r>
              <a:rPr lang="tr-TR" sz="1800" baseline="0" dirty="0">
                <a:solidFill>
                  <a:prstClr val="black"/>
                </a:solidFill>
                <a:cs typeface="Times New Roman" pitchFamily="18" charset="0"/>
              </a:rPr>
              <a:t>S=1s</a:t>
            </a:r>
            <a:r>
              <a:rPr lang="tr-TR" sz="1800" dirty="0">
                <a:solidFill>
                  <a:prstClr val="black"/>
                </a:solidFill>
                <a:cs typeface="Times New Roman" pitchFamily="18" charset="0"/>
              </a:rPr>
              <a:t>2 </a:t>
            </a:r>
            <a:r>
              <a:rPr lang="tr-TR" sz="1800" baseline="0" dirty="0">
                <a:solidFill>
                  <a:prstClr val="black"/>
                </a:solidFill>
                <a:cs typeface="Times New Roman" pitchFamily="18" charset="0"/>
              </a:rPr>
              <a:t>2s</a:t>
            </a:r>
            <a:r>
              <a:rPr lang="tr-TR" sz="1800" dirty="0">
                <a:solidFill>
                  <a:prstClr val="black"/>
                </a:solidFill>
                <a:cs typeface="Times New Roman" pitchFamily="18" charset="0"/>
              </a:rPr>
              <a:t>2 </a:t>
            </a:r>
            <a:r>
              <a:rPr lang="tr-TR" sz="1800" baseline="0" dirty="0">
                <a:solidFill>
                  <a:prstClr val="black"/>
                </a:solidFill>
                <a:cs typeface="Times New Roman" pitchFamily="18" charset="0"/>
              </a:rPr>
              <a:t>2p</a:t>
            </a:r>
            <a:r>
              <a:rPr lang="tr-TR" sz="1800" dirty="0">
                <a:solidFill>
                  <a:prstClr val="black"/>
                </a:solidFill>
                <a:cs typeface="Times New Roman" pitchFamily="18" charset="0"/>
              </a:rPr>
              <a:t>6</a:t>
            </a:r>
            <a:r>
              <a:rPr lang="tr-TR" sz="1800" baseline="0" dirty="0">
                <a:solidFill>
                  <a:prstClr val="black"/>
                </a:solidFill>
                <a:cs typeface="Times New Roman" pitchFamily="18" charset="0"/>
              </a:rPr>
              <a:t> 3s</a:t>
            </a:r>
            <a:r>
              <a:rPr lang="tr-TR" sz="1800" dirty="0">
                <a:solidFill>
                  <a:prstClr val="black"/>
                </a:solidFill>
                <a:cs typeface="Times New Roman" pitchFamily="18" charset="0"/>
              </a:rPr>
              <a:t>2 </a:t>
            </a:r>
            <a:r>
              <a:rPr lang="tr-TR" sz="1800" baseline="0" dirty="0">
                <a:solidFill>
                  <a:prstClr val="black"/>
                </a:solidFill>
                <a:cs typeface="Times New Roman" pitchFamily="18" charset="0"/>
              </a:rPr>
              <a:t>3p</a:t>
            </a:r>
            <a:r>
              <a:rPr lang="tr-TR" sz="1800" dirty="0">
                <a:solidFill>
                  <a:prstClr val="black"/>
                </a:solidFill>
                <a:cs typeface="Times New Roman" pitchFamily="18" charset="0"/>
              </a:rPr>
              <a:t>4</a:t>
            </a:r>
            <a:r>
              <a:rPr lang="tr-TR" sz="1800" baseline="0" dirty="0">
                <a:solidFill>
                  <a:prstClr val="black"/>
                </a:solidFill>
                <a:cs typeface="Times New Roman" pitchFamily="18" charset="0"/>
              </a:rPr>
              <a:t> </a:t>
            </a:r>
            <a:r>
              <a:rPr lang="tr-TR" sz="1800" baseline="0" dirty="0">
                <a:solidFill>
                  <a:prstClr val="black"/>
                </a:solidFill>
                <a:cs typeface="Times New Roman" pitchFamily="18" charset="0"/>
                <a:sym typeface="Symbol"/>
              </a:rPr>
              <a:t> </a:t>
            </a:r>
            <a:r>
              <a:rPr lang="tr-TR" sz="1800" baseline="0" dirty="0">
                <a:solidFill>
                  <a:prstClr val="black"/>
                </a:solidFill>
                <a:cs typeface="Times New Roman" pitchFamily="18" charset="0"/>
              </a:rPr>
              <a:t>1s</a:t>
            </a:r>
            <a:r>
              <a:rPr lang="tr-TR" sz="1800" dirty="0">
                <a:solidFill>
                  <a:prstClr val="black"/>
                </a:solidFill>
                <a:cs typeface="Times New Roman" pitchFamily="18" charset="0"/>
              </a:rPr>
              <a:t>2 </a:t>
            </a:r>
            <a:r>
              <a:rPr lang="tr-TR" sz="1800" baseline="0" dirty="0">
                <a:solidFill>
                  <a:prstClr val="black"/>
                </a:solidFill>
                <a:cs typeface="Times New Roman" pitchFamily="18" charset="0"/>
              </a:rPr>
              <a:t>2s</a:t>
            </a:r>
            <a:r>
              <a:rPr lang="tr-TR" sz="1800" dirty="0">
                <a:solidFill>
                  <a:prstClr val="black"/>
                </a:solidFill>
                <a:cs typeface="Times New Roman" pitchFamily="18" charset="0"/>
              </a:rPr>
              <a:t>2 </a:t>
            </a:r>
            <a:r>
              <a:rPr lang="tr-TR" sz="1800" baseline="0" dirty="0">
                <a:solidFill>
                  <a:prstClr val="black"/>
                </a:solidFill>
                <a:cs typeface="Times New Roman" pitchFamily="18" charset="0"/>
              </a:rPr>
              <a:t>2p</a:t>
            </a:r>
            <a:r>
              <a:rPr lang="tr-TR" sz="1800" dirty="0">
                <a:solidFill>
                  <a:prstClr val="black"/>
                </a:solidFill>
                <a:cs typeface="Times New Roman" pitchFamily="18" charset="0"/>
              </a:rPr>
              <a:t>6 </a:t>
            </a:r>
            <a:r>
              <a:rPr lang="tr-TR" sz="1800" baseline="0" dirty="0">
                <a:solidFill>
                  <a:srgbClr val="FF0000"/>
                </a:solidFill>
                <a:cs typeface="Times New Roman" pitchFamily="18" charset="0"/>
                <a:sym typeface="Symbol"/>
              </a:rPr>
              <a:t>3s</a:t>
            </a:r>
            <a:r>
              <a:rPr lang="tr-TR" sz="1800" dirty="0">
                <a:solidFill>
                  <a:srgbClr val="FF0000"/>
                </a:solidFill>
                <a:cs typeface="Times New Roman" pitchFamily="18" charset="0"/>
                <a:sym typeface="Symbol"/>
              </a:rPr>
              <a:t>2</a:t>
            </a:r>
            <a:r>
              <a:rPr lang="tr-TR" sz="1800" baseline="0" dirty="0">
                <a:solidFill>
                  <a:srgbClr val="FF0000"/>
                </a:solidFill>
                <a:cs typeface="Times New Roman" pitchFamily="18" charset="0"/>
                <a:sym typeface="Symbol"/>
              </a:rPr>
              <a:t> </a:t>
            </a:r>
            <a:r>
              <a:rPr lang="tr-TR" sz="1800" baseline="0" dirty="0">
                <a:solidFill>
                  <a:srgbClr val="FF0000"/>
                </a:solidFill>
                <a:cs typeface="Times New Roman" pitchFamily="18" charset="0"/>
              </a:rPr>
              <a:t>3</a:t>
            </a:r>
            <a:r>
              <a:rPr lang="tr-TR" sz="1800" baseline="0" dirty="0">
                <a:solidFill>
                  <a:srgbClr val="FF0000"/>
                </a:solidFill>
                <a:cs typeface="Times New Roman" pitchFamily="18" charset="0"/>
                <a:sym typeface="Symbol"/>
              </a:rPr>
              <a:t>px</a:t>
            </a:r>
            <a:r>
              <a:rPr lang="tr-TR" sz="1800" dirty="0">
                <a:solidFill>
                  <a:srgbClr val="FF0000"/>
                </a:solidFill>
                <a:cs typeface="Times New Roman" pitchFamily="18" charset="0"/>
                <a:sym typeface="Symbol"/>
              </a:rPr>
              <a:t>2</a:t>
            </a:r>
            <a:r>
              <a:rPr lang="tr-TR" sz="1800" baseline="0" dirty="0">
                <a:solidFill>
                  <a:srgbClr val="FF0000"/>
                </a:solidFill>
                <a:cs typeface="Times New Roman" pitchFamily="18" charset="0"/>
                <a:sym typeface="Symbol"/>
              </a:rPr>
              <a:t> 3py</a:t>
            </a:r>
            <a:r>
              <a:rPr lang="tr-TR" sz="1800" dirty="0">
                <a:solidFill>
                  <a:srgbClr val="FF0000"/>
                </a:solidFill>
                <a:cs typeface="Times New Roman" pitchFamily="18" charset="0"/>
                <a:sym typeface="Symbol"/>
              </a:rPr>
              <a:t>1</a:t>
            </a:r>
            <a:r>
              <a:rPr lang="tr-TR" sz="1800" baseline="0" dirty="0">
                <a:solidFill>
                  <a:srgbClr val="FF0000"/>
                </a:solidFill>
                <a:cs typeface="Times New Roman" pitchFamily="18" charset="0"/>
                <a:sym typeface="Symbol"/>
              </a:rPr>
              <a:t> 3pz</a:t>
            </a:r>
            <a:r>
              <a:rPr lang="tr-TR" sz="1800" dirty="0">
                <a:solidFill>
                  <a:srgbClr val="FF0000"/>
                </a:solidFill>
                <a:cs typeface="Times New Roman" pitchFamily="18" charset="0"/>
                <a:sym typeface="Symbol"/>
              </a:rPr>
              <a:t>1</a:t>
            </a:r>
            <a:r>
              <a:rPr lang="tr-TR" sz="1800" baseline="0" dirty="0">
                <a:solidFill>
                  <a:srgbClr val="FF0000"/>
                </a:solidFill>
                <a:cs typeface="Times New Roman" pitchFamily="18" charset="0"/>
              </a:rPr>
              <a:t> </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1- </a:t>
            </a:r>
            <a:r>
              <a:rPr lang="tr-TR" sz="1800" baseline="0" dirty="0">
                <a:solidFill>
                  <a:prstClr val="black"/>
                </a:solidFill>
                <a:cs typeface="Times New Roman" pitchFamily="18" charset="0"/>
              </a:rPr>
              <a:t>Önce yapıdaki değerlik elektronlarının sayısını bulalım. S ve O elementleri VI. Gurup elementidir, son yörüngelerinde s</a:t>
            </a:r>
            <a:r>
              <a:rPr lang="tr-TR" sz="1800" dirty="0">
                <a:solidFill>
                  <a:prstClr val="black"/>
                </a:solidFill>
                <a:cs typeface="Times New Roman" pitchFamily="18" charset="0"/>
              </a:rPr>
              <a:t>2</a:t>
            </a:r>
            <a:r>
              <a:rPr lang="tr-TR" sz="1800" baseline="0" dirty="0">
                <a:solidFill>
                  <a:prstClr val="black"/>
                </a:solidFill>
                <a:cs typeface="Times New Roman" pitchFamily="18" charset="0"/>
              </a:rPr>
              <a:t>p</a:t>
            </a:r>
            <a:r>
              <a:rPr lang="tr-TR" sz="1800" dirty="0">
                <a:solidFill>
                  <a:prstClr val="black"/>
                </a:solidFill>
                <a:cs typeface="Times New Roman" pitchFamily="18" charset="0"/>
              </a:rPr>
              <a:t>4</a:t>
            </a:r>
            <a:r>
              <a:rPr lang="tr-TR" sz="1800" baseline="0" dirty="0">
                <a:solidFill>
                  <a:prstClr val="black"/>
                </a:solidFill>
                <a:cs typeface="Times New Roman" pitchFamily="18" charset="0"/>
              </a:rPr>
              <a:t> yapısı vardır ve değerlik elektronlarının sayısı 6 </a:t>
            </a:r>
            <a:r>
              <a:rPr lang="tr-TR" sz="1800" baseline="0" dirty="0" err="1">
                <a:solidFill>
                  <a:prstClr val="black"/>
                </a:solidFill>
                <a:cs typeface="Times New Roman" pitchFamily="18" charset="0"/>
              </a:rPr>
              <a:t>dır</a:t>
            </a:r>
            <a:r>
              <a:rPr lang="tr-TR" sz="1800" baseline="0" dirty="0">
                <a:solidFill>
                  <a:prstClr val="black"/>
                </a:solidFill>
                <a:cs typeface="Times New Roman" pitchFamily="18" charset="0"/>
              </a:rPr>
              <a:t>. Buna göre, </a:t>
            </a:r>
          </a:p>
          <a:p>
            <a:pPr lvl="0" algn="just" fontAlgn="auto">
              <a:lnSpc>
                <a:spcPct val="150000"/>
              </a:lnSpc>
              <a:spcBef>
                <a:spcPts val="0"/>
              </a:spcBef>
              <a:spcAft>
                <a:spcPts val="0"/>
              </a:spcAft>
            </a:pPr>
            <a:r>
              <a:rPr lang="tr-TR" sz="1800" baseline="0" dirty="0">
                <a:solidFill>
                  <a:prstClr val="black"/>
                </a:solidFill>
                <a:cs typeface="Times New Roman" pitchFamily="18" charset="0"/>
              </a:rPr>
              <a:t>	</a:t>
            </a:r>
            <a:r>
              <a:rPr lang="tr-TR" sz="1800" baseline="0" dirty="0" smtClean="0">
                <a:solidFill>
                  <a:prstClr val="black"/>
                </a:solidFill>
                <a:cs typeface="Times New Roman" pitchFamily="18" charset="0"/>
              </a:rPr>
              <a:t>DES = 6 </a:t>
            </a:r>
            <a:r>
              <a:rPr lang="tr-TR" sz="1800" baseline="0" dirty="0">
                <a:solidFill>
                  <a:prstClr val="black"/>
                </a:solidFill>
                <a:cs typeface="Times New Roman" pitchFamily="18" charset="0"/>
              </a:rPr>
              <a:t>+ (2x6) = 18 </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2- </a:t>
            </a:r>
            <a:r>
              <a:rPr lang="tr-TR" sz="1800" baseline="0" dirty="0" err="1">
                <a:solidFill>
                  <a:prstClr val="black"/>
                </a:solidFill>
                <a:cs typeface="Times New Roman" pitchFamily="18" charset="0"/>
              </a:rPr>
              <a:t>Dublet</a:t>
            </a:r>
            <a:r>
              <a:rPr lang="tr-TR" sz="1800" baseline="0" dirty="0">
                <a:solidFill>
                  <a:prstClr val="black"/>
                </a:solidFill>
                <a:cs typeface="Times New Roman" pitchFamily="18" charset="0"/>
              </a:rPr>
              <a:t> ve </a:t>
            </a:r>
            <a:r>
              <a:rPr lang="tr-TR" sz="1800" baseline="0" dirty="0" err="1">
                <a:solidFill>
                  <a:prstClr val="black"/>
                </a:solidFill>
                <a:cs typeface="Times New Roman" pitchFamily="18" charset="0"/>
              </a:rPr>
              <a:t>oktede</a:t>
            </a:r>
            <a:r>
              <a:rPr lang="tr-TR" sz="1800" baseline="0" dirty="0">
                <a:solidFill>
                  <a:prstClr val="black"/>
                </a:solidFill>
                <a:cs typeface="Times New Roman" pitchFamily="18" charset="0"/>
              </a:rPr>
              <a:t> ulaşmak için gerekli elektron sayısı hidrojen atomlarının sayısını 2, diğer atomları sayısını 8 ile çarparak bulunur. </a:t>
            </a:r>
          </a:p>
          <a:p>
            <a:pPr lvl="0" algn="just" fontAlgn="auto">
              <a:lnSpc>
                <a:spcPct val="150000"/>
              </a:lnSpc>
              <a:spcBef>
                <a:spcPts val="0"/>
              </a:spcBef>
              <a:spcAft>
                <a:spcPts val="0"/>
              </a:spcAft>
            </a:pPr>
            <a:r>
              <a:rPr lang="tr-TR" sz="1800" baseline="0" dirty="0">
                <a:solidFill>
                  <a:prstClr val="black"/>
                </a:solidFill>
                <a:cs typeface="Times New Roman" pitchFamily="18" charset="0"/>
              </a:rPr>
              <a:t>	</a:t>
            </a:r>
            <a:r>
              <a:rPr lang="tr-TR" sz="1800" baseline="0" dirty="0" smtClean="0">
                <a:solidFill>
                  <a:prstClr val="black"/>
                </a:solidFill>
                <a:cs typeface="Times New Roman" pitchFamily="18" charset="0"/>
              </a:rPr>
              <a:t>GES = 3x8 </a:t>
            </a:r>
            <a:r>
              <a:rPr lang="tr-TR" sz="1800" baseline="0" dirty="0">
                <a:solidFill>
                  <a:prstClr val="black"/>
                </a:solidFill>
                <a:cs typeface="Times New Roman" pitchFamily="18" charset="0"/>
              </a:rPr>
              <a:t>= 24</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3- </a:t>
            </a:r>
            <a:r>
              <a:rPr lang="tr-TR" sz="1800" baseline="0" dirty="0">
                <a:solidFill>
                  <a:prstClr val="black"/>
                </a:solidFill>
                <a:cs typeface="Times New Roman" pitchFamily="18" charset="0"/>
              </a:rPr>
              <a:t>Bağ yapan elektronların sayısı, </a:t>
            </a:r>
            <a:r>
              <a:rPr lang="tr-TR" sz="1800" baseline="0" dirty="0" err="1">
                <a:solidFill>
                  <a:prstClr val="black"/>
                </a:solidFill>
                <a:cs typeface="Times New Roman" pitchFamily="18" charset="0"/>
              </a:rPr>
              <a:t>oktet</a:t>
            </a:r>
            <a:r>
              <a:rPr lang="tr-TR" sz="1800" baseline="0" dirty="0">
                <a:solidFill>
                  <a:prstClr val="black"/>
                </a:solidFill>
                <a:cs typeface="Times New Roman" pitchFamily="18" charset="0"/>
              </a:rPr>
              <a:t> için gereken elektron sayısından değerlik elektronlarının sayısının çıkartılmasıyla bulunur.</a:t>
            </a:r>
          </a:p>
          <a:p>
            <a:pPr lvl="0" algn="just" fontAlgn="auto">
              <a:lnSpc>
                <a:spcPct val="150000"/>
              </a:lnSpc>
              <a:spcBef>
                <a:spcPts val="0"/>
              </a:spcBef>
              <a:spcAft>
                <a:spcPts val="0"/>
              </a:spcAft>
            </a:pPr>
            <a:r>
              <a:rPr lang="tr-TR" sz="1800" baseline="0" dirty="0">
                <a:solidFill>
                  <a:prstClr val="black"/>
                </a:solidFill>
                <a:cs typeface="Times New Roman" pitchFamily="18" charset="0"/>
              </a:rPr>
              <a:t>	Bağ yapan elektronların sayısı </a:t>
            </a:r>
            <a:r>
              <a:rPr lang="tr-TR" sz="1800" baseline="0" dirty="0" smtClean="0">
                <a:solidFill>
                  <a:prstClr val="black"/>
                </a:solidFill>
                <a:cs typeface="Times New Roman" pitchFamily="18" charset="0"/>
              </a:rPr>
              <a:t> =  </a:t>
            </a:r>
            <a:r>
              <a:rPr lang="tr-TR" sz="1800" baseline="0" dirty="0">
                <a:solidFill>
                  <a:prstClr val="black"/>
                </a:solidFill>
                <a:cs typeface="Times New Roman" pitchFamily="18" charset="0"/>
              </a:rPr>
              <a:t>24 – 18 = 6</a:t>
            </a:r>
          </a:p>
        </p:txBody>
      </p:sp>
    </p:spTree>
    <p:extLst>
      <p:ext uri="{BB962C8B-B14F-4D97-AF65-F5344CB8AC3E}">
        <p14:creationId xmlns:p14="http://schemas.microsoft.com/office/powerpoint/2010/main" val="57932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95536" y="476672"/>
            <a:ext cx="738537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tr-TR" sz="2000" baseline="0" dirty="0" smtClean="0">
                <a:solidFill>
                  <a:srgbClr val="FF0000"/>
                </a:solidFill>
              </a:rPr>
              <a:t>Kimyasal bağ</a:t>
            </a:r>
          </a:p>
          <a:p>
            <a:endParaRPr lang="tr-TR" sz="2000" baseline="0" dirty="0"/>
          </a:p>
          <a:p>
            <a:pPr>
              <a:lnSpc>
                <a:spcPct val="140000"/>
              </a:lnSpc>
            </a:pPr>
            <a:r>
              <a:rPr lang="tr-TR" sz="2000" baseline="0" dirty="0" smtClean="0"/>
              <a:t>Bir maddede tanecikleri (atom, molekül, iyon) bir arada tutan elektrostatik çekim kuvvetine kimyasal bağ denir</a:t>
            </a:r>
          </a:p>
          <a:p>
            <a:pPr>
              <a:lnSpc>
                <a:spcPct val="140000"/>
              </a:lnSpc>
            </a:pPr>
            <a:endParaRPr lang="tr-TR" sz="2000" baseline="0" dirty="0"/>
          </a:p>
          <a:p>
            <a:pPr>
              <a:lnSpc>
                <a:spcPct val="140000"/>
              </a:lnSpc>
            </a:pPr>
            <a:r>
              <a:rPr lang="tr-TR" sz="2000" baseline="0" dirty="0" smtClean="0"/>
              <a:t>Kimyasal bağ neden oluşur?</a:t>
            </a:r>
          </a:p>
          <a:p>
            <a:pPr>
              <a:lnSpc>
                <a:spcPct val="140000"/>
              </a:lnSpc>
            </a:pPr>
            <a:r>
              <a:rPr lang="tr-TR" sz="2000" baseline="0" dirty="0" smtClean="0"/>
              <a:t>Bağ yapmayan atom var mıdır?</a:t>
            </a:r>
          </a:p>
          <a:p>
            <a:pPr>
              <a:lnSpc>
                <a:spcPct val="140000"/>
              </a:lnSpc>
            </a:pPr>
            <a:r>
              <a:rPr lang="tr-TR" sz="2000" baseline="0" dirty="0" smtClean="0"/>
              <a:t>Atomlar neden kararlı hale geçmek ister? (düşük enerjili durum)</a:t>
            </a:r>
          </a:p>
          <a:p>
            <a:pPr>
              <a:lnSpc>
                <a:spcPct val="140000"/>
              </a:lnSpc>
            </a:pPr>
            <a:r>
              <a:rPr lang="tr-TR" sz="2000" baseline="0" dirty="0" smtClean="0"/>
              <a:t>Elektron dağılımı ve kararlılık ilişkisi nedir?</a:t>
            </a:r>
          </a:p>
          <a:p>
            <a:pPr>
              <a:lnSpc>
                <a:spcPct val="140000"/>
              </a:lnSpc>
            </a:pPr>
            <a:r>
              <a:rPr lang="tr-TR" sz="2000" baseline="0" dirty="0" smtClean="0"/>
              <a:t>Soy gazlar neden bağ yapmazlar?  </a:t>
            </a:r>
            <a:r>
              <a:rPr lang="tr-TR" sz="2000" baseline="0" dirty="0" smtClean="0">
                <a:solidFill>
                  <a:srgbClr val="FF0000"/>
                </a:solidFill>
              </a:rPr>
              <a:t>**********</a:t>
            </a:r>
          </a:p>
        </p:txBody>
      </p:sp>
    </p:spTree>
    <p:extLst>
      <p:ext uri="{BB962C8B-B14F-4D97-AF65-F5344CB8AC3E}">
        <p14:creationId xmlns:p14="http://schemas.microsoft.com/office/powerpoint/2010/main" val="1808690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260648"/>
            <a:ext cx="8712968" cy="4662815"/>
          </a:xfrm>
          <a:prstGeom prst="rect">
            <a:avLst/>
          </a:prstGeom>
        </p:spPr>
        <p:txBody>
          <a:bodyPr wrap="square">
            <a:spAutoFit/>
          </a:bodyPr>
          <a:lstStyle/>
          <a:p>
            <a:pPr lvl="0" algn="just" fontAlgn="auto">
              <a:lnSpc>
                <a:spcPct val="150000"/>
              </a:lnSpc>
              <a:spcBef>
                <a:spcPts val="0"/>
              </a:spcBef>
              <a:spcAft>
                <a:spcPts val="0"/>
              </a:spcAft>
            </a:pPr>
            <a:r>
              <a:rPr lang="tr-TR" sz="1800" baseline="0" dirty="0">
                <a:solidFill>
                  <a:prstClr val="black"/>
                </a:solidFill>
                <a:cs typeface="Times New Roman" pitchFamily="18" charset="0"/>
              </a:rPr>
              <a:t>4- Yapıdaki bağ sayısı ise bağ yapan elektron sayısının yarısıdır.</a:t>
            </a:r>
          </a:p>
          <a:p>
            <a:pPr lvl="0" algn="just" fontAlgn="auto">
              <a:lnSpc>
                <a:spcPct val="150000"/>
              </a:lnSpc>
              <a:spcBef>
                <a:spcPts val="0"/>
              </a:spcBef>
              <a:spcAft>
                <a:spcPts val="0"/>
              </a:spcAft>
            </a:pPr>
            <a:r>
              <a:rPr lang="tr-TR" sz="1800" baseline="0" dirty="0">
                <a:solidFill>
                  <a:prstClr val="black"/>
                </a:solidFill>
                <a:cs typeface="Times New Roman" pitchFamily="18" charset="0"/>
              </a:rPr>
              <a:t>	Bağ sayısı   6/2 = 3 bağ</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5- </a:t>
            </a:r>
            <a:r>
              <a:rPr lang="tr-TR" sz="1800" baseline="0" dirty="0">
                <a:solidFill>
                  <a:prstClr val="black"/>
                </a:solidFill>
                <a:cs typeface="Times New Roman" pitchFamily="18" charset="0"/>
              </a:rPr>
              <a:t>Buna uygun bir çatı düzenlenir. Molekül </a:t>
            </a:r>
            <a:r>
              <a:rPr lang="tr-TR" sz="1800" baseline="0" dirty="0" err="1">
                <a:solidFill>
                  <a:prstClr val="black"/>
                </a:solidFill>
                <a:cs typeface="Times New Roman" pitchFamily="18" charset="0"/>
              </a:rPr>
              <a:t>açısaldır</a:t>
            </a:r>
            <a:r>
              <a:rPr lang="tr-TR" sz="1800" baseline="0" dirty="0">
                <a:solidFill>
                  <a:prstClr val="black"/>
                </a:solidFill>
                <a:cs typeface="Times New Roman" pitchFamily="18" charset="0"/>
              </a:rPr>
              <a:t>. S atomu merkezi atomdur ve üç bağ vardır. Yani,</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a:solidFill>
                  <a:prstClr val="black"/>
                </a:solidFill>
                <a:cs typeface="Times New Roman" pitchFamily="18" charset="0"/>
              </a:rPr>
              <a:t>6- Bağ yapmadan kalan elektronların sayısı, toplam değerlik elektronları sayısından bağ yapan elektronların sayısı çıkartılarak bulunur.</a:t>
            </a:r>
          </a:p>
          <a:p>
            <a:pPr lvl="0" algn="just" fontAlgn="auto">
              <a:lnSpc>
                <a:spcPct val="150000"/>
              </a:lnSpc>
              <a:spcBef>
                <a:spcPts val="0"/>
              </a:spcBef>
              <a:spcAft>
                <a:spcPts val="0"/>
              </a:spcAft>
            </a:pPr>
            <a:r>
              <a:rPr lang="tr-TR" sz="1800" baseline="0" dirty="0">
                <a:solidFill>
                  <a:prstClr val="black"/>
                </a:solidFill>
                <a:cs typeface="Times New Roman" pitchFamily="18" charset="0"/>
              </a:rPr>
              <a:t>	Ortaklaşmamış elektron sayısı   18 – 6 = 12</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Bu </a:t>
            </a:r>
            <a:r>
              <a:rPr lang="tr-TR" sz="1800" baseline="0" dirty="0">
                <a:solidFill>
                  <a:prstClr val="black"/>
                </a:solidFill>
                <a:cs typeface="Times New Roman" pitchFamily="18" charset="0"/>
              </a:rPr>
              <a:t>elektronlar atomların etrafına </a:t>
            </a:r>
            <a:r>
              <a:rPr lang="tr-TR" sz="1800" baseline="0" dirty="0" err="1">
                <a:solidFill>
                  <a:prstClr val="black"/>
                </a:solidFill>
                <a:cs typeface="Times New Roman" pitchFamily="18" charset="0"/>
              </a:rPr>
              <a:t>oktet</a:t>
            </a:r>
            <a:r>
              <a:rPr lang="tr-TR" sz="1800" baseline="0" dirty="0">
                <a:solidFill>
                  <a:prstClr val="black"/>
                </a:solidFill>
                <a:cs typeface="Times New Roman" pitchFamily="18" charset="0"/>
              </a:rPr>
              <a:t> yapısını tamamlayacak şekilde yerleştirilirler.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784" y="5373216"/>
            <a:ext cx="152400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068" y="1989332"/>
            <a:ext cx="151765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7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9905" y="225442"/>
            <a:ext cx="8712968" cy="3416320"/>
          </a:xfrm>
          <a:prstGeom prst="rect">
            <a:avLst/>
          </a:prstGeom>
        </p:spPr>
        <p:txBody>
          <a:bodyPr wrap="square">
            <a:spAutoFit/>
          </a:bodyPr>
          <a:lstStyle/>
          <a:p>
            <a:pPr lvl="0" algn="just" fontAlgn="auto">
              <a:lnSpc>
                <a:spcPct val="150000"/>
              </a:lnSpc>
              <a:spcBef>
                <a:spcPts val="0"/>
              </a:spcBef>
              <a:spcAft>
                <a:spcPts val="0"/>
              </a:spcAft>
            </a:pPr>
            <a:r>
              <a:rPr lang="tr-TR" sz="1800" baseline="0" dirty="0">
                <a:solidFill>
                  <a:prstClr val="black"/>
                </a:solidFill>
                <a:cs typeface="Times New Roman" pitchFamily="18" charset="0"/>
              </a:rPr>
              <a:t>7- Yapıda bulunan üç atomun </a:t>
            </a:r>
            <a:r>
              <a:rPr lang="tr-TR" sz="1800" baseline="0" dirty="0" err="1">
                <a:solidFill>
                  <a:prstClr val="black"/>
                </a:solidFill>
                <a:cs typeface="Times New Roman" pitchFamily="18" charset="0"/>
              </a:rPr>
              <a:t>formal</a:t>
            </a:r>
            <a:r>
              <a:rPr lang="tr-TR" sz="1800" baseline="0" dirty="0">
                <a:solidFill>
                  <a:prstClr val="black"/>
                </a:solidFill>
                <a:cs typeface="Times New Roman" pitchFamily="18" charset="0"/>
              </a:rPr>
              <a:t> yüklerini hesaplayalım,</a:t>
            </a:r>
          </a:p>
          <a:p>
            <a:pPr lvl="0" algn="just" fontAlgn="auto">
              <a:lnSpc>
                <a:spcPct val="150000"/>
              </a:lnSpc>
              <a:spcBef>
                <a:spcPts val="0"/>
              </a:spcBef>
              <a:spcAft>
                <a:spcPts val="0"/>
              </a:spcAft>
            </a:pPr>
            <a:r>
              <a:rPr lang="tr-TR" sz="1800" baseline="0" dirty="0">
                <a:solidFill>
                  <a:prstClr val="black"/>
                </a:solidFill>
                <a:cs typeface="Times New Roman" pitchFamily="18" charset="0"/>
              </a:rPr>
              <a:t>	Sol taraftaki O atomunun </a:t>
            </a:r>
            <a:r>
              <a:rPr lang="tr-TR" sz="1800" baseline="0" dirty="0" err="1">
                <a:solidFill>
                  <a:prstClr val="black"/>
                </a:solidFill>
                <a:cs typeface="Times New Roman" pitchFamily="18" charset="0"/>
              </a:rPr>
              <a:t>formal</a:t>
            </a:r>
            <a:r>
              <a:rPr lang="tr-TR" sz="1800" baseline="0" dirty="0">
                <a:solidFill>
                  <a:prstClr val="black"/>
                </a:solidFill>
                <a:cs typeface="Times New Roman" pitchFamily="18" charset="0"/>
              </a:rPr>
              <a:t> yükü = +6 -  2 - 4 = 0</a:t>
            </a:r>
          </a:p>
          <a:p>
            <a:pPr lvl="0" algn="just" fontAlgn="auto">
              <a:lnSpc>
                <a:spcPct val="150000"/>
              </a:lnSpc>
              <a:spcBef>
                <a:spcPts val="0"/>
              </a:spcBef>
              <a:spcAft>
                <a:spcPts val="0"/>
              </a:spcAft>
            </a:pPr>
            <a:r>
              <a:rPr lang="tr-TR" sz="1800" baseline="0" dirty="0">
                <a:solidFill>
                  <a:prstClr val="black"/>
                </a:solidFill>
                <a:cs typeface="Times New Roman" pitchFamily="18" charset="0"/>
              </a:rPr>
              <a:t>	Sağ taraftaki O atomunun </a:t>
            </a:r>
            <a:r>
              <a:rPr lang="tr-TR" sz="1800" baseline="0" dirty="0" err="1">
                <a:solidFill>
                  <a:prstClr val="black"/>
                </a:solidFill>
                <a:cs typeface="Times New Roman" pitchFamily="18" charset="0"/>
              </a:rPr>
              <a:t>formal</a:t>
            </a:r>
            <a:r>
              <a:rPr lang="tr-TR" sz="1800" baseline="0" dirty="0">
                <a:solidFill>
                  <a:prstClr val="black"/>
                </a:solidFill>
                <a:cs typeface="Times New Roman" pitchFamily="18" charset="0"/>
              </a:rPr>
              <a:t> yükü = +6 – 1 – 6 = -1</a:t>
            </a:r>
          </a:p>
          <a:p>
            <a:pPr lvl="0" algn="just" fontAlgn="auto">
              <a:lnSpc>
                <a:spcPct val="150000"/>
              </a:lnSpc>
              <a:spcBef>
                <a:spcPts val="0"/>
              </a:spcBef>
              <a:spcAft>
                <a:spcPts val="0"/>
              </a:spcAft>
            </a:pPr>
            <a:r>
              <a:rPr lang="tr-TR" sz="1800" baseline="0" dirty="0">
                <a:solidFill>
                  <a:prstClr val="black"/>
                </a:solidFill>
                <a:cs typeface="Times New Roman" pitchFamily="18" charset="0"/>
              </a:rPr>
              <a:t>	S atomunun </a:t>
            </a:r>
            <a:r>
              <a:rPr lang="tr-TR" sz="1800" baseline="0" dirty="0" err="1">
                <a:solidFill>
                  <a:prstClr val="black"/>
                </a:solidFill>
                <a:cs typeface="Times New Roman" pitchFamily="18" charset="0"/>
              </a:rPr>
              <a:t>formal</a:t>
            </a:r>
            <a:r>
              <a:rPr lang="tr-TR" sz="1800" baseline="0" dirty="0">
                <a:solidFill>
                  <a:prstClr val="black"/>
                </a:solidFill>
                <a:cs typeface="Times New Roman" pitchFamily="18" charset="0"/>
              </a:rPr>
              <a:t> yükü = +6 - 3 - 2 = +1</a:t>
            </a:r>
          </a:p>
          <a:p>
            <a:pPr lvl="0" algn="just" fontAlgn="auto">
              <a:lnSpc>
                <a:spcPct val="150000"/>
              </a:lnSpc>
              <a:spcBef>
                <a:spcPts val="0"/>
              </a:spcBef>
              <a:spcAft>
                <a:spcPts val="0"/>
              </a:spcAft>
            </a:pPr>
            <a:r>
              <a:rPr lang="tr-TR" sz="1800" baseline="0" dirty="0" err="1" smtClean="0">
                <a:solidFill>
                  <a:prstClr val="black"/>
                </a:solidFill>
                <a:cs typeface="Times New Roman" pitchFamily="18" charset="0"/>
              </a:rPr>
              <a:t>Formal</a:t>
            </a:r>
            <a:r>
              <a:rPr lang="tr-TR" sz="1800" baseline="0" dirty="0" smtClean="0">
                <a:solidFill>
                  <a:prstClr val="black"/>
                </a:solidFill>
                <a:cs typeface="Times New Roman" pitchFamily="18" charset="0"/>
              </a:rPr>
              <a:t> </a:t>
            </a:r>
            <a:r>
              <a:rPr lang="tr-TR" sz="1800" baseline="0" dirty="0">
                <a:solidFill>
                  <a:prstClr val="black"/>
                </a:solidFill>
                <a:cs typeface="Times New Roman" pitchFamily="18" charset="0"/>
              </a:rPr>
              <a:t>yükler bulunduktan sonra bu yükler </a:t>
            </a:r>
            <a:r>
              <a:rPr lang="tr-TR" sz="1800" baseline="0" dirty="0" err="1">
                <a:solidFill>
                  <a:prstClr val="black"/>
                </a:solidFill>
                <a:cs typeface="Times New Roman" pitchFamily="18" charset="0"/>
              </a:rPr>
              <a:t>Lewis</a:t>
            </a:r>
            <a:r>
              <a:rPr lang="tr-TR" sz="1800" baseline="0" dirty="0">
                <a:solidFill>
                  <a:prstClr val="black"/>
                </a:solidFill>
                <a:cs typeface="Times New Roman" pitchFamily="18" charset="0"/>
              </a:rPr>
              <a:t> yapısının üzerine yazılır. </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12976"/>
            <a:ext cx="2486677" cy="1411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768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14282" y="142853"/>
            <a:ext cx="8715436" cy="6555641"/>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1" baseline="0" dirty="0" smtClean="0">
                <a:solidFill>
                  <a:prstClr val="black"/>
                </a:solidFill>
                <a:cs typeface="Times New Roman" pitchFamily="18" charset="0"/>
              </a:rPr>
              <a:t>Örnek</a:t>
            </a:r>
            <a:r>
              <a:rPr lang="tr-TR" sz="2400" baseline="0" dirty="0" smtClean="0">
                <a:solidFill>
                  <a:prstClr val="black"/>
                </a:solidFill>
                <a:cs typeface="Times New Roman" pitchFamily="18" charset="0"/>
              </a:rPr>
              <a:t>: CO</a:t>
            </a:r>
            <a:r>
              <a:rPr lang="tr-TR" sz="2400" baseline="-25000" dirty="0" smtClean="0">
                <a:solidFill>
                  <a:prstClr val="black"/>
                </a:solidFill>
                <a:cs typeface="Times New Roman" pitchFamily="18" charset="0"/>
              </a:rPr>
              <a:t>3</a:t>
            </a:r>
            <a:r>
              <a:rPr lang="tr-TR" sz="2400" dirty="0" smtClean="0">
                <a:solidFill>
                  <a:prstClr val="black"/>
                </a:solidFill>
                <a:cs typeface="Times New Roman" pitchFamily="18" charset="0"/>
              </a:rPr>
              <a:t>2-</a:t>
            </a:r>
            <a:r>
              <a:rPr lang="tr-TR" sz="2400" baseline="0" dirty="0" smtClean="0">
                <a:solidFill>
                  <a:prstClr val="black"/>
                </a:solidFill>
                <a:cs typeface="Times New Roman" pitchFamily="18" charset="0"/>
              </a:rPr>
              <a:t> molekülünün Lewis yapısını gösteriniz. Merkez atomu C olup buna üç O atomu bağlanmıştır.</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a:t>
            </a:r>
            <a:r>
              <a:rPr lang="tr-TR" sz="2400" baseline="-25000" dirty="0" smtClean="0">
                <a:solidFill>
                  <a:prstClr val="black"/>
                </a:solidFill>
                <a:cs typeface="Times New Roman" pitchFamily="18" charset="0"/>
              </a:rPr>
              <a:t> 6</a:t>
            </a:r>
            <a:r>
              <a:rPr lang="tr-TR" sz="2400" baseline="0" dirty="0" smtClean="0">
                <a:solidFill>
                  <a:prstClr val="black"/>
                </a:solidFill>
                <a:cs typeface="Times New Roman" pitchFamily="18" charset="0"/>
              </a:rPr>
              <a:t>C=1s</a:t>
            </a:r>
            <a:r>
              <a:rPr lang="tr-TR" sz="2400" dirty="0" smtClean="0">
                <a:solidFill>
                  <a:prstClr val="black"/>
                </a:solidFill>
                <a:cs typeface="Times New Roman" pitchFamily="18" charset="0"/>
              </a:rPr>
              <a:t>2 </a:t>
            </a:r>
            <a:r>
              <a:rPr lang="tr-TR" sz="2400" baseline="0" dirty="0" smtClean="0">
                <a:solidFill>
                  <a:prstClr val="black"/>
                </a:solidFill>
                <a:cs typeface="Times New Roman" pitchFamily="18" charset="0"/>
              </a:rPr>
              <a:t>2s</a:t>
            </a:r>
            <a:r>
              <a:rPr lang="tr-TR" sz="2400" dirty="0" smtClean="0">
                <a:solidFill>
                  <a:prstClr val="black"/>
                </a:solidFill>
                <a:cs typeface="Times New Roman" pitchFamily="18" charset="0"/>
              </a:rPr>
              <a:t>2 </a:t>
            </a:r>
            <a:r>
              <a:rPr lang="tr-TR" sz="2400" baseline="0" dirty="0" smtClean="0">
                <a:solidFill>
                  <a:prstClr val="black"/>
                </a:solidFill>
                <a:cs typeface="Times New Roman" pitchFamily="18" charset="0"/>
              </a:rPr>
              <a:t>2p</a:t>
            </a:r>
            <a:r>
              <a:rPr lang="tr-TR" sz="2400" dirty="0" smtClean="0">
                <a:solidFill>
                  <a:prstClr val="black"/>
                </a:solidFill>
                <a:cs typeface="Times New Roman" pitchFamily="18" charset="0"/>
              </a:rPr>
              <a:t>2</a:t>
            </a:r>
            <a:r>
              <a:rPr lang="tr-TR" sz="2400" baseline="0" dirty="0" smtClean="0">
                <a:solidFill>
                  <a:prstClr val="black"/>
                </a:solidFill>
                <a:cs typeface="Times New Roman" pitchFamily="18" charset="0"/>
              </a:rPr>
              <a:t> </a:t>
            </a:r>
            <a:r>
              <a:rPr lang="tr-TR" sz="2400" baseline="0" dirty="0" smtClean="0">
                <a:solidFill>
                  <a:prstClr val="black"/>
                </a:solidFill>
                <a:cs typeface="Times New Roman" pitchFamily="18" charset="0"/>
                <a:sym typeface="Symbol"/>
              </a:rPr>
              <a:t> </a:t>
            </a:r>
            <a:r>
              <a:rPr lang="tr-TR" sz="2400" baseline="0" dirty="0" smtClean="0">
                <a:solidFill>
                  <a:prstClr val="black"/>
                </a:solidFill>
                <a:cs typeface="Times New Roman" pitchFamily="18" charset="0"/>
              </a:rPr>
              <a:t>1s</a:t>
            </a:r>
            <a:r>
              <a:rPr lang="tr-TR" sz="2400" dirty="0" smtClean="0">
                <a:solidFill>
                  <a:prstClr val="black"/>
                </a:solidFill>
                <a:cs typeface="Times New Roman" pitchFamily="18" charset="0"/>
              </a:rPr>
              <a:t>2 </a:t>
            </a:r>
            <a:r>
              <a:rPr lang="tr-TR" sz="2400" baseline="0" dirty="0" smtClean="0">
                <a:solidFill>
                  <a:srgbClr val="FF0000"/>
                </a:solidFill>
                <a:cs typeface="Times New Roman" pitchFamily="18" charset="0"/>
              </a:rPr>
              <a:t>2s</a:t>
            </a:r>
            <a:r>
              <a:rPr lang="tr-TR" sz="2400" dirty="0" smtClean="0">
                <a:solidFill>
                  <a:srgbClr val="FF0000"/>
                </a:solidFill>
                <a:cs typeface="Times New Roman" pitchFamily="18" charset="0"/>
              </a:rPr>
              <a:t>1 </a:t>
            </a:r>
            <a:r>
              <a:rPr lang="tr-TR" sz="2400" baseline="0" dirty="0" smtClean="0">
                <a:solidFill>
                  <a:srgbClr val="FF0000"/>
                </a:solidFill>
                <a:cs typeface="Times New Roman" pitchFamily="18" charset="0"/>
              </a:rPr>
              <a:t>2</a:t>
            </a:r>
            <a:r>
              <a:rPr lang="tr-TR" sz="2400" baseline="0" dirty="0" smtClean="0">
                <a:solidFill>
                  <a:srgbClr val="FF0000"/>
                </a:solidFill>
                <a:cs typeface="Times New Roman" pitchFamily="18" charset="0"/>
                <a:sym typeface="Symbol"/>
              </a:rPr>
              <a:t>px</a:t>
            </a:r>
            <a:r>
              <a:rPr lang="tr-TR" sz="2400" dirty="0" smtClean="0">
                <a:solidFill>
                  <a:srgbClr val="FF0000"/>
                </a:solidFill>
                <a:cs typeface="Times New Roman" pitchFamily="18" charset="0"/>
                <a:sym typeface="Symbol"/>
              </a:rPr>
              <a:t>1</a:t>
            </a:r>
            <a:r>
              <a:rPr lang="tr-TR" sz="2400" baseline="0" dirty="0" smtClean="0">
                <a:solidFill>
                  <a:srgbClr val="FF0000"/>
                </a:solidFill>
                <a:cs typeface="Times New Roman" pitchFamily="18" charset="0"/>
                <a:sym typeface="Symbol"/>
              </a:rPr>
              <a:t> 2py</a:t>
            </a:r>
            <a:r>
              <a:rPr lang="tr-TR" sz="2400" dirty="0" smtClean="0">
                <a:solidFill>
                  <a:srgbClr val="FF0000"/>
                </a:solidFill>
                <a:cs typeface="Times New Roman" pitchFamily="18" charset="0"/>
                <a:sym typeface="Symbol"/>
              </a:rPr>
              <a:t>1</a:t>
            </a:r>
            <a:r>
              <a:rPr lang="tr-TR" sz="2400" baseline="0" dirty="0" smtClean="0">
                <a:solidFill>
                  <a:srgbClr val="FF0000"/>
                </a:solidFill>
                <a:cs typeface="Times New Roman" pitchFamily="18" charset="0"/>
                <a:sym typeface="Symbol"/>
              </a:rPr>
              <a:t> 2pz</a:t>
            </a:r>
            <a:r>
              <a:rPr lang="tr-TR" sz="2400" dirty="0" smtClean="0">
                <a:solidFill>
                  <a:srgbClr val="FF0000"/>
                </a:solidFill>
                <a:cs typeface="Times New Roman" pitchFamily="18" charset="0"/>
                <a:sym typeface="Symbol"/>
              </a:rPr>
              <a:t>1</a:t>
            </a:r>
            <a:r>
              <a:rPr lang="tr-TR" sz="2400" baseline="0" dirty="0" smtClean="0">
                <a:solidFill>
                  <a:srgbClr val="FF0000"/>
                </a:solidFill>
                <a:cs typeface="Times New Roman" pitchFamily="18" charset="0"/>
              </a:rPr>
              <a:t> </a:t>
            </a:r>
          </a:p>
          <a:p>
            <a:pPr algn="just" fontAlgn="auto">
              <a:spcBef>
                <a:spcPts val="0"/>
              </a:spcBef>
              <a:spcAft>
                <a:spcPts val="0"/>
              </a:spcAft>
            </a:pPr>
            <a:r>
              <a:rPr lang="tr-TR" sz="2400" baseline="-25000" dirty="0" smtClean="0">
                <a:solidFill>
                  <a:srgbClr val="FF0000"/>
                </a:solidFill>
                <a:cs typeface="Times New Roman" pitchFamily="18" charset="0"/>
              </a:rPr>
              <a:t>	</a:t>
            </a:r>
            <a:r>
              <a:rPr lang="tr-TR" sz="2400" baseline="-25000" dirty="0" smtClean="0">
                <a:solidFill>
                  <a:prstClr val="black"/>
                </a:solidFill>
                <a:cs typeface="Times New Roman" pitchFamily="18" charset="0"/>
              </a:rPr>
              <a:t>8</a:t>
            </a:r>
            <a:r>
              <a:rPr lang="tr-TR" sz="2400" baseline="0" dirty="0" smtClean="0">
                <a:solidFill>
                  <a:prstClr val="black"/>
                </a:solidFill>
                <a:cs typeface="Times New Roman" pitchFamily="18" charset="0"/>
              </a:rPr>
              <a:t>O=1s</a:t>
            </a:r>
            <a:r>
              <a:rPr lang="tr-TR" sz="2400" dirty="0" smtClean="0">
                <a:solidFill>
                  <a:prstClr val="black"/>
                </a:solidFill>
                <a:cs typeface="Times New Roman" pitchFamily="18" charset="0"/>
              </a:rPr>
              <a:t>2</a:t>
            </a:r>
            <a:r>
              <a:rPr lang="tr-TR" sz="2400" baseline="0" dirty="0" smtClean="0">
                <a:solidFill>
                  <a:prstClr val="black"/>
                </a:solidFill>
                <a:cs typeface="Times New Roman" pitchFamily="18" charset="0"/>
              </a:rPr>
              <a:t> 2s</a:t>
            </a:r>
            <a:r>
              <a:rPr lang="tr-TR" sz="2400" dirty="0" smtClean="0">
                <a:solidFill>
                  <a:prstClr val="black"/>
                </a:solidFill>
                <a:cs typeface="Times New Roman" pitchFamily="18" charset="0"/>
              </a:rPr>
              <a:t>2 </a:t>
            </a:r>
            <a:r>
              <a:rPr lang="tr-TR" sz="2400" baseline="0" dirty="0" smtClean="0">
                <a:solidFill>
                  <a:prstClr val="black"/>
                </a:solidFill>
                <a:cs typeface="Times New Roman" pitchFamily="18" charset="0"/>
              </a:rPr>
              <a:t>2p</a:t>
            </a:r>
            <a:r>
              <a:rPr lang="tr-TR" sz="2400" dirty="0" smtClean="0">
                <a:solidFill>
                  <a:prstClr val="black"/>
                </a:solidFill>
                <a:cs typeface="Times New Roman" pitchFamily="18" charset="0"/>
              </a:rPr>
              <a:t>4</a:t>
            </a:r>
            <a:r>
              <a:rPr lang="tr-TR" sz="2400" baseline="0" dirty="0" smtClean="0">
                <a:solidFill>
                  <a:prstClr val="black"/>
                </a:solidFill>
                <a:cs typeface="Times New Roman" pitchFamily="18" charset="0"/>
              </a:rPr>
              <a:t>  </a:t>
            </a:r>
            <a:r>
              <a:rPr lang="tr-TR" sz="2400" baseline="0" dirty="0" smtClean="0">
                <a:solidFill>
                  <a:prstClr val="black"/>
                </a:solidFill>
                <a:cs typeface="Times New Roman" pitchFamily="18" charset="0"/>
                <a:sym typeface="Symbol"/>
              </a:rPr>
              <a:t> </a:t>
            </a:r>
            <a:r>
              <a:rPr lang="tr-TR" sz="2400" baseline="0" dirty="0" smtClean="0">
                <a:solidFill>
                  <a:prstClr val="black"/>
                </a:solidFill>
                <a:cs typeface="Times New Roman" pitchFamily="18" charset="0"/>
              </a:rPr>
              <a:t>1s</a:t>
            </a:r>
            <a:r>
              <a:rPr lang="tr-TR" sz="2400" dirty="0" smtClean="0">
                <a:solidFill>
                  <a:prstClr val="black"/>
                </a:solidFill>
                <a:cs typeface="Times New Roman" pitchFamily="18" charset="0"/>
              </a:rPr>
              <a:t>2</a:t>
            </a:r>
            <a:r>
              <a:rPr lang="tr-TR" sz="2400" baseline="0" dirty="0" smtClean="0">
                <a:solidFill>
                  <a:prstClr val="black"/>
                </a:solidFill>
                <a:cs typeface="Times New Roman" pitchFamily="18" charset="0"/>
              </a:rPr>
              <a:t> </a:t>
            </a:r>
            <a:r>
              <a:rPr lang="tr-TR" sz="2400" baseline="0" dirty="0" smtClean="0">
                <a:solidFill>
                  <a:srgbClr val="FF0000"/>
                </a:solidFill>
                <a:cs typeface="Times New Roman" pitchFamily="18" charset="0"/>
                <a:sym typeface="Symbol"/>
              </a:rPr>
              <a:t>2s</a:t>
            </a:r>
            <a:r>
              <a:rPr lang="tr-TR" sz="2400" dirty="0" smtClean="0">
                <a:solidFill>
                  <a:srgbClr val="FF0000"/>
                </a:solidFill>
                <a:cs typeface="Times New Roman" pitchFamily="18" charset="0"/>
                <a:sym typeface="Symbol"/>
              </a:rPr>
              <a:t>2</a:t>
            </a:r>
            <a:r>
              <a:rPr lang="tr-TR" sz="2400" baseline="0" dirty="0" smtClean="0">
                <a:solidFill>
                  <a:srgbClr val="FF0000"/>
                </a:solidFill>
                <a:cs typeface="Times New Roman" pitchFamily="18" charset="0"/>
                <a:sym typeface="Symbol"/>
              </a:rPr>
              <a:t> 2px</a:t>
            </a:r>
            <a:r>
              <a:rPr lang="tr-TR" sz="2400" dirty="0" smtClean="0">
                <a:solidFill>
                  <a:srgbClr val="FF0000"/>
                </a:solidFill>
                <a:cs typeface="Times New Roman" pitchFamily="18" charset="0"/>
                <a:sym typeface="Symbol"/>
              </a:rPr>
              <a:t>2</a:t>
            </a:r>
            <a:r>
              <a:rPr lang="tr-TR" sz="2400" baseline="0" dirty="0" smtClean="0">
                <a:solidFill>
                  <a:srgbClr val="FF0000"/>
                </a:solidFill>
                <a:cs typeface="Times New Roman" pitchFamily="18" charset="0"/>
                <a:sym typeface="Symbol"/>
              </a:rPr>
              <a:t> 2py</a:t>
            </a:r>
            <a:r>
              <a:rPr lang="tr-TR" sz="2400" dirty="0" smtClean="0">
                <a:solidFill>
                  <a:srgbClr val="FF0000"/>
                </a:solidFill>
                <a:cs typeface="Times New Roman" pitchFamily="18" charset="0"/>
                <a:sym typeface="Symbol"/>
              </a:rPr>
              <a:t>1</a:t>
            </a:r>
            <a:r>
              <a:rPr lang="tr-TR" sz="2400" baseline="0" dirty="0" smtClean="0">
                <a:solidFill>
                  <a:srgbClr val="FF0000"/>
                </a:solidFill>
                <a:cs typeface="Times New Roman" pitchFamily="18" charset="0"/>
                <a:sym typeface="Symbol"/>
              </a:rPr>
              <a:t> 2pz</a:t>
            </a:r>
            <a:r>
              <a:rPr lang="tr-TR" sz="2400" dirty="0" smtClean="0">
                <a:solidFill>
                  <a:srgbClr val="FF0000"/>
                </a:solidFill>
                <a:cs typeface="Times New Roman" pitchFamily="18" charset="0"/>
                <a:sym typeface="Symbol"/>
              </a:rPr>
              <a:t>1</a:t>
            </a:r>
            <a:r>
              <a:rPr lang="tr-TR" sz="2400" baseline="0" dirty="0" smtClean="0">
                <a:solidFill>
                  <a:srgbClr val="FF0000"/>
                </a:solidFill>
                <a:cs typeface="Times New Roman" pitchFamily="18" charset="0"/>
                <a:sym typeface="Symbol"/>
              </a:rPr>
              <a:t> </a:t>
            </a:r>
            <a:endParaRPr lang="tr-TR" sz="2400" baseline="0" dirty="0" smtClean="0">
              <a:solidFill>
                <a:srgbClr val="FF0000"/>
              </a:solidFill>
              <a:cs typeface="Times New Roman" pitchFamily="18" charset="0"/>
            </a:endParaRP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1- Önce yapıdaki değerlik elektronlarının sayısını bulalım. C ve O elementleri IV ve VI. Gurup elementidir ve değerlik elektronlarının sayısı 4 ve 6 dır. İyonun yükü -2 dir, yani eki elektron almıştır, </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Değerlik e</a:t>
            </a:r>
            <a:r>
              <a:rPr lang="tr-TR" sz="2400" dirty="0" smtClean="0">
                <a:solidFill>
                  <a:prstClr val="black"/>
                </a:solidFill>
                <a:cs typeface="Times New Roman" pitchFamily="18" charset="0"/>
              </a:rPr>
              <a:t>-</a:t>
            </a:r>
            <a:r>
              <a:rPr lang="tr-TR" sz="2400" baseline="0" dirty="0" smtClean="0">
                <a:solidFill>
                  <a:prstClr val="black"/>
                </a:solidFill>
                <a:cs typeface="Times New Roman" pitchFamily="18" charset="0"/>
              </a:rPr>
              <a:t> sayısı   4 + (3x6) + 2= 24 </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2- Dublet ve oktede ulaşmak için gerekli elektron sayısı hidrojen atomlarının sayısını 2, diğer atomları sayısını 8 ile çarparak bulunur. </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Okted için gereken e</a:t>
            </a:r>
            <a:r>
              <a:rPr lang="tr-TR" sz="2400" dirty="0" smtClean="0">
                <a:solidFill>
                  <a:prstClr val="black"/>
                </a:solidFill>
                <a:cs typeface="Times New Roman" pitchFamily="18" charset="0"/>
              </a:rPr>
              <a:t>-</a:t>
            </a:r>
            <a:r>
              <a:rPr lang="tr-TR" sz="2400" baseline="0" dirty="0" smtClean="0">
                <a:solidFill>
                  <a:prstClr val="black"/>
                </a:solidFill>
                <a:cs typeface="Times New Roman" pitchFamily="18" charset="0"/>
              </a:rPr>
              <a:t> sayısı    4x8 = 32</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3- Bağ yapan elektronların sayısı, oktet için gereken elektron sayısından değerlik elektronlarının sayısının çıkartılmasıyla bulunur.</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Bağ yapan elektronların sayısı   32 – 24 = 8</a:t>
            </a:r>
          </a:p>
        </p:txBody>
      </p:sp>
    </p:spTree>
    <p:extLst>
      <p:ext uri="{BB962C8B-B14F-4D97-AF65-F5344CB8AC3E}">
        <p14:creationId xmlns:p14="http://schemas.microsoft.com/office/powerpoint/2010/main" val="698678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14282" y="285729"/>
            <a:ext cx="8679298" cy="6186309"/>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4- Yapıdaki bağ sayısı ise bağ yapan elektron sayısının yarısıdır.</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Bağ sayısı   8/2 = 4 bağ</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5- Buna uygun bir çatı düzenlenir. Molekülde C atomu merkezi atomdur ve dört bağ vardır. Yani,</a:t>
            </a: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6- Bağ yapmadan kalan elektronların sayısı, toplam değerlik elektronları sayısından bağ yapan elektronların sayısı çıkartılarak bulunur.</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Ortaklaşmamış elektron sayısı   24 – 8 = 16</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Bu elektronlar atomların etrafına oktet yapısını tamamlayacak şekilde yerleştirilirler.</a:t>
            </a:r>
          </a:p>
        </p:txBody>
      </p:sp>
      <p:grpSp>
        <p:nvGrpSpPr>
          <p:cNvPr id="13" name="12 Grup"/>
          <p:cNvGrpSpPr/>
          <p:nvPr/>
        </p:nvGrpSpPr>
        <p:grpSpPr>
          <a:xfrm>
            <a:off x="3357554" y="2364079"/>
            <a:ext cx="1460558" cy="1350673"/>
            <a:chOff x="3414244" y="2081868"/>
            <a:chExt cx="1460558" cy="1350673"/>
          </a:xfrm>
        </p:grpSpPr>
        <p:sp>
          <p:nvSpPr>
            <p:cNvPr id="4" name="3 Metin kutusu"/>
            <p:cNvSpPr txBox="1"/>
            <p:nvPr/>
          </p:nvSpPr>
          <p:spPr>
            <a:xfrm>
              <a:off x="3928040" y="2587081"/>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C</a:t>
              </a:r>
            </a:p>
          </p:txBody>
        </p:sp>
        <p:sp>
          <p:nvSpPr>
            <p:cNvPr id="5" name="4 Metin kutusu"/>
            <p:cNvSpPr txBox="1"/>
            <p:nvPr/>
          </p:nvSpPr>
          <p:spPr>
            <a:xfrm rot="10800000">
              <a:off x="3414244" y="2967334"/>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a:t>
              </a:r>
            </a:p>
          </p:txBody>
        </p:sp>
        <p:sp>
          <p:nvSpPr>
            <p:cNvPr id="6" name="5 Metin kutusu"/>
            <p:cNvSpPr txBox="1"/>
            <p:nvPr/>
          </p:nvSpPr>
          <p:spPr>
            <a:xfrm rot="10800000">
              <a:off x="3911068" y="2081868"/>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a:t>
              </a:r>
            </a:p>
          </p:txBody>
        </p:sp>
        <p:cxnSp>
          <p:nvCxnSpPr>
            <p:cNvPr id="7" name="6 Düz Bağlayıcı"/>
            <p:cNvCxnSpPr/>
            <p:nvPr/>
          </p:nvCxnSpPr>
          <p:spPr>
            <a:xfrm rot="13416429" flipH="1" flipV="1">
              <a:off x="4107199" y="2486030"/>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rot="13416429" flipH="1" flipV="1">
              <a:off x="4023635" y="2491023"/>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10800000" flipV="1">
              <a:off x="3778788" y="2927810"/>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rot="10800000" flipH="1" flipV="1">
              <a:off x="4356562" y="2928934"/>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11 Metin kutusu"/>
            <p:cNvSpPr txBox="1"/>
            <p:nvPr/>
          </p:nvSpPr>
          <p:spPr>
            <a:xfrm rot="10800000">
              <a:off x="4446174" y="2970876"/>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a:t>
              </a:r>
            </a:p>
          </p:txBody>
        </p:sp>
      </p:grpSp>
    </p:spTree>
    <p:extLst>
      <p:ext uri="{BB962C8B-B14F-4D97-AF65-F5344CB8AC3E}">
        <p14:creationId xmlns:p14="http://schemas.microsoft.com/office/powerpoint/2010/main" val="2186329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Metin kutusu"/>
          <p:cNvSpPr txBox="1"/>
          <p:nvPr/>
        </p:nvSpPr>
        <p:spPr>
          <a:xfrm>
            <a:off x="214282" y="256232"/>
            <a:ext cx="8715436" cy="6370975"/>
          </a:xfrm>
          <a:prstGeom prst="rect">
            <a:avLst/>
          </a:prstGeom>
          <a:noFill/>
          <a:ln w="38100">
            <a:solidFill>
              <a:srgbClr val="FF0000"/>
            </a:solidFill>
          </a:ln>
        </p:spPr>
        <p:txBody>
          <a:bodyPr wrap="square" rtlCol="0">
            <a:spAutoFit/>
          </a:bodyPr>
          <a:lstStyle/>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7- Yapıda bulunan dört atomun formal yüklerini hesaplayalım,</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Çift bağlı O atomunun formal yükü = +6 -  2 - 4 = 0</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Tek bağlı O atomlarının formal yükü = +6 – 1 – 6 = -1</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C atomunun formal yükü = +4 - 4 - 0 = 0</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Formal yükler bulunduktan sonra bu yükler Lewis yapısının üzerine yazılır. </a:t>
            </a:r>
          </a:p>
          <a:p>
            <a:pPr algn="just" fontAlgn="auto">
              <a:spcBef>
                <a:spcPts val="0"/>
              </a:spcBef>
              <a:spcAft>
                <a:spcPts val="0"/>
              </a:spcAft>
            </a:pPr>
            <a:r>
              <a:rPr lang="tr-TR" sz="2400" baseline="0" dirty="0" smtClean="0">
                <a:solidFill>
                  <a:prstClr val="black"/>
                </a:solidFill>
                <a:cs typeface="Times New Roman" pitchFamily="18" charset="0"/>
              </a:rPr>
              <a:t>						</a:t>
            </a:r>
            <a:r>
              <a:rPr lang="tr-TR" sz="2000" baseline="0" dirty="0" smtClean="0">
                <a:solidFill>
                  <a:prstClr val="black"/>
                </a:solidFill>
                <a:cs typeface="Times New Roman" pitchFamily="18" charset="0"/>
              </a:rPr>
              <a:t>Yüklerin toplamı </a:t>
            </a:r>
          </a:p>
          <a:p>
            <a:pPr algn="just" fontAlgn="auto">
              <a:spcBef>
                <a:spcPts val="0"/>
              </a:spcBef>
              <a:spcAft>
                <a:spcPts val="0"/>
              </a:spcAft>
            </a:pPr>
            <a:r>
              <a:rPr lang="tr-TR" sz="2000" baseline="0" dirty="0" smtClean="0">
                <a:solidFill>
                  <a:prstClr val="black"/>
                </a:solidFill>
                <a:cs typeface="Times New Roman" pitchFamily="18" charset="0"/>
              </a:rPr>
              <a:t>						iyonun yüküdür</a:t>
            </a: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Görüldüğü gibi molekülün toplam 2- dir. </a:t>
            </a:r>
            <a:r>
              <a:rPr lang="tr-TR" sz="2400" b="1" baseline="0" dirty="0" smtClean="0">
                <a:solidFill>
                  <a:prstClr val="black"/>
                </a:solidFill>
                <a:cs typeface="Times New Roman" pitchFamily="18" charset="0"/>
              </a:rPr>
              <a:t>Elektron verici durumda olan karbon</a:t>
            </a:r>
            <a:r>
              <a:rPr lang="tr-TR" sz="2400" baseline="0" dirty="0" smtClean="0">
                <a:solidFill>
                  <a:prstClr val="black"/>
                </a:solidFill>
                <a:cs typeface="Times New Roman" pitchFamily="18" charset="0"/>
              </a:rPr>
              <a:t>, </a:t>
            </a:r>
            <a:r>
              <a:rPr lang="tr-TR" sz="2400" b="1" baseline="0" dirty="0" smtClean="0">
                <a:solidFill>
                  <a:prstClr val="black"/>
                </a:solidFill>
                <a:cs typeface="Times New Roman" pitchFamily="18" charset="0"/>
              </a:rPr>
              <a:t>alıcı olanlar ise tek bağlı oksijen atomlarıdır</a:t>
            </a:r>
            <a:r>
              <a:rPr lang="tr-TR" sz="2400" baseline="0" dirty="0" smtClean="0">
                <a:solidFill>
                  <a:prstClr val="black"/>
                </a:solidFill>
                <a:cs typeface="Times New Roman" pitchFamily="18" charset="0"/>
              </a:rPr>
              <a:t>.</a:t>
            </a:r>
          </a:p>
        </p:txBody>
      </p:sp>
      <p:grpSp>
        <p:nvGrpSpPr>
          <p:cNvPr id="2" name="1 Grup"/>
          <p:cNvGrpSpPr/>
          <p:nvPr/>
        </p:nvGrpSpPr>
        <p:grpSpPr>
          <a:xfrm>
            <a:off x="3414244" y="384360"/>
            <a:ext cx="1460558" cy="1350673"/>
            <a:chOff x="3414244" y="2170356"/>
            <a:chExt cx="1460558" cy="1350673"/>
          </a:xfrm>
        </p:grpSpPr>
        <p:grpSp>
          <p:nvGrpSpPr>
            <p:cNvPr id="3" name="12 Grup"/>
            <p:cNvGrpSpPr/>
            <p:nvPr/>
          </p:nvGrpSpPr>
          <p:grpSpPr>
            <a:xfrm>
              <a:off x="3414244" y="2170356"/>
              <a:ext cx="1460558" cy="1350673"/>
              <a:chOff x="3414244" y="2081868"/>
              <a:chExt cx="1460558" cy="1350673"/>
            </a:xfrm>
          </p:grpSpPr>
          <p:sp>
            <p:nvSpPr>
              <p:cNvPr id="12" name="11 Metin kutusu"/>
              <p:cNvSpPr txBox="1"/>
              <p:nvPr/>
            </p:nvSpPr>
            <p:spPr>
              <a:xfrm>
                <a:off x="3928040" y="2587081"/>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C</a:t>
                </a:r>
              </a:p>
            </p:txBody>
          </p:sp>
          <p:sp>
            <p:nvSpPr>
              <p:cNvPr id="13" name="12 Metin kutusu"/>
              <p:cNvSpPr txBox="1"/>
              <p:nvPr/>
            </p:nvSpPr>
            <p:spPr>
              <a:xfrm rot="10800000">
                <a:off x="3414244" y="2967334"/>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a:t>
                </a:r>
              </a:p>
            </p:txBody>
          </p:sp>
          <p:sp>
            <p:nvSpPr>
              <p:cNvPr id="14" name="13 Metin kutusu"/>
              <p:cNvSpPr txBox="1"/>
              <p:nvPr/>
            </p:nvSpPr>
            <p:spPr>
              <a:xfrm rot="10800000">
                <a:off x="3911068" y="2081868"/>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a:t>
                </a:r>
              </a:p>
            </p:txBody>
          </p:sp>
          <p:cxnSp>
            <p:nvCxnSpPr>
              <p:cNvPr id="15" name="14 Düz Bağlayıcı"/>
              <p:cNvCxnSpPr/>
              <p:nvPr/>
            </p:nvCxnSpPr>
            <p:spPr>
              <a:xfrm rot="13416429" flipH="1" flipV="1">
                <a:off x="4107199" y="2486030"/>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rot="13416429" flipH="1" flipV="1">
                <a:off x="4023635" y="2491023"/>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rot="10800000" flipV="1">
                <a:off x="3778788" y="2927810"/>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rot="10800000" flipH="1" flipV="1">
                <a:off x="4356562" y="2928934"/>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18 Metin kutusu"/>
              <p:cNvSpPr txBox="1"/>
              <p:nvPr/>
            </p:nvSpPr>
            <p:spPr>
              <a:xfrm rot="10800000">
                <a:off x="4446174" y="2970876"/>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a:t>
                </a:r>
              </a:p>
            </p:txBody>
          </p:sp>
        </p:grpSp>
        <p:cxnSp>
          <p:nvCxnSpPr>
            <p:cNvPr id="4" name="3 Düz Bağlayıcı"/>
            <p:cNvCxnSpPr/>
            <p:nvPr/>
          </p:nvCxnSpPr>
          <p:spPr>
            <a:xfrm rot="5400000">
              <a:off x="4227488" y="2356074"/>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4 Düz Bağlayıcı"/>
            <p:cNvCxnSpPr/>
            <p:nvPr/>
          </p:nvCxnSpPr>
          <p:spPr>
            <a:xfrm rot="5400000">
              <a:off x="3887348" y="2375742"/>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Düz Bağlayıcı"/>
            <p:cNvCxnSpPr/>
            <p:nvPr/>
          </p:nvCxnSpPr>
          <p:spPr>
            <a:xfrm rot="5400000" flipH="1" flipV="1">
              <a:off x="3443740" y="3070686"/>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6 Düz Bağlayıcı"/>
            <p:cNvCxnSpPr/>
            <p:nvPr/>
          </p:nvCxnSpPr>
          <p:spPr>
            <a:xfrm rot="5400000" flipH="1" flipV="1">
              <a:off x="3669880" y="3296826"/>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rot="16200000" flipV="1">
              <a:off x="4711450" y="3084256"/>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16200000" flipV="1">
              <a:off x="4458620" y="3326942"/>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a:off x="3427868" y="3312194"/>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flipH="1">
              <a:off x="4701306" y="3341690"/>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20 Grup"/>
          <p:cNvGrpSpPr/>
          <p:nvPr/>
        </p:nvGrpSpPr>
        <p:grpSpPr>
          <a:xfrm>
            <a:off x="3566644" y="4357694"/>
            <a:ext cx="1460558" cy="1350673"/>
            <a:chOff x="3414244" y="2170356"/>
            <a:chExt cx="1460558" cy="1350673"/>
          </a:xfrm>
        </p:grpSpPr>
        <p:grpSp>
          <p:nvGrpSpPr>
            <p:cNvPr id="22" name="12 Grup"/>
            <p:cNvGrpSpPr/>
            <p:nvPr/>
          </p:nvGrpSpPr>
          <p:grpSpPr>
            <a:xfrm>
              <a:off x="3414244" y="2170356"/>
              <a:ext cx="1460558" cy="1350673"/>
              <a:chOff x="3414244" y="2081868"/>
              <a:chExt cx="1460558" cy="1350673"/>
            </a:xfrm>
          </p:grpSpPr>
          <p:sp>
            <p:nvSpPr>
              <p:cNvPr id="31" name="30 Metin kutusu"/>
              <p:cNvSpPr txBox="1"/>
              <p:nvPr/>
            </p:nvSpPr>
            <p:spPr>
              <a:xfrm>
                <a:off x="3928040" y="2587081"/>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C</a:t>
                </a:r>
              </a:p>
            </p:txBody>
          </p:sp>
          <p:sp>
            <p:nvSpPr>
              <p:cNvPr id="32" name="31 Metin kutusu"/>
              <p:cNvSpPr txBox="1"/>
              <p:nvPr/>
            </p:nvSpPr>
            <p:spPr>
              <a:xfrm rot="10800000">
                <a:off x="3414244" y="2967334"/>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a:t>
                </a:r>
              </a:p>
            </p:txBody>
          </p:sp>
          <p:sp>
            <p:nvSpPr>
              <p:cNvPr id="33" name="32 Metin kutusu"/>
              <p:cNvSpPr txBox="1"/>
              <p:nvPr/>
            </p:nvSpPr>
            <p:spPr>
              <a:xfrm rot="10800000">
                <a:off x="3911068" y="2081868"/>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a:t>
                </a:r>
              </a:p>
            </p:txBody>
          </p:sp>
          <p:cxnSp>
            <p:nvCxnSpPr>
              <p:cNvPr id="34" name="33 Düz Bağlayıcı"/>
              <p:cNvCxnSpPr/>
              <p:nvPr/>
            </p:nvCxnSpPr>
            <p:spPr>
              <a:xfrm rot="13416429" flipH="1" flipV="1">
                <a:off x="4107199" y="2486030"/>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34 Düz Bağlayıcı"/>
              <p:cNvCxnSpPr/>
              <p:nvPr/>
            </p:nvCxnSpPr>
            <p:spPr>
              <a:xfrm rot="13416429" flipH="1" flipV="1">
                <a:off x="4023635" y="2491023"/>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35 Düz Bağlayıcı"/>
              <p:cNvCxnSpPr/>
              <p:nvPr/>
            </p:nvCxnSpPr>
            <p:spPr>
              <a:xfrm rot="10800000" flipV="1">
                <a:off x="3778788" y="2927810"/>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36 Düz Bağlayıcı"/>
              <p:cNvCxnSpPr/>
              <p:nvPr/>
            </p:nvCxnSpPr>
            <p:spPr>
              <a:xfrm rot="10800000" flipH="1" flipV="1">
                <a:off x="4356562" y="2928934"/>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37 Metin kutusu"/>
              <p:cNvSpPr txBox="1"/>
              <p:nvPr/>
            </p:nvSpPr>
            <p:spPr>
              <a:xfrm rot="10800000">
                <a:off x="4446174" y="2970876"/>
                <a:ext cx="42862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a:t>
                </a:r>
              </a:p>
            </p:txBody>
          </p:sp>
        </p:grpSp>
        <p:cxnSp>
          <p:nvCxnSpPr>
            <p:cNvPr id="23" name="22 Düz Bağlayıcı"/>
            <p:cNvCxnSpPr/>
            <p:nvPr/>
          </p:nvCxnSpPr>
          <p:spPr>
            <a:xfrm rot="5400000">
              <a:off x="4227488" y="2356074"/>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Düz Bağlayıcı"/>
            <p:cNvCxnSpPr/>
            <p:nvPr/>
          </p:nvCxnSpPr>
          <p:spPr>
            <a:xfrm rot="5400000">
              <a:off x="3887348" y="2375742"/>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rot="5400000" flipH="1" flipV="1">
              <a:off x="3443740" y="3070686"/>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rot="5400000" flipH="1" flipV="1">
              <a:off x="3669880" y="3296826"/>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26 Düz Bağlayıcı"/>
            <p:cNvCxnSpPr/>
            <p:nvPr/>
          </p:nvCxnSpPr>
          <p:spPr>
            <a:xfrm rot="16200000" flipV="1">
              <a:off x="4711450" y="3084256"/>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rot="16200000" flipV="1">
              <a:off x="4458620" y="3326942"/>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Düz Bağlayıcı"/>
            <p:cNvCxnSpPr/>
            <p:nvPr/>
          </p:nvCxnSpPr>
          <p:spPr>
            <a:xfrm>
              <a:off x="3427868" y="3312194"/>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Düz Bağlayıcı"/>
            <p:cNvCxnSpPr/>
            <p:nvPr/>
          </p:nvCxnSpPr>
          <p:spPr>
            <a:xfrm flipH="1">
              <a:off x="4701306" y="3341690"/>
              <a:ext cx="14400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38 Metin kutusu"/>
          <p:cNvSpPr txBox="1"/>
          <p:nvPr/>
        </p:nvSpPr>
        <p:spPr>
          <a:xfrm>
            <a:off x="4929190" y="5162148"/>
            <a:ext cx="500066" cy="338554"/>
          </a:xfrm>
          <a:prstGeom prst="rect">
            <a:avLst/>
          </a:prstGeom>
          <a:noFill/>
        </p:spPr>
        <p:txBody>
          <a:bodyPr wrap="square" rtlCol="0">
            <a:spAutoFit/>
          </a:bodyPr>
          <a:lstStyle/>
          <a:p>
            <a:pPr algn="just" fontAlgn="auto">
              <a:spcBef>
                <a:spcPts val="0"/>
              </a:spcBef>
              <a:spcAft>
                <a:spcPts val="0"/>
              </a:spcAft>
            </a:pPr>
            <a:r>
              <a:rPr lang="tr-TR" sz="1600" baseline="0" dirty="0" smtClean="0">
                <a:solidFill>
                  <a:prstClr val="black"/>
                </a:solidFill>
                <a:cs typeface="Times New Roman" pitchFamily="18" charset="0"/>
                <a:sym typeface="Symbol"/>
              </a:rPr>
              <a:t></a:t>
            </a:r>
            <a:endParaRPr lang="tr-TR" sz="1600" baseline="0" dirty="0" smtClean="0">
              <a:solidFill>
                <a:prstClr val="black"/>
              </a:solidFill>
              <a:cs typeface="Times New Roman" pitchFamily="18" charset="0"/>
            </a:endParaRPr>
          </a:p>
        </p:txBody>
      </p:sp>
      <p:sp>
        <p:nvSpPr>
          <p:cNvPr id="40" name="39 Metin kutusu"/>
          <p:cNvSpPr txBox="1"/>
          <p:nvPr/>
        </p:nvSpPr>
        <p:spPr>
          <a:xfrm>
            <a:off x="3357554" y="5162148"/>
            <a:ext cx="500066" cy="338554"/>
          </a:xfrm>
          <a:prstGeom prst="rect">
            <a:avLst/>
          </a:prstGeom>
          <a:noFill/>
        </p:spPr>
        <p:txBody>
          <a:bodyPr wrap="square" rtlCol="0">
            <a:spAutoFit/>
          </a:bodyPr>
          <a:lstStyle/>
          <a:p>
            <a:pPr algn="just" fontAlgn="auto">
              <a:spcBef>
                <a:spcPts val="0"/>
              </a:spcBef>
              <a:spcAft>
                <a:spcPts val="0"/>
              </a:spcAft>
            </a:pPr>
            <a:r>
              <a:rPr lang="tr-TR" sz="1600" baseline="0" dirty="0" smtClean="0">
                <a:solidFill>
                  <a:prstClr val="black"/>
                </a:solidFill>
                <a:cs typeface="Times New Roman" pitchFamily="18" charset="0"/>
                <a:sym typeface="Symbol"/>
              </a:rPr>
              <a:t></a:t>
            </a:r>
            <a:endParaRPr lang="tr-TR" sz="1600" baseline="0" dirty="0" smtClean="0">
              <a:solidFill>
                <a:prstClr val="black"/>
              </a:solidFill>
              <a:cs typeface="Times New Roman" pitchFamily="18" charset="0"/>
            </a:endParaRPr>
          </a:p>
        </p:txBody>
      </p:sp>
    </p:spTree>
    <p:extLst>
      <p:ext uri="{BB962C8B-B14F-4D97-AF65-F5344CB8AC3E}">
        <p14:creationId xmlns:p14="http://schemas.microsoft.com/office/powerpoint/2010/main" val="1859771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85720" y="418460"/>
            <a:ext cx="8572560" cy="6001643"/>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1" baseline="0" dirty="0" smtClean="0">
                <a:solidFill>
                  <a:prstClr val="black"/>
                </a:solidFill>
                <a:cs typeface="Times New Roman" pitchFamily="18" charset="0"/>
              </a:rPr>
              <a:t>Örnek</a:t>
            </a:r>
            <a:r>
              <a:rPr lang="tr-TR" sz="2400" baseline="0" dirty="0" smtClean="0">
                <a:solidFill>
                  <a:prstClr val="black"/>
                </a:solidFill>
                <a:cs typeface="Times New Roman" pitchFamily="18" charset="0"/>
              </a:rPr>
              <a:t>: Su kirliliği parametrelerinin en önemlilerinden biri olan nitrit iyonunun (NO</a:t>
            </a:r>
            <a:r>
              <a:rPr lang="tr-TR" sz="2400" baseline="-25000" dirty="0" smtClean="0">
                <a:solidFill>
                  <a:prstClr val="black"/>
                </a:solidFill>
                <a:cs typeface="Times New Roman" pitchFamily="18" charset="0"/>
              </a:rPr>
              <a:t>2</a:t>
            </a:r>
            <a:r>
              <a:rPr lang="tr-TR" sz="2400" dirty="0" smtClean="0">
                <a:solidFill>
                  <a:prstClr val="black"/>
                </a:solidFill>
                <a:cs typeface="Times New Roman" pitchFamily="18" charset="0"/>
              </a:rPr>
              <a:t>-</a:t>
            </a:r>
            <a:r>
              <a:rPr lang="tr-TR" sz="2400" baseline="0" dirty="0" smtClean="0">
                <a:solidFill>
                  <a:prstClr val="black"/>
                </a:solidFill>
                <a:cs typeface="Times New Roman" pitchFamily="18" charset="0"/>
              </a:rPr>
              <a:t>) Lewis yapısının, </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[:O = N = O:]</a:t>
            </a:r>
            <a:r>
              <a:rPr lang="tr-TR" sz="2400" dirty="0" smtClean="0">
                <a:solidFill>
                  <a:prstClr val="black"/>
                </a:solidFill>
                <a:cs typeface="Times New Roman" pitchFamily="18" charset="0"/>
              </a:rPr>
              <a:t>-</a:t>
            </a:r>
            <a:r>
              <a:rPr lang="tr-TR" sz="2400" baseline="0" dirty="0" smtClean="0">
                <a:solidFill>
                  <a:prstClr val="black"/>
                </a:solidFill>
                <a:cs typeface="Times New Roman" pitchFamily="18" charset="0"/>
              </a:rPr>
              <a:t> veya [:O </a:t>
            </a:r>
            <a:r>
              <a:rPr lang="tr-TR" sz="2400" baseline="0" dirty="0" smtClean="0">
                <a:solidFill>
                  <a:prstClr val="black"/>
                </a:solidFill>
                <a:cs typeface="Times New Roman" pitchFamily="18" charset="0"/>
                <a:sym typeface="Symbol"/>
              </a:rPr>
              <a:t>– N – O:]</a:t>
            </a:r>
            <a:r>
              <a:rPr lang="tr-TR" sz="2400" dirty="0" smtClean="0">
                <a:solidFill>
                  <a:prstClr val="black"/>
                </a:solidFill>
                <a:cs typeface="Times New Roman" pitchFamily="18" charset="0"/>
                <a:sym typeface="Symbol"/>
              </a:rPr>
              <a:t>-</a:t>
            </a:r>
            <a:r>
              <a:rPr lang="tr-TR" sz="2400" baseline="0" dirty="0" smtClean="0">
                <a:solidFill>
                  <a:prstClr val="black"/>
                </a:solidFill>
                <a:cs typeface="Times New Roman" pitchFamily="18" charset="0"/>
                <a:sym typeface="Symbol"/>
              </a:rPr>
              <a:t> şeklinde olduğuna karar veriniz.</a:t>
            </a:r>
          </a:p>
          <a:p>
            <a:pPr algn="just" fontAlgn="auto">
              <a:spcBef>
                <a:spcPts val="0"/>
              </a:spcBef>
              <a:spcAft>
                <a:spcPts val="0"/>
              </a:spcAft>
            </a:pPr>
            <a:endParaRPr lang="tr-TR" sz="1200" baseline="0" dirty="0" smtClean="0">
              <a:solidFill>
                <a:prstClr val="black"/>
              </a:solidFill>
              <a:cs typeface="Times New Roman" pitchFamily="18" charset="0"/>
              <a:sym typeface="Symbol"/>
            </a:endParaRPr>
          </a:p>
          <a:p>
            <a:pPr algn="just" fontAlgn="auto">
              <a:spcBef>
                <a:spcPts val="0"/>
              </a:spcBef>
              <a:spcAft>
                <a:spcPts val="0"/>
              </a:spcAft>
            </a:pPr>
            <a:r>
              <a:rPr lang="tr-TR" sz="2400" baseline="-25000" dirty="0" smtClean="0">
                <a:solidFill>
                  <a:prstClr val="black"/>
                </a:solidFill>
                <a:cs typeface="Times New Roman" pitchFamily="18" charset="0"/>
                <a:sym typeface="Symbol"/>
              </a:rPr>
              <a:t>8</a:t>
            </a:r>
            <a:r>
              <a:rPr lang="tr-TR" sz="2400" baseline="0" dirty="0" smtClean="0">
                <a:solidFill>
                  <a:prstClr val="black"/>
                </a:solidFill>
                <a:cs typeface="Times New Roman" pitchFamily="18" charset="0"/>
                <a:sym typeface="Symbol"/>
              </a:rPr>
              <a:t>O ve </a:t>
            </a:r>
            <a:r>
              <a:rPr lang="tr-TR" sz="2400" baseline="-25000" dirty="0" smtClean="0">
                <a:solidFill>
                  <a:prstClr val="black"/>
                </a:solidFill>
                <a:cs typeface="Times New Roman" pitchFamily="18" charset="0"/>
                <a:sym typeface="Symbol"/>
              </a:rPr>
              <a:t>7</a:t>
            </a:r>
            <a:r>
              <a:rPr lang="tr-TR" sz="2400" baseline="0" dirty="0" smtClean="0">
                <a:solidFill>
                  <a:prstClr val="black"/>
                </a:solidFill>
                <a:cs typeface="Times New Roman" pitchFamily="18" charset="0"/>
                <a:sym typeface="Symbol"/>
              </a:rPr>
              <a:t>N atomlarının elektronik yapısını yazarak işe başlayınız.</a:t>
            </a:r>
            <a:endParaRPr lang="tr-TR" sz="2400" baseline="-25000" dirty="0" smtClean="0">
              <a:solidFill>
                <a:prstClr val="black"/>
              </a:solidFill>
              <a:cs typeface="Times New Roman" pitchFamily="18" charset="0"/>
              <a:sym typeface="Symbol"/>
            </a:endParaRPr>
          </a:p>
          <a:p>
            <a:pPr algn="just" fontAlgn="auto">
              <a:spcBef>
                <a:spcPts val="0"/>
              </a:spcBef>
              <a:spcAft>
                <a:spcPts val="0"/>
              </a:spcAft>
            </a:pPr>
            <a:endParaRPr lang="tr-TR" sz="1200" baseline="0" dirty="0" smtClean="0">
              <a:solidFill>
                <a:prstClr val="black"/>
              </a:solidFill>
              <a:cs typeface="Times New Roman" pitchFamily="18" charset="0"/>
              <a:sym typeface="Symbol"/>
            </a:endParaRPr>
          </a:p>
          <a:p>
            <a:pPr algn="just" fontAlgn="auto">
              <a:spcBef>
                <a:spcPts val="0"/>
              </a:spcBef>
              <a:spcAft>
                <a:spcPts val="0"/>
              </a:spcAft>
            </a:pPr>
            <a:r>
              <a:rPr lang="tr-TR" sz="2400" b="1" baseline="0" dirty="0" smtClean="0">
                <a:solidFill>
                  <a:prstClr val="black"/>
                </a:solidFill>
                <a:cs typeface="Times New Roman" pitchFamily="18" charset="0"/>
                <a:sym typeface="Symbol"/>
              </a:rPr>
              <a:t>Örnek</a:t>
            </a:r>
            <a:r>
              <a:rPr lang="tr-TR" sz="2400" baseline="0" dirty="0" smtClean="0">
                <a:solidFill>
                  <a:prstClr val="black"/>
                </a:solidFill>
                <a:cs typeface="Times New Roman" pitchFamily="18" charset="0"/>
                <a:sym typeface="Symbol"/>
              </a:rPr>
              <a:t>: Nitrik asitin (HNO</a:t>
            </a:r>
            <a:r>
              <a:rPr lang="tr-TR" sz="2400" baseline="-25000" dirty="0" smtClean="0">
                <a:solidFill>
                  <a:prstClr val="black"/>
                </a:solidFill>
                <a:cs typeface="Times New Roman" pitchFamily="18" charset="0"/>
                <a:sym typeface="Symbol"/>
              </a:rPr>
              <a:t>3</a:t>
            </a:r>
            <a:r>
              <a:rPr lang="tr-TR" sz="2400" baseline="0" dirty="0" smtClean="0">
                <a:solidFill>
                  <a:prstClr val="black"/>
                </a:solidFill>
                <a:cs typeface="Times New Roman" pitchFamily="18" charset="0"/>
                <a:sym typeface="Symbol"/>
              </a:rPr>
              <a:t>) Lewis yapısını yazarak gösteriniz. N atomu merkezi atom olup, üç oksijen atomu merkezi atoma bağlanmıştır. Hidrojen ise uç atom olup oksijen atomlarından birine bağlanmıştır.</a:t>
            </a:r>
          </a:p>
          <a:p>
            <a:pPr algn="just" fontAlgn="auto">
              <a:spcBef>
                <a:spcPts val="0"/>
              </a:spcBef>
              <a:spcAft>
                <a:spcPts val="0"/>
              </a:spcAft>
            </a:pPr>
            <a:endParaRPr lang="tr-TR" sz="1200" baseline="0" dirty="0" smtClean="0">
              <a:solidFill>
                <a:prstClr val="black"/>
              </a:solidFill>
              <a:cs typeface="Times New Roman" pitchFamily="18" charset="0"/>
              <a:sym typeface="Symbol"/>
            </a:endParaRPr>
          </a:p>
          <a:p>
            <a:pPr algn="just" fontAlgn="auto">
              <a:spcBef>
                <a:spcPts val="0"/>
              </a:spcBef>
              <a:spcAft>
                <a:spcPts val="0"/>
              </a:spcAft>
            </a:pPr>
            <a:r>
              <a:rPr lang="tr-TR" sz="2400" baseline="-25000" dirty="0" smtClean="0">
                <a:solidFill>
                  <a:prstClr val="black"/>
                </a:solidFill>
                <a:cs typeface="Times New Roman" pitchFamily="18" charset="0"/>
                <a:sym typeface="Symbol"/>
              </a:rPr>
              <a:t>1</a:t>
            </a:r>
            <a:r>
              <a:rPr lang="tr-TR" sz="2400" baseline="0" dirty="0" smtClean="0">
                <a:solidFill>
                  <a:prstClr val="black"/>
                </a:solidFill>
                <a:cs typeface="Times New Roman" pitchFamily="18" charset="0"/>
                <a:sym typeface="Symbol"/>
              </a:rPr>
              <a:t>H, </a:t>
            </a:r>
            <a:r>
              <a:rPr lang="tr-TR" sz="2400" baseline="-25000" dirty="0" smtClean="0">
                <a:solidFill>
                  <a:prstClr val="black"/>
                </a:solidFill>
                <a:cs typeface="Times New Roman" pitchFamily="18" charset="0"/>
                <a:sym typeface="Symbol"/>
              </a:rPr>
              <a:t>8</a:t>
            </a:r>
            <a:r>
              <a:rPr lang="tr-TR" sz="2400" baseline="0" dirty="0" smtClean="0">
                <a:solidFill>
                  <a:prstClr val="black"/>
                </a:solidFill>
                <a:cs typeface="Times New Roman" pitchFamily="18" charset="0"/>
                <a:sym typeface="Symbol"/>
              </a:rPr>
              <a:t>O ve </a:t>
            </a:r>
            <a:r>
              <a:rPr lang="tr-TR" sz="2400" baseline="-25000" dirty="0" smtClean="0">
                <a:solidFill>
                  <a:prstClr val="black"/>
                </a:solidFill>
                <a:cs typeface="Times New Roman" pitchFamily="18" charset="0"/>
                <a:sym typeface="Symbol"/>
              </a:rPr>
              <a:t>7</a:t>
            </a:r>
            <a:r>
              <a:rPr lang="tr-TR" sz="2400" baseline="0" dirty="0" smtClean="0">
                <a:solidFill>
                  <a:prstClr val="black"/>
                </a:solidFill>
                <a:cs typeface="Times New Roman" pitchFamily="18" charset="0"/>
                <a:sym typeface="Symbol"/>
              </a:rPr>
              <a:t>N atomlarının elektronik yapısını yazarak işe başlayınız.</a:t>
            </a:r>
          </a:p>
          <a:p>
            <a:pPr algn="just" fontAlgn="auto">
              <a:spcBef>
                <a:spcPts val="0"/>
              </a:spcBef>
              <a:spcAft>
                <a:spcPts val="0"/>
              </a:spcAft>
            </a:pPr>
            <a:endParaRPr lang="tr-TR" sz="1200" baseline="0" dirty="0" smtClean="0">
              <a:solidFill>
                <a:prstClr val="black"/>
              </a:solidFill>
              <a:cs typeface="Times New Roman" pitchFamily="18" charset="0"/>
              <a:sym typeface="Symbol"/>
            </a:endParaRPr>
          </a:p>
          <a:p>
            <a:pPr algn="just" fontAlgn="auto">
              <a:spcBef>
                <a:spcPts val="0"/>
              </a:spcBef>
              <a:spcAft>
                <a:spcPts val="0"/>
              </a:spcAft>
            </a:pPr>
            <a:r>
              <a:rPr lang="tr-TR" sz="2400" b="1" baseline="0" dirty="0" smtClean="0">
                <a:solidFill>
                  <a:prstClr val="black"/>
                </a:solidFill>
                <a:cs typeface="Times New Roman" pitchFamily="18" charset="0"/>
                <a:sym typeface="Symbol"/>
              </a:rPr>
              <a:t>Örnek</a:t>
            </a:r>
            <a:r>
              <a:rPr lang="tr-TR" sz="2400" baseline="0" dirty="0" smtClean="0">
                <a:solidFill>
                  <a:prstClr val="black"/>
                </a:solidFill>
                <a:cs typeface="Times New Roman" pitchFamily="18" charset="0"/>
                <a:sym typeface="Symbol"/>
              </a:rPr>
              <a:t>: Nitrozil klorürün (NOCl) doğru Lewis yapısını yazınız. Farklı alternatifleri düşünerek bunların neden yazılamayacağını gösteriniz.</a:t>
            </a:r>
          </a:p>
          <a:p>
            <a:pPr algn="just" fontAlgn="auto">
              <a:spcBef>
                <a:spcPts val="0"/>
              </a:spcBef>
              <a:spcAft>
                <a:spcPts val="0"/>
              </a:spcAft>
            </a:pPr>
            <a:endParaRPr lang="tr-TR" sz="1200" baseline="0" dirty="0" smtClean="0">
              <a:solidFill>
                <a:prstClr val="black"/>
              </a:solidFill>
              <a:cs typeface="Times New Roman" pitchFamily="18" charset="0"/>
              <a:sym typeface="Symbol"/>
            </a:endParaRPr>
          </a:p>
          <a:p>
            <a:pPr algn="just" fontAlgn="auto">
              <a:spcBef>
                <a:spcPts val="0"/>
              </a:spcBef>
              <a:spcAft>
                <a:spcPts val="0"/>
              </a:spcAft>
            </a:pPr>
            <a:r>
              <a:rPr lang="tr-TR" sz="2400" baseline="-25000" dirty="0" smtClean="0">
                <a:solidFill>
                  <a:prstClr val="black"/>
                </a:solidFill>
                <a:cs typeface="Times New Roman" pitchFamily="18" charset="0"/>
                <a:sym typeface="Symbol"/>
              </a:rPr>
              <a:t>8</a:t>
            </a:r>
            <a:r>
              <a:rPr lang="tr-TR" sz="2400" baseline="0" dirty="0" smtClean="0">
                <a:solidFill>
                  <a:prstClr val="black"/>
                </a:solidFill>
                <a:cs typeface="Times New Roman" pitchFamily="18" charset="0"/>
                <a:sym typeface="Symbol"/>
              </a:rPr>
              <a:t>O, </a:t>
            </a:r>
            <a:r>
              <a:rPr lang="tr-TR" sz="2400" baseline="-25000" dirty="0" smtClean="0">
                <a:solidFill>
                  <a:prstClr val="black"/>
                </a:solidFill>
                <a:cs typeface="Times New Roman" pitchFamily="18" charset="0"/>
                <a:sym typeface="Symbol"/>
              </a:rPr>
              <a:t>7</a:t>
            </a:r>
            <a:r>
              <a:rPr lang="tr-TR" sz="2400" baseline="0" dirty="0" smtClean="0">
                <a:solidFill>
                  <a:prstClr val="black"/>
                </a:solidFill>
                <a:cs typeface="Times New Roman" pitchFamily="18" charset="0"/>
                <a:sym typeface="Symbol"/>
              </a:rPr>
              <a:t>N ve </a:t>
            </a:r>
            <a:r>
              <a:rPr lang="tr-TR" sz="2400" baseline="-25000" dirty="0" smtClean="0">
                <a:solidFill>
                  <a:prstClr val="black"/>
                </a:solidFill>
                <a:cs typeface="Times New Roman" pitchFamily="18" charset="0"/>
                <a:sym typeface="Symbol"/>
              </a:rPr>
              <a:t>17</a:t>
            </a:r>
            <a:r>
              <a:rPr lang="tr-TR" sz="2400" baseline="0" dirty="0" smtClean="0">
                <a:solidFill>
                  <a:prstClr val="black"/>
                </a:solidFill>
                <a:cs typeface="Times New Roman" pitchFamily="18" charset="0"/>
                <a:sym typeface="Symbol"/>
              </a:rPr>
              <a:t>Cl, atomlarının elektronik yapısını yazarak başlayınız.</a:t>
            </a:r>
            <a:endParaRPr lang="tr-TR" sz="2400" baseline="0" dirty="0" smtClean="0">
              <a:solidFill>
                <a:prstClr val="black"/>
              </a:solidFill>
              <a:cs typeface="Times New Roman" pitchFamily="18" charset="0"/>
            </a:endParaRPr>
          </a:p>
        </p:txBody>
      </p:sp>
      <p:cxnSp>
        <p:nvCxnSpPr>
          <p:cNvPr id="4" name="3 Düz Bağlayıcı"/>
          <p:cNvCxnSpPr/>
          <p:nvPr/>
        </p:nvCxnSpPr>
        <p:spPr>
          <a:xfrm>
            <a:off x="614592" y="1418592"/>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4 Düz Bağlayıcı"/>
          <p:cNvCxnSpPr/>
          <p:nvPr/>
        </p:nvCxnSpPr>
        <p:spPr>
          <a:xfrm>
            <a:off x="1669112" y="1418592"/>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6 Düz Bağlayıcı"/>
          <p:cNvCxnSpPr/>
          <p:nvPr/>
        </p:nvCxnSpPr>
        <p:spPr>
          <a:xfrm>
            <a:off x="3828124" y="1498586"/>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a:off x="4128624" y="1727332"/>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a:off x="3071802" y="1413988"/>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a:off x="3071802" y="1727648"/>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a:off x="3597938" y="1372046"/>
            <a:ext cx="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007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0220" name="Group 92"/>
          <p:cNvGrpSpPr>
            <a:grpSpLocks/>
          </p:cNvGrpSpPr>
          <p:nvPr/>
        </p:nvGrpSpPr>
        <p:grpSpPr bwMode="auto">
          <a:xfrm>
            <a:off x="3200400" y="1587500"/>
            <a:ext cx="1925638" cy="803275"/>
            <a:chOff x="2016" y="1000"/>
            <a:chExt cx="1213" cy="506"/>
          </a:xfrm>
        </p:grpSpPr>
        <p:grpSp>
          <p:nvGrpSpPr>
            <p:cNvPr id="560212" name="Group 84"/>
            <p:cNvGrpSpPr>
              <a:grpSpLocks/>
            </p:cNvGrpSpPr>
            <p:nvPr/>
          </p:nvGrpSpPr>
          <p:grpSpPr bwMode="auto">
            <a:xfrm>
              <a:off x="2016" y="1000"/>
              <a:ext cx="442" cy="371"/>
              <a:chOff x="2016" y="1000"/>
              <a:chExt cx="442" cy="371"/>
            </a:xfrm>
          </p:grpSpPr>
          <p:sp>
            <p:nvSpPr>
              <p:cNvPr id="560153" name="Text Box 25"/>
              <p:cNvSpPr txBox="1">
                <a:spLocks noChangeArrowheads="1"/>
              </p:cNvSpPr>
              <p:nvPr/>
            </p:nvSpPr>
            <p:spPr bwMode="auto">
              <a:xfrm>
                <a:off x="2016" y="1083"/>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Ba</a:t>
                </a:r>
                <a:endParaRPr lang="en-US" sz="2400" baseline="0" smtClean="0">
                  <a:solidFill>
                    <a:srgbClr val="000000"/>
                  </a:solidFill>
                  <a:cs typeface="Times New Roman" pitchFamily="18" charset="0"/>
                </a:endParaRPr>
              </a:p>
            </p:txBody>
          </p:sp>
          <p:sp>
            <p:nvSpPr>
              <p:cNvPr id="560155" name="Rectangle 27"/>
              <p:cNvSpPr>
                <a:spLocks noChangeArrowheads="1"/>
              </p:cNvSpPr>
              <p:nvPr/>
            </p:nvSpPr>
            <p:spPr bwMode="auto">
              <a:xfrm>
                <a:off x="2092" y="1000"/>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0156" name="Rectangle 28"/>
              <p:cNvSpPr>
                <a:spLocks noChangeArrowheads="1"/>
              </p:cNvSpPr>
              <p:nvPr/>
            </p:nvSpPr>
            <p:spPr bwMode="auto">
              <a:xfrm>
                <a:off x="2233" y="1129"/>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grpSp>
        <p:sp>
          <p:nvSpPr>
            <p:cNvPr id="560157" name="Text Box 29"/>
            <p:cNvSpPr txBox="1">
              <a:spLocks noChangeArrowheads="1"/>
            </p:cNvSpPr>
            <p:nvPr/>
          </p:nvSpPr>
          <p:spPr bwMode="auto">
            <a:xfrm>
              <a:off x="2787" y="1099"/>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0158" name="Rectangle 30"/>
            <p:cNvSpPr>
              <a:spLocks noChangeArrowheads="1"/>
            </p:cNvSpPr>
            <p:nvPr/>
          </p:nvSpPr>
          <p:spPr bwMode="auto">
            <a:xfrm>
              <a:off x="2695" y="1134"/>
              <a:ext cx="18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159" name="Rectangle 31"/>
            <p:cNvSpPr>
              <a:spLocks noChangeArrowheads="1"/>
            </p:cNvSpPr>
            <p:nvPr/>
          </p:nvSpPr>
          <p:spPr bwMode="auto">
            <a:xfrm>
              <a:off x="2793" y="1275"/>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0160" name="Rectangle 32"/>
            <p:cNvSpPr>
              <a:spLocks noChangeArrowheads="1"/>
            </p:cNvSpPr>
            <p:nvPr/>
          </p:nvSpPr>
          <p:spPr bwMode="auto">
            <a:xfrm>
              <a:off x="2948" y="1138"/>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0161" name="Rectangle 33"/>
            <p:cNvSpPr>
              <a:spLocks noChangeArrowheads="1"/>
            </p:cNvSpPr>
            <p:nvPr/>
          </p:nvSpPr>
          <p:spPr bwMode="auto">
            <a:xfrm>
              <a:off x="2797" y="1000"/>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sp>
        <p:nvSpPr>
          <p:cNvPr id="560168" name="Line 40"/>
          <p:cNvSpPr>
            <a:spLocks noChangeShapeType="1"/>
          </p:cNvSpPr>
          <p:nvPr/>
        </p:nvSpPr>
        <p:spPr bwMode="auto">
          <a:xfrm>
            <a:off x="5272088" y="1954213"/>
            <a:ext cx="6048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60228" name="Group 100"/>
          <p:cNvGrpSpPr>
            <a:grpSpLocks/>
          </p:cNvGrpSpPr>
          <p:nvPr/>
        </p:nvGrpSpPr>
        <p:grpSpPr bwMode="auto">
          <a:xfrm>
            <a:off x="6226175" y="1600200"/>
            <a:ext cx="1703388" cy="801688"/>
            <a:chOff x="3922" y="1008"/>
            <a:chExt cx="1073" cy="505"/>
          </a:xfrm>
        </p:grpSpPr>
        <p:sp>
          <p:nvSpPr>
            <p:cNvPr id="560169" name="Rectangle 41"/>
            <p:cNvSpPr>
              <a:spLocks noChangeArrowheads="1"/>
            </p:cNvSpPr>
            <p:nvPr/>
          </p:nvSpPr>
          <p:spPr bwMode="auto">
            <a:xfrm rot="-5400000">
              <a:off x="4590" y="1168"/>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0170" name="Text Box 42"/>
            <p:cNvSpPr txBox="1">
              <a:spLocks noChangeArrowheads="1"/>
            </p:cNvSpPr>
            <p:nvPr/>
          </p:nvSpPr>
          <p:spPr bwMode="auto">
            <a:xfrm>
              <a:off x="4428" y="1107"/>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O</a:t>
              </a:r>
              <a:endParaRPr lang="en-US" sz="2400" baseline="0" smtClean="0">
                <a:solidFill>
                  <a:srgbClr val="000000"/>
                </a:solidFill>
                <a:cs typeface="Times New Roman" pitchFamily="18" charset="0"/>
              </a:endParaRPr>
            </a:p>
          </p:txBody>
        </p:sp>
        <p:sp>
          <p:nvSpPr>
            <p:cNvPr id="560171" name="Rectangle 43"/>
            <p:cNvSpPr>
              <a:spLocks noChangeArrowheads="1"/>
            </p:cNvSpPr>
            <p:nvPr/>
          </p:nvSpPr>
          <p:spPr bwMode="auto">
            <a:xfrm rot="-5400000">
              <a:off x="4257" y="1119"/>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172" name="Rectangle 44"/>
            <p:cNvSpPr>
              <a:spLocks noChangeArrowheads="1"/>
            </p:cNvSpPr>
            <p:nvPr/>
          </p:nvSpPr>
          <p:spPr bwMode="auto">
            <a:xfrm>
              <a:off x="4427" y="1026"/>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173" name="Rectangle 45"/>
            <p:cNvSpPr>
              <a:spLocks noChangeArrowheads="1"/>
            </p:cNvSpPr>
            <p:nvPr/>
          </p:nvSpPr>
          <p:spPr bwMode="auto">
            <a:xfrm>
              <a:off x="4437" y="128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174" name="Text Box 46"/>
            <p:cNvSpPr txBox="1">
              <a:spLocks noChangeArrowheads="1"/>
            </p:cNvSpPr>
            <p:nvPr/>
          </p:nvSpPr>
          <p:spPr bwMode="auto">
            <a:xfrm>
              <a:off x="3922" y="1106"/>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Ba</a:t>
              </a:r>
              <a:endParaRPr lang="en-US" sz="2400" baseline="0" smtClean="0">
                <a:solidFill>
                  <a:srgbClr val="000000"/>
                </a:solidFill>
                <a:cs typeface="Times New Roman" pitchFamily="18" charset="0"/>
              </a:endParaRPr>
            </a:p>
          </p:txBody>
        </p:sp>
        <p:sp>
          <p:nvSpPr>
            <p:cNvPr id="560175" name="Text Box 47"/>
            <p:cNvSpPr txBox="1">
              <a:spLocks noChangeArrowheads="1"/>
            </p:cNvSpPr>
            <p:nvPr/>
          </p:nvSpPr>
          <p:spPr bwMode="auto">
            <a:xfrm>
              <a:off x="4132" y="1008"/>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2+</a:t>
              </a:r>
            </a:p>
          </p:txBody>
        </p:sp>
        <p:sp>
          <p:nvSpPr>
            <p:cNvPr id="560176" name="Text Box 48"/>
            <p:cNvSpPr txBox="1">
              <a:spLocks noChangeArrowheads="1"/>
            </p:cNvSpPr>
            <p:nvPr/>
          </p:nvSpPr>
          <p:spPr bwMode="auto">
            <a:xfrm>
              <a:off x="4700" y="1016"/>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2-</a:t>
              </a:r>
            </a:p>
          </p:txBody>
        </p:sp>
      </p:grpSp>
      <p:grpSp>
        <p:nvGrpSpPr>
          <p:cNvPr id="560219" name="Group 91"/>
          <p:cNvGrpSpPr>
            <a:grpSpLocks/>
          </p:cNvGrpSpPr>
          <p:nvPr/>
        </p:nvGrpSpPr>
        <p:grpSpPr bwMode="auto">
          <a:xfrm>
            <a:off x="3038475" y="3367088"/>
            <a:ext cx="1976438" cy="1711325"/>
            <a:chOff x="1914" y="2121"/>
            <a:chExt cx="1245" cy="1078"/>
          </a:xfrm>
        </p:grpSpPr>
        <p:sp>
          <p:nvSpPr>
            <p:cNvPr id="560177" name="Text Box 49"/>
            <p:cNvSpPr txBox="1">
              <a:spLocks noChangeArrowheads="1"/>
            </p:cNvSpPr>
            <p:nvPr/>
          </p:nvSpPr>
          <p:spPr bwMode="auto">
            <a:xfrm>
              <a:off x="1914" y="2498"/>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Mg</a:t>
              </a:r>
              <a:endParaRPr lang="en-US" sz="2400" baseline="0" smtClean="0">
                <a:solidFill>
                  <a:srgbClr val="000000"/>
                </a:solidFill>
                <a:cs typeface="Times New Roman" pitchFamily="18" charset="0"/>
              </a:endParaRPr>
            </a:p>
          </p:txBody>
        </p:sp>
        <p:sp>
          <p:nvSpPr>
            <p:cNvPr id="560178" name="Rectangle 50"/>
            <p:cNvSpPr>
              <a:spLocks noChangeArrowheads="1"/>
            </p:cNvSpPr>
            <p:nvPr/>
          </p:nvSpPr>
          <p:spPr bwMode="auto">
            <a:xfrm>
              <a:off x="1990" y="2415"/>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0179" name="Rectangle 51"/>
            <p:cNvSpPr>
              <a:spLocks noChangeArrowheads="1"/>
            </p:cNvSpPr>
            <p:nvPr/>
          </p:nvSpPr>
          <p:spPr bwMode="auto">
            <a:xfrm>
              <a:off x="2194" y="2544"/>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0180" name="Text Box 52"/>
            <p:cNvSpPr txBox="1">
              <a:spLocks noChangeArrowheads="1"/>
            </p:cNvSpPr>
            <p:nvPr/>
          </p:nvSpPr>
          <p:spPr bwMode="auto">
            <a:xfrm>
              <a:off x="2713" y="2220"/>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Cl</a:t>
              </a:r>
              <a:endParaRPr lang="en-US" sz="2400" baseline="0" smtClean="0">
                <a:solidFill>
                  <a:srgbClr val="000000"/>
                </a:solidFill>
                <a:cs typeface="Times New Roman" pitchFamily="18" charset="0"/>
              </a:endParaRPr>
            </a:p>
          </p:txBody>
        </p:sp>
        <p:sp>
          <p:nvSpPr>
            <p:cNvPr id="560181" name="Rectangle 53"/>
            <p:cNvSpPr>
              <a:spLocks noChangeArrowheads="1"/>
            </p:cNvSpPr>
            <p:nvPr/>
          </p:nvSpPr>
          <p:spPr bwMode="auto">
            <a:xfrm>
              <a:off x="2633" y="2254"/>
              <a:ext cx="18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182" name="Rectangle 54"/>
            <p:cNvSpPr>
              <a:spLocks noChangeArrowheads="1"/>
            </p:cNvSpPr>
            <p:nvPr/>
          </p:nvSpPr>
          <p:spPr bwMode="auto">
            <a:xfrm>
              <a:off x="2740" y="2396"/>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0184" name="Rectangle 56"/>
            <p:cNvSpPr>
              <a:spLocks noChangeArrowheads="1"/>
            </p:cNvSpPr>
            <p:nvPr/>
          </p:nvSpPr>
          <p:spPr bwMode="auto">
            <a:xfrm>
              <a:off x="2744" y="2121"/>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198" name="Rectangle 70"/>
            <p:cNvSpPr>
              <a:spLocks noChangeArrowheads="1"/>
            </p:cNvSpPr>
            <p:nvPr/>
          </p:nvSpPr>
          <p:spPr bwMode="auto">
            <a:xfrm rot="-5400000">
              <a:off x="2834" y="223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200" name="Text Box 72"/>
            <p:cNvSpPr txBox="1">
              <a:spLocks noChangeArrowheads="1"/>
            </p:cNvSpPr>
            <p:nvPr/>
          </p:nvSpPr>
          <p:spPr bwMode="auto">
            <a:xfrm>
              <a:off x="2717" y="2792"/>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Cl</a:t>
              </a:r>
              <a:endParaRPr lang="en-US" sz="2400" baseline="0" smtClean="0">
                <a:solidFill>
                  <a:srgbClr val="000000"/>
                </a:solidFill>
                <a:cs typeface="Times New Roman" pitchFamily="18" charset="0"/>
              </a:endParaRPr>
            </a:p>
          </p:txBody>
        </p:sp>
        <p:sp>
          <p:nvSpPr>
            <p:cNvPr id="560201" name="Rectangle 73"/>
            <p:cNvSpPr>
              <a:spLocks noChangeArrowheads="1"/>
            </p:cNvSpPr>
            <p:nvPr/>
          </p:nvSpPr>
          <p:spPr bwMode="auto">
            <a:xfrm>
              <a:off x="2637" y="2826"/>
              <a:ext cx="18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202" name="Rectangle 74"/>
            <p:cNvSpPr>
              <a:spLocks noChangeArrowheads="1"/>
            </p:cNvSpPr>
            <p:nvPr/>
          </p:nvSpPr>
          <p:spPr bwMode="auto">
            <a:xfrm>
              <a:off x="2744" y="2968"/>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0203" name="Rectangle 75"/>
            <p:cNvSpPr>
              <a:spLocks noChangeArrowheads="1"/>
            </p:cNvSpPr>
            <p:nvPr/>
          </p:nvSpPr>
          <p:spPr bwMode="auto">
            <a:xfrm>
              <a:off x="2748" y="2693"/>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204" name="Rectangle 76"/>
            <p:cNvSpPr>
              <a:spLocks noChangeArrowheads="1"/>
            </p:cNvSpPr>
            <p:nvPr/>
          </p:nvSpPr>
          <p:spPr bwMode="auto">
            <a:xfrm rot="-5400000">
              <a:off x="2838" y="2810"/>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grpSp>
        <p:nvGrpSpPr>
          <p:cNvPr id="560229" name="Group 101"/>
          <p:cNvGrpSpPr>
            <a:grpSpLocks/>
          </p:cNvGrpSpPr>
          <p:nvPr/>
        </p:nvGrpSpPr>
        <p:grpSpPr bwMode="auto">
          <a:xfrm>
            <a:off x="3289300" y="3549650"/>
            <a:ext cx="935038" cy="411163"/>
            <a:chOff x="2072" y="2236"/>
            <a:chExt cx="589" cy="259"/>
          </a:xfrm>
        </p:grpSpPr>
        <p:sp>
          <p:nvSpPr>
            <p:cNvPr id="560185" name="Freeform 57"/>
            <p:cNvSpPr>
              <a:spLocks/>
            </p:cNvSpPr>
            <p:nvPr/>
          </p:nvSpPr>
          <p:spPr bwMode="auto">
            <a:xfrm rot="-1939985">
              <a:off x="2072" y="2236"/>
              <a:ext cx="562" cy="259"/>
            </a:xfrm>
            <a:custGeom>
              <a:avLst/>
              <a:gdLst>
                <a:gd name="T0" fmla="*/ 0 w 562"/>
                <a:gd name="T1" fmla="*/ 117 h 259"/>
                <a:gd name="T2" fmla="*/ 363 w 562"/>
                <a:gd name="T3" fmla="*/ 24 h 259"/>
                <a:gd name="T4" fmla="*/ 562 w 562"/>
                <a:gd name="T5" fmla="*/ 259 h 259"/>
              </a:gdLst>
              <a:ahLst/>
              <a:cxnLst>
                <a:cxn ang="0">
                  <a:pos x="T0" y="T1"/>
                </a:cxn>
                <a:cxn ang="0">
                  <a:pos x="T2" y="T3"/>
                </a:cxn>
                <a:cxn ang="0">
                  <a:pos x="T4" y="T5"/>
                </a:cxn>
              </a:cxnLst>
              <a:rect l="0" t="0" r="r" b="b"/>
              <a:pathLst>
                <a:path w="562" h="259">
                  <a:moveTo>
                    <a:pt x="0" y="117"/>
                  </a:moveTo>
                  <a:cubicBezTo>
                    <a:pt x="134" y="58"/>
                    <a:pt x="269" y="0"/>
                    <a:pt x="363" y="24"/>
                  </a:cubicBezTo>
                  <a:cubicBezTo>
                    <a:pt x="457" y="48"/>
                    <a:pt x="529" y="220"/>
                    <a:pt x="562" y="259"/>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0186" name="Rectangle 58"/>
            <p:cNvSpPr>
              <a:spLocks noChangeArrowheads="1"/>
            </p:cNvSpPr>
            <p:nvPr/>
          </p:nvSpPr>
          <p:spPr bwMode="auto">
            <a:xfrm rot="-4141864">
              <a:off x="2532" y="2311"/>
              <a:ext cx="130" cy="128"/>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endParaRPr lang="tr-TR" sz="2400" baseline="0" smtClean="0">
                <a:solidFill>
                  <a:srgbClr val="000000"/>
                </a:solidFill>
              </a:endParaRPr>
            </a:p>
          </p:txBody>
        </p:sp>
      </p:grpSp>
      <p:grpSp>
        <p:nvGrpSpPr>
          <p:cNvPr id="560230" name="Group 102"/>
          <p:cNvGrpSpPr>
            <a:grpSpLocks/>
          </p:cNvGrpSpPr>
          <p:nvPr/>
        </p:nvGrpSpPr>
        <p:grpSpPr bwMode="auto">
          <a:xfrm>
            <a:off x="3570288" y="4435475"/>
            <a:ext cx="620712" cy="276225"/>
            <a:chOff x="2249" y="2794"/>
            <a:chExt cx="391" cy="174"/>
          </a:xfrm>
        </p:grpSpPr>
        <p:sp>
          <p:nvSpPr>
            <p:cNvPr id="560206" name="Freeform 78"/>
            <p:cNvSpPr>
              <a:spLocks/>
            </p:cNvSpPr>
            <p:nvPr/>
          </p:nvSpPr>
          <p:spPr bwMode="auto">
            <a:xfrm rot="2685270" flipV="1">
              <a:off x="2249" y="2794"/>
              <a:ext cx="391" cy="174"/>
            </a:xfrm>
            <a:custGeom>
              <a:avLst/>
              <a:gdLst>
                <a:gd name="T0" fmla="*/ 0 w 562"/>
                <a:gd name="T1" fmla="*/ 117 h 259"/>
                <a:gd name="T2" fmla="*/ 363 w 562"/>
                <a:gd name="T3" fmla="*/ 24 h 259"/>
                <a:gd name="T4" fmla="*/ 562 w 562"/>
                <a:gd name="T5" fmla="*/ 259 h 259"/>
              </a:gdLst>
              <a:ahLst/>
              <a:cxnLst>
                <a:cxn ang="0">
                  <a:pos x="T0" y="T1"/>
                </a:cxn>
                <a:cxn ang="0">
                  <a:pos x="T2" y="T3"/>
                </a:cxn>
                <a:cxn ang="0">
                  <a:pos x="T4" y="T5"/>
                </a:cxn>
              </a:cxnLst>
              <a:rect l="0" t="0" r="r" b="b"/>
              <a:pathLst>
                <a:path w="562" h="259">
                  <a:moveTo>
                    <a:pt x="0" y="117"/>
                  </a:moveTo>
                  <a:cubicBezTo>
                    <a:pt x="134" y="58"/>
                    <a:pt x="269" y="0"/>
                    <a:pt x="363" y="24"/>
                  </a:cubicBezTo>
                  <a:cubicBezTo>
                    <a:pt x="457" y="48"/>
                    <a:pt x="529" y="220"/>
                    <a:pt x="562" y="259"/>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0207" name="Rectangle 79"/>
            <p:cNvSpPr>
              <a:spLocks noChangeArrowheads="1"/>
            </p:cNvSpPr>
            <p:nvPr/>
          </p:nvSpPr>
          <p:spPr bwMode="auto">
            <a:xfrm rot="-647799">
              <a:off x="2533" y="2876"/>
              <a:ext cx="90" cy="86"/>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endParaRPr lang="tr-TR" sz="2400" baseline="0" smtClean="0">
                <a:solidFill>
                  <a:srgbClr val="000000"/>
                </a:solidFill>
              </a:endParaRPr>
            </a:p>
          </p:txBody>
        </p:sp>
      </p:grpSp>
      <p:sp>
        <p:nvSpPr>
          <p:cNvPr id="560189" name="Line 61"/>
          <p:cNvSpPr>
            <a:spLocks noChangeShapeType="1"/>
          </p:cNvSpPr>
          <p:nvPr/>
        </p:nvSpPr>
        <p:spPr bwMode="auto">
          <a:xfrm>
            <a:off x="5110163" y="4200525"/>
            <a:ext cx="6048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60231" name="Group 103"/>
          <p:cNvGrpSpPr>
            <a:grpSpLocks/>
          </p:cNvGrpSpPr>
          <p:nvPr/>
        </p:nvGrpSpPr>
        <p:grpSpPr bwMode="auto">
          <a:xfrm>
            <a:off x="6064250" y="3846513"/>
            <a:ext cx="2070100" cy="801687"/>
            <a:chOff x="3820" y="2423"/>
            <a:chExt cx="1304" cy="505"/>
          </a:xfrm>
        </p:grpSpPr>
        <p:sp>
          <p:nvSpPr>
            <p:cNvPr id="560190" name="Rectangle 62"/>
            <p:cNvSpPr>
              <a:spLocks noChangeArrowheads="1"/>
            </p:cNvSpPr>
            <p:nvPr/>
          </p:nvSpPr>
          <p:spPr bwMode="auto">
            <a:xfrm rot="-5400000">
              <a:off x="4719" y="2584"/>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60191" name="Text Box 63"/>
            <p:cNvSpPr txBox="1">
              <a:spLocks noChangeArrowheads="1"/>
            </p:cNvSpPr>
            <p:nvPr/>
          </p:nvSpPr>
          <p:spPr bwMode="auto">
            <a:xfrm>
              <a:off x="4543" y="2522"/>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Cl</a:t>
              </a:r>
              <a:endParaRPr lang="en-US" sz="2400" baseline="0" smtClean="0">
                <a:solidFill>
                  <a:srgbClr val="000000"/>
                </a:solidFill>
                <a:cs typeface="Times New Roman" pitchFamily="18" charset="0"/>
              </a:endParaRPr>
            </a:p>
          </p:txBody>
        </p:sp>
        <p:sp>
          <p:nvSpPr>
            <p:cNvPr id="560192" name="Rectangle 64"/>
            <p:cNvSpPr>
              <a:spLocks noChangeArrowheads="1"/>
            </p:cNvSpPr>
            <p:nvPr/>
          </p:nvSpPr>
          <p:spPr bwMode="auto">
            <a:xfrm rot="-5400000">
              <a:off x="4386" y="2534"/>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193" name="Rectangle 65"/>
            <p:cNvSpPr>
              <a:spLocks noChangeArrowheads="1"/>
            </p:cNvSpPr>
            <p:nvPr/>
          </p:nvSpPr>
          <p:spPr bwMode="auto">
            <a:xfrm>
              <a:off x="4556" y="244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194" name="Rectangle 66"/>
            <p:cNvSpPr>
              <a:spLocks noChangeArrowheads="1"/>
            </p:cNvSpPr>
            <p:nvPr/>
          </p:nvSpPr>
          <p:spPr bwMode="auto">
            <a:xfrm>
              <a:off x="4566" y="2697"/>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195" name="Text Box 67"/>
            <p:cNvSpPr txBox="1">
              <a:spLocks noChangeArrowheads="1"/>
            </p:cNvSpPr>
            <p:nvPr/>
          </p:nvSpPr>
          <p:spPr bwMode="auto">
            <a:xfrm>
              <a:off x="3820" y="2521"/>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Mg</a:t>
              </a:r>
              <a:endParaRPr lang="en-US" sz="2400" baseline="0" smtClean="0">
                <a:solidFill>
                  <a:srgbClr val="000000"/>
                </a:solidFill>
                <a:cs typeface="Times New Roman" pitchFamily="18" charset="0"/>
              </a:endParaRPr>
            </a:p>
          </p:txBody>
        </p:sp>
        <p:sp>
          <p:nvSpPr>
            <p:cNvPr id="560196" name="Text Box 68"/>
            <p:cNvSpPr txBox="1">
              <a:spLocks noChangeArrowheads="1"/>
            </p:cNvSpPr>
            <p:nvPr/>
          </p:nvSpPr>
          <p:spPr bwMode="auto">
            <a:xfrm>
              <a:off x="4030" y="2423"/>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2+</a:t>
              </a:r>
            </a:p>
          </p:txBody>
        </p:sp>
        <p:sp>
          <p:nvSpPr>
            <p:cNvPr id="560197" name="Text Box 69"/>
            <p:cNvSpPr txBox="1">
              <a:spLocks noChangeArrowheads="1"/>
            </p:cNvSpPr>
            <p:nvPr/>
          </p:nvSpPr>
          <p:spPr bwMode="auto">
            <a:xfrm>
              <a:off x="4829" y="2431"/>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60208" name="Text Box 80"/>
            <p:cNvSpPr txBox="1">
              <a:spLocks noChangeArrowheads="1"/>
            </p:cNvSpPr>
            <p:nvPr/>
          </p:nvSpPr>
          <p:spPr bwMode="auto">
            <a:xfrm>
              <a:off x="4332" y="2521"/>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2</a:t>
              </a:r>
              <a:endParaRPr lang="en-US" sz="2400" baseline="0" smtClean="0">
                <a:solidFill>
                  <a:srgbClr val="000000"/>
                </a:solidFill>
                <a:cs typeface="Times New Roman" pitchFamily="18" charset="0"/>
              </a:endParaRPr>
            </a:p>
          </p:txBody>
        </p:sp>
      </p:grpSp>
      <p:sp>
        <p:nvSpPr>
          <p:cNvPr id="560210" name="Text Box 82"/>
          <p:cNvSpPr txBox="1">
            <a:spLocks noChangeArrowheads="1"/>
          </p:cNvSpPr>
          <p:nvPr/>
        </p:nvSpPr>
        <p:spPr bwMode="auto">
          <a:xfrm>
            <a:off x="1393825" y="1719263"/>
            <a:ext cx="1090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BaO</a:t>
            </a:r>
            <a:endParaRPr lang="en-US" sz="2400" baseline="0" smtClean="0">
              <a:solidFill>
                <a:srgbClr val="000000"/>
              </a:solidFill>
              <a:cs typeface="Times New Roman" pitchFamily="18" charset="0"/>
            </a:endParaRPr>
          </a:p>
        </p:txBody>
      </p:sp>
      <p:sp>
        <p:nvSpPr>
          <p:cNvPr id="560211" name="Text Box 83"/>
          <p:cNvSpPr txBox="1">
            <a:spLocks noChangeArrowheads="1"/>
          </p:cNvSpPr>
          <p:nvPr/>
        </p:nvSpPr>
        <p:spPr bwMode="auto">
          <a:xfrm>
            <a:off x="1393825" y="3949700"/>
            <a:ext cx="1090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MgCl</a:t>
            </a:r>
            <a:r>
              <a:rPr lang="en-US" sz="2400" baseline="-25000" smtClean="0">
                <a:solidFill>
                  <a:srgbClr val="000000"/>
                </a:solidFill>
              </a:rPr>
              <a:t>2</a:t>
            </a:r>
            <a:endParaRPr lang="en-US" sz="2400" baseline="0" smtClean="0">
              <a:solidFill>
                <a:srgbClr val="000000"/>
              </a:solidFill>
              <a:cs typeface="Times New Roman" pitchFamily="18" charset="0"/>
            </a:endParaRPr>
          </a:p>
        </p:txBody>
      </p:sp>
      <p:sp>
        <p:nvSpPr>
          <p:cNvPr id="560221" name="Rectangle 93"/>
          <p:cNvSpPr>
            <a:spLocks noChangeArrowheads="1"/>
          </p:cNvSpPr>
          <p:nvPr/>
        </p:nvSpPr>
        <p:spPr bwMode="auto">
          <a:xfrm rot="-1550452">
            <a:off x="4789488" y="2036763"/>
            <a:ext cx="106362" cy="123825"/>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endParaRPr lang="tr-TR" sz="2400" baseline="0" smtClean="0">
              <a:solidFill>
                <a:srgbClr val="000000"/>
              </a:solidFill>
            </a:endParaRPr>
          </a:p>
        </p:txBody>
      </p:sp>
      <p:grpSp>
        <p:nvGrpSpPr>
          <p:cNvPr id="560226" name="Group 98"/>
          <p:cNvGrpSpPr>
            <a:grpSpLocks/>
          </p:cNvGrpSpPr>
          <p:nvPr/>
        </p:nvGrpSpPr>
        <p:grpSpPr bwMode="auto">
          <a:xfrm>
            <a:off x="3484563" y="1487488"/>
            <a:ext cx="892175" cy="536575"/>
            <a:chOff x="2195" y="937"/>
            <a:chExt cx="562" cy="338"/>
          </a:xfrm>
        </p:grpSpPr>
        <p:sp>
          <p:nvSpPr>
            <p:cNvPr id="560163" name="Freeform 35"/>
            <p:cNvSpPr>
              <a:spLocks/>
            </p:cNvSpPr>
            <p:nvPr/>
          </p:nvSpPr>
          <p:spPr bwMode="auto">
            <a:xfrm>
              <a:off x="2195" y="937"/>
              <a:ext cx="562" cy="259"/>
            </a:xfrm>
            <a:custGeom>
              <a:avLst/>
              <a:gdLst>
                <a:gd name="T0" fmla="*/ 0 w 562"/>
                <a:gd name="T1" fmla="*/ 117 h 259"/>
                <a:gd name="T2" fmla="*/ 363 w 562"/>
                <a:gd name="T3" fmla="*/ 24 h 259"/>
                <a:gd name="T4" fmla="*/ 562 w 562"/>
                <a:gd name="T5" fmla="*/ 259 h 259"/>
              </a:gdLst>
              <a:ahLst/>
              <a:cxnLst>
                <a:cxn ang="0">
                  <a:pos x="T0" y="T1"/>
                </a:cxn>
                <a:cxn ang="0">
                  <a:pos x="T2" y="T3"/>
                </a:cxn>
                <a:cxn ang="0">
                  <a:pos x="T4" y="T5"/>
                </a:cxn>
              </a:cxnLst>
              <a:rect l="0" t="0" r="r" b="b"/>
              <a:pathLst>
                <a:path w="562" h="259">
                  <a:moveTo>
                    <a:pt x="0" y="117"/>
                  </a:moveTo>
                  <a:cubicBezTo>
                    <a:pt x="134" y="58"/>
                    <a:pt x="269" y="0"/>
                    <a:pt x="363" y="24"/>
                  </a:cubicBezTo>
                  <a:cubicBezTo>
                    <a:pt x="457" y="48"/>
                    <a:pt x="529" y="220"/>
                    <a:pt x="562" y="259"/>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0164" name="Rectangle 36"/>
            <p:cNvSpPr>
              <a:spLocks noChangeArrowheads="1"/>
            </p:cNvSpPr>
            <p:nvPr/>
          </p:nvSpPr>
          <p:spPr bwMode="auto">
            <a:xfrm rot="-2201879">
              <a:off x="2615" y="1147"/>
              <a:ext cx="130" cy="128"/>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endParaRPr lang="tr-TR" sz="2400" baseline="0" smtClean="0">
                <a:solidFill>
                  <a:srgbClr val="000000"/>
                </a:solidFill>
              </a:endParaRPr>
            </a:p>
          </p:txBody>
        </p:sp>
      </p:grpSp>
      <p:grpSp>
        <p:nvGrpSpPr>
          <p:cNvPr id="560233" name="Group 105"/>
          <p:cNvGrpSpPr>
            <a:grpSpLocks/>
          </p:cNvGrpSpPr>
          <p:nvPr/>
        </p:nvGrpSpPr>
        <p:grpSpPr bwMode="auto">
          <a:xfrm>
            <a:off x="3722688" y="2041525"/>
            <a:ext cx="1228725" cy="530225"/>
            <a:chOff x="2345" y="1286"/>
            <a:chExt cx="774" cy="334"/>
          </a:xfrm>
        </p:grpSpPr>
        <p:sp>
          <p:nvSpPr>
            <p:cNvPr id="560166" name="Freeform 38"/>
            <p:cNvSpPr>
              <a:spLocks/>
            </p:cNvSpPr>
            <p:nvPr/>
          </p:nvSpPr>
          <p:spPr bwMode="auto">
            <a:xfrm>
              <a:off x="2345" y="1296"/>
              <a:ext cx="774" cy="324"/>
            </a:xfrm>
            <a:custGeom>
              <a:avLst/>
              <a:gdLst>
                <a:gd name="T0" fmla="*/ 0 w 774"/>
                <a:gd name="T1" fmla="*/ 14 h 324"/>
                <a:gd name="T2" fmla="*/ 206 w 774"/>
                <a:gd name="T3" fmla="*/ 270 h 324"/>
                <a:gd name="T4" fmla="*/ 554 w 774"/>
                <a:gd name="T5" fmla="*/ 305 h 324"/>
                <a:gd name="T6" fmla="*/ 739 w 774"/>
                <a:gd name="T7" fmla="*/ 156 h 324"/>
                <a:gd name="T8" fmla="*/ 761 w 774"/>
                <a:gd name="T9" fmla="*/ 57 h 324"/>
                <a:gd name="T10" fmla="*/ 732 w 774"/>
                <a:gd name="T11" fmla="*/ 0 h 324"/>
              </a:gdLst>
              <a:ahLst/>
              <a:cxnLst>
                <a:cxn ang="0">
                  <a:pos x="T0" y="T1"/>
                </a:cxn>
                <a:cxn ang="0">
                  <a:pos x="T2" y="T3"/>
                </a:cxn>
                <a:cxn ang="0">
                  <a:pos x="T4" y="T5"/>
                </a:cxn>
                <a:cxn ang="0">
                  <a:pos x="T6" y="T7"/>
                </a:cxn>
                <a:cxn ang="0">
                  <a:pos x="T8" y="T9"/>
                </a:cxn>
                <a:cxn ang="0">
                  <a:pos x="T10" y="T11"/>
                </a:cxn>
              </a:cxnLst>
              <a:rect l="0" t="0" r="r" b="b"/>
              <a:pathLst>
                <a:path w="774" h="324">
                  <a:moveTo>
                    <a:pt x="0" y="14"/>
                  </a:moveTo>
                  <a:cubicBezTo>
                    <a:pt x="57" y="118"/>
                    <a:pt x="114" y="222"/>
                    <a:pt x="206" y="270"/>
                  </a:cubicBezTo>
                  <a:cubicBezTo>
                    <a:pt x="298" y="318"/>
                    <a:pt x="465" y="324"/>
                    <a:pt x="554" y="305"/>
                  </a:cubicBezTo>
                  <a:cubicBezTo>
                    <a:pt x="643" y="286"/>
                    <a:pt x="704" y="197"/>
                    <a:pt x="739" y="156"/>
                  </a:cubicBezTo>
                  <a:cubicBezTo>
                    <a:pt x="774" y="115"/>
                    <a:pt x="762" y="83"/>
                    <a:pt x="761" y="57"/>
                  </a:cubicBezTo>
                  <a:cubicBezTo>
                    <a:pt x="760" y="31"/>
                    <a:pt x="737" y="9"/>
                    <a:pt x="732" y="0"/>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60232" name="Freeform 104"/>
            <p:cNvSpPr>
              <a:spLocks/>
            </p:cNvSpPr>
            <p:nvPr/>
          </p:nvSpPr>
          <p:spPr bwMode="auto">
            <a:xfrm>
              <a:off x="3030" y="1286"/>
              <a:ext cx="72" cy="147"/>
            </a:xfrm>
            <a:custGeom>
              <a:avLst/>
              <a:gdLst>
                <a:gd name="T0" fmla="*/ 0 w 72"/>
                <a:gd name="T1" fmla="*/ 147 h 147"/>
                <a:gd name="T2" fmla="*/ 72 w 72"/>
                <a:gd name="T3" fmla="*/ 114 h 147"/>
                <a:gd name="T4" fmla="*/ 63 w 72"/>
                <a:gd name="T5" fmla="*/ 39 h 147"/>
                <a:gd name="T6" fmla="*/ 39 w 72"/>
                <a:gd name="T7" fmla="*/ 0 h 147"/>
                <a:gd name="T8" fmla="*/ 0 w 72"/>
                <a:gd name="T9" fmla="*/ 147 h 147"/>
              </a:gdLst>
              <a:ahLst/>
              <a:cxnLst>
                <a:cxn ang="0">
                  <a:pos x="T0" y="T1"/>
                </a:cxn>
                <a:cxn ang="0">
                  <a:pos x="T2" y="T3"/>
                </a:cxn>
                <a:cxn ang="0">
                  <a:pos x="T4" y="T5"/>
                </a:cxn>
                <a:cxn ang="0">
                  <a:pos x="T6" y="T7"/>
                </a:cxn>
                <a:cxn ang="0">
                  <a:pos x="T8" y="T9"/>
                </a:cxn>
              </a:cxnLst>
              <a:rect l="0" t="0" r="r" b="b"/>
              <a:pathLst>
                <a:path w="72" h="147">
                  <a:moveTo>
                    <a:pt x="0" y="147"/>
                  </a:moveTo>
                  <a:lnTo>
                    <a:pt x="72" y="114"/>
                  </a:lnTo>
                  <a:lnTo>
                    <a:pt x="63" y="39"/>
                  </a:lnTo>
                  <a:lnTo>
                    <a:pt x="39" y="0"/>
                  </a:lnTo>
                  <a:lnTo>
                    <a:pt x="0" y="147"/>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sp>
        <p:nvSpPr>
          <p:cNvPr id="3" name="Dikdörtgen 2"/>
          <p:cNvSpPr/>
          <p:nvPr/>
        </p:nvSpPr>
        <p:spPr>
          <a:xfrm>
            <a:off x="442913" y="287159"/>
            <a:ext cx="4572000" cy="400110"/>
          </a:xfrm>
          <a:prstGeom prst="rect">
            <a:avLst/>
          </a:prstGeom>
        </p:spPr>
        <p:txBody>
          <a:bodyPr>
            <a:spAutoFit/>
          </a:bodyPr>
          <a:lstStyle/>
          <a:p>
            <a:r>
              <a:rPr lang="tr-TR" sz="2000" kern="0" baseline="0" dirty="0" smtClean="0">
                <a:solidFill>
                  <a:srgbClr val="FF0000"/>
                </a:solidFill>
                <a:latin typeface="Times New Roman"/>
                <a:ea typeface="+mj-ea"/>
                <a:cs typeface="+mj-cs"/>
              </a:rPr>
              <a:t>İyonik bileşikler için </a:t>
            </a:r>
            <a:r>
              <a:rPr lang="tr-TR" sz="2000" kern="0" baseline="0" dirty="0" err="1" smtClean="0">
                <a:solidFill>
                  <a:srgbClr val="FF0000"/>
                </a:solidFill>
                <a:latin typeface="Times New Roman"/>
                <a:ea typeface="+mj-ea"/>
                <a:cs typeface="+mj-cs"/>
              </a:rPr>
              <a:t>lewis</a:t>
            </a:r>
            <a:r>
              <a:rPr lang="tr-TR" sz="2000" kern="0" baseline="0" dirty="0" smtClean="0">
                <a:solidFill>
                  <a:srgbClr val="FF0000"/>
                </a:solidFill>
                <a:latin typeface="Times New Roman"/>
                <a:ea typeface="+mj-ea"/>
                <a:cs typeface="+mj-cs"/>
              </a:rPr>
              <a:t> yapıları</a:t>
            </a:r>
            <a:endParaRPr lang="tr-TR" sz="2000" dirty="0">
              <a:solidFill>
                <a:srgbClr val="FF0000"/>
              </a:solidFill>
            </a:endParaRPr>
          </a:p>
        </p:txBody>
      </p:sp>
    </p:spTree>
    <p:extLst>
      <p:ext uri="{BB962C8B-B14F-4D97-AF65-F5344CB8AC3E}">
        <p14:creationId xmlns:p14="http://schemas.microsoft.com/office/powerpoint/2010/main" val="2277628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0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60226"/>
                                        </p:tgtEl>
                                        <p:attrNameLst>
                                          <p:attrName>style.visibility</p:attrName>
                                        </p:attrNameLst>
                                      </p:cBhvr>
                                      <p:to>
                                        <p:strVal val="visible"/>
                                      </p:to>
                                    </p:set>
                                    <p:animEffect transition="in" filter="wipe(left)">
                                      <p:cBhvr>
                                        <p:cTn id="11" dur="500"/>
                                        <p:tgtEl>
                                          <p:spTgt spid="560226"/>
                                        </p:tgtEl>
                                      </p:cBhvr>
                                    </p:animEffect>
                                  </p:childTnLst>
                                </p:cTn>
                              </p:par>
                            </p:childTnLst>
                          </p:cTn>
                        </p:par>
                        <p:par>
                          <p:cTn id="12" fill="hold" nodeType="afterGroup">
                            <p:stCondLst>
                              <p:cond delay="500"/>
                            </p:stCondLst>
                            <p:childTnLst>
                              <p:par>
                                <p:cTn id="13" presetID="22" presetClass="entr" presetSubtype="8" fill="hold" nodeType="afterEffect">
                                  <p:stCondLst>
                                    <p:cond delay="200"/>
                                  </p:stCondLst>
                                  <p:childTnLst>
                                    <p:set>
                                      <p:cBhvr>
                                        <p:cTn id="14" dur="1" fill="hold">
                                          <p:stCondLst>
                                            <p:cond delay="0"/>
                                          </p:stCondLst>
                                        </p:cTn>
                                        <p:tgtEl>
                                          <p:spTgt spid="560233"/>
                                        </p:tgtEl>
                                        <p:attrNameLst>
                                          <p:attrName>style.visibility</p:attrName>
                                        </p:attrNameLst>
                                      </p:cBhvr>
                                      <p:to>
                                        <p:strVal val="visible"/>
                                      </p:to>
                                    </p:set>
                                    <p:animEffect transition="in" filter="wipe(left)">
                                      <p:cBhvr>
                                        <p:cTn id="15" dur="500"/>
                                        <p:tgtEl>
                                          <p:spTgt spid="560233"/>
                                        </p:tgtEl>
                                      </p:cBhvr>
                                    </p:animEffect>
                                  </p:childTnLst>
                                </p:cTn>
                              </p:par>
                            </p:childTnLst>
                          </p:cTn>
                        </p:par>
                        <p:par>
                          <p:cTn id="16" fill="hold" nodeType="afterGroup">
                            <p:stCondLst>
                              <p:cond delay="1200"/>
                            </p:stCondLst>
                            <p:childTnLst>
                              <p:par>
                                <p:cTn id="17" presetID="22" presetClass="entr" presetSubtype="8" fill="hold" grpId="0" nodeType="afterEffect">
                                  <p:stCondLst>
                                    <p:cond delay="500"/>
                                  </p:stCondLst>
                                  <p:childTnLst>
                                    <p:set>
                                      <p:cBhvr>
                                        <p:cTn id="18" dur="1" fill="hold">
                                          <p:stCondLst>
                                            <p:cond delay="0"/>
                                          </p:stCondLst>
                                        </p:cTn>
                                        <p:tgtEl>
                                          <p:spTgt spid="560168"/>
                                        </p:tgtEl>
                                        <p:attrNameLst>
                                          <p:attrName>style.visibility</p:attrName>
                                        </p:attrNameLst>
                                      </p:cBhvr>
                                      <p:to>
                                        <p:strVal val="visible"/>
                                      </p:to>
                                    </p:set>
                                    <p:animEffect transition="in" filter="wipe(left)">
                                      <p:cBhvr>
                                        <p:cTn id="19" dur="500"/>
                                        <p:tgtEl>
                                          <p:spTgt spid="560168"/>
                                        </p:tgtEl>
                                      </p:cBhvr>
                                    </p:animEffect>
                                  </p:childTnLst>
                                </p:cTn>
                              </p:par>
                            </p:childTnLst>
                          </p:cTn>
                        </p:par>
                        <p:par>
                          <p:cTn id="20" fill="hold" nodeType="afterGroup">
                            <p:stCondLst>
                              <p:cond delay="2200"/>
                            </p:stCondLst>
                            <p:childTnLst>
                              <p:par>
                                <p:cTn id="21" presetID="1" presetClass="entr" presetSubtype="0" fill="hold" nodeType="afterEffect">
                                  <p:stCondLst>
                                    <p:cond delay="200"/>
                                  </p:stCondLst>
                                  <p:childTnLst>
                                    <p:set>
                                      <p:cBhvr>
                                        <p:cTn id="22" dur="1" fill="hold">
                                          <p:stCondLst>
                                            <p:cond delay="0"/>
                                          </p:stCondLst>
                                        </p:cTn>
                                        <p:tgtEl>
                                          <p:spTgt spid="5602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02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02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60229"/>
                                        </p:tgtEl>
                                        <p:attrNameLst>
                                          <p:attrName>style.visibility</p:attrName>
                                        </p:attrNameLst>
                                      </p:cBhvr>
                                      <p:to>
                                        <p:strVal val="visible"/>
                                      </p:to>
                                    </p:set>
                                    <p:animEffect transition="in" filter="wipe(left)">
                                      <p:cBhvr>
                                        <p:cTn id="35" dur="500"/>
                                        <p:tgtEl>
                                          <p:spTgt spid="560229"/>
                                        </p:tgtEl>
                                      </p:cBhvr>
                                    </p:animEffect>
                                  </p:childTnLst>
                                </p:cTn>
                              </p:par>
                            </p:childTnLst>
                          </p:cTn>
                        </p:par>
                        <p:par>
                          <p:cTn id="36" fill="hold" nodeType="afterGroup">
                            <p:stCondLst>
                              <p:cond delay="500"/>
                            </p:stCondLst>
                            <p:childTnLst>
                              <p:par>
                                <p:cTn id="37" presetID="22" presetClass="entr" presetSubtype="8" fill="hold" nodeType="afterEffect">
                                  <p:stCondLst>
                                    <p:cond delay="200"/>
                                  </p:stCondLst>
                                  <p:childTnLst>
                                    <p:set>
                                      <p:cBhvr>
                                        <p:cTn id="38" dur="1" fill="hold">
                                          <p:stCondLst>
                                            <p:cond delay="0"/>
                                          </p:stCondLst>
                                        </p:cTn>
                                        <p:tgtEl>
                                          <p:spTgt spid="560230"/>
                                        </p:tgtEl>
                                        <p:attrNameLst>
                                          <p:attrName>style.visibility</p:attrName>
                                        </p:attrNameLst>
                                      </p:cBhvr>
                                      <p:to>
                                        <p:strVal val="visible"/>
                                      </p:to>
                                    </p:set>
                                    <p:animEffect transition="in" filter="wipe(left)">
                                      <p:cBhvr>
                                        <p:cTn id="39" dur="500"/>
                                        <p:tgtEl>
                                          <p:spTgt spid="560230"/>
                                        </p:tgtEl>
                                      </p:cBhvr>
                                    </p:animEffect>
                                  </p:childTnLst>
                                </p:cTn>
                              </p:par>
                            </p:childTnLst>
                          </p:cTn>
                        </p:par>
                        <p:par>
                          <p:cTn id="40" fill="hold" nodeType="afterGroup">
                            <p:stCondLst>
                              <p:cond delay="1200"/>
                            </p:stCondLst>
                            <p:childTnLst>
                              <p:par>
                                <p:cTn id="41" presetID="22" presetClass="entr" presetSubtype="8" fill="hold" grpId="0" nodeType="afterEffect">
                                  <p:stCondLst>
                                    <p:cond delay="500"/>
                                  </p:stCondLst>
                                  <p:childTnLst>
                                    <p:set>
                                      <p:cBhvr>
                                        <p:cTn id="42" dur="1" fill="hold">
                                          <p:stCondLst>
                                            <p:cond delay="0"/>
                                          </p:stCondLst>
                                        </p:cTn>
                                        <p:tgtEl>
                                          <p:spTgt spid="560189"/>
                                        </p:tgtEl>
                                        <p:attrNameLst>
                                          <p:attrName>style.visibility</p:attrName>
                                        </p:attrNameLst>
                                      </p:cBhvr>
                                      <p:to>
                                        <p:strVal val="visible"/>
                                      </p:to>
                                    </p:set>
                                    <p:animEffect transition="in" filter="wipe(left)">
                                      <p:cBhvr>
                                        <p:cTn id="43" dur="500"/>
                                        <p:tgtEl>
                                          <p:spTgt spid="560189"/>
                                        </p:tgtEl>
                                      </p:cBhvr>
                                    </p:animEffect>
                                  </p:childTnLst>
                                </p:cTn>
                              </p:par>
                            </p:childTnLst>
                          </p:cTn>
                        </p:par>
                        <p:par>
                          <p:cTn id="44" fill="hold" nodeType="afterGroup">
                            <p:stCondLst>
                              <p:cond delay="2200"/>
                            </p:stCondLst>
                            <p:childTnLst>
                              <p:par>
                                <p:cTn id="45" presetID="1" presetClass="entr" presetSubtype="0" fill="hold" nodeType="afterEffect">
                                  <p:stCondLst>
                                    <p:cond delay="200"/>
                                  </p:stCondLst>
                                  <p:childTnLst>
                                    <p:set>
                                      <p:cBhvr>
                                        <p:cTn id="46" dur="1" fill="hold">
                                          <p:stCondLst>
                                            <p:cond delay="0"/>
                                          </p:stCondLst>
                                        </p:cTn>
                                        <p:tgtEl>
                                          <p:spTgt spid="560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68" grpId="0" animBg="1"/>
      <p:bldP spid="560189" grpId="0" animBg="1"/>
      <p:bldP spid="5602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Veri Yer Tutucusu 1"/>
          <p:cNvSpPr>
            <a:spLocks noGrp="1"/>
          </p:cNvSpPr>
          <p:nvPr>
            <p:ph type="dt" sz="half" idx="10"/>
          </p:nvPr>
        </p:nvSpPr>
        <p:spPr/>
        <p:txBody>
          <a:bodyPr/>
          <a:lstStyle/>
          <a:p>
            <a:r>
              <a:rPr lang="en-US">
                <a:solidFill>
                  <a:srgbClr val="000000"/>
                </a:solidFill>
              </a:rPr>
              <a:t>Prentice-Hall </a:t>
            </a:r>
            <a:r>
              <a:rPr lang="en-US">
                <a:solidFill>
                  <a:srgbClr val="000000"/>
                </a:solidFill>
                <a:cs typeface="Times New Roman" pitchFamily="18" charset="0"/>
              </a:rPr>
              <a:t>© 2002</a:t>
            </a:r>
          </a:p>
        </p:txBody>
      </p:sp>
      <p:sp>
        <p:nvSpPr>
          <p:cNvPr id="22" name="Altbilgi Yer Tutucusu 2"/>
          <p:cNvSpPr>
            <a:spLocks noGrp="1"/>
          </p:cNvSpPr>
          <p:nvPr>
            <p:ph type="ftr" sz="quarter" idx="11"/>
          </p:nvPr>
        </p:nvSpPr>
        <p:spPr/>
        <p:txBody>
          <a:bodyPr/>
          <a:lstStyle/>
          <a:p>
            <a:r>
              <a:rPr lang="en-US" dirty="0">
                <a:solidFill>
                  <a:srgbClr val="000000"/>
                </a:solidFill>
              </a:rPr>
              <a:t>General Chemistry: Chapter 11</a:t>
            </a:r>
          </a:p>
        </p:txBody>
      </p:sp>
      <p:sp>
        <p:nvSpPr>
          <p:cNvPr id="23" name="Slayt Numarası Yer Tutucusu 3"/>
          <p:cNvSpPr>
            <a:spLocks noGrp="1"/>
          </p:cNvSpPr>
          <p:nvPr>
            <p:ph type="sldNum" sz="quarter" idx="12"/>
          </p:nvPr>
        </p:nvSpPr>
        <p:spPr/>
        <p:txBody>
          <a:bodyPr/>
          <a:lstStyle/>
          <a:p>
            <a:r>
              <a:rPr lang="en-US">
                <a:solidFill>
                  <a:srgbClr val="000000"/>
                </a:solidFill>
              </a:rPr>
              <a:t>Slide </a:t>
            </a:r>
            <a:fld id="{4E9E180D-2960-45F6-82AF-7CF03D8D5312}" type="slidenum">
              <a:rPr lang="en-US">
                <a:solidFill>
                  <a:srgbClr val="000000"/>
                </a:solidFill>
              </a:rPr>
              <a:pPr/>
              <a:t>27</a:t>
            </a:fld>
            <a:r>
              <a:rPr lang="en-US">
                <a:solidFill>
                  <a:srgbClr val="000000"/>
                </a:solidFill>
              </a:rPr>
              <a:t> of 43</a:t>
            </a:r>
          </a:p>
        </p:txBody>
      </p:sp>
      <p:sp>
        <p:nvSpPr>
          <p:cNvPr id="608258" name="Rectangle 2"/>
          <p:cNvSpPr>
            <a:spLocks noChangeArrowheads="1"/>
          </p:cNvSpPr>
          <p:nvPr/>
        </p:nvSpPr>
        <p:spPr bwMode="auto">
          <a:xfrm>
            <a:off x="457200" y="319088"/>
            <a:ext cx="8077200" cy="528637"/>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tr-TR" sz="2800" baseline="0" dirty="0" smtClean="0">
                <a:solidFill>
                  <a:srgbClr val="FFFFFF"/>
                </a:solidFill>
              </a:rPr>
              <a:t>Örnek </a:t>
            </a:r>
            <a:r>
              <a:rPr lang="en-US" sz="2800" baseline="0" dirty="0" smtClean="0">
                <a:solidFill>
                  <a:srgbClr val="FFFFFF"/>
                </a:solidFill>
              </a:rPr>
              <a:t> </a:t>
            </a:r>
            <a:endParaRPr lang="en-CA" sz="2800" baseline="0" dirty="0" smtClean="0">
              <a:solidFill>
                <a:srgbClr val="FFFFFF"/>
              </a:solidFill>
            </a:endParaRPr>
          </a:p>
        </p:txBody>
      </p:sp>
      <p:sp>
        <p:nvSpPr>
          <p:cNvPr id="608259" name="Line 3"/>
          <p:cNvSpPr>
            <a:spLocks noChangeShapeType="1"/>
          </p:cNvSpPr>
          <p:nvPr/>
        </p:nvSpPr>
        <p:spPr bwMode="auto">
          <a:xfrm flipH="1">
            <a:off x="468313" y="319088"/>
            <a:ext cx="6350" cy="56880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608260" name="Text Box 4"/>
          <p:cNvSpPr txBox="1">
            <a:spLocks noChangeArrowheads="1"/>
          </p:cNvSpPr>
          <p:nvPr/>
        </p:nvSpPr>
        <p:spPr bwMode="auto">
          <a:xfrm>
            <a:off x="620713" y="1108075"/>
            <a:ext cx="7913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tr-TR" sz="2400" baseline="0" smtClean="0">
                <a:solidFill>
                  <a:srgbClr val="000000"/>
                </a:solidFill>
              </a:rPr>
              <a:t>Çok atomlu bir iyon için Lewis yapısının yazılması, nitronyum, NO2+ iyonu için yapıyı yazınız.</a:t>
            </a:r>
            <a:r>
              <a:rPr lang="en-US" sz="2400" baseline="0" smtClean="0">
                <a:solidFill>
                  <a:srgbClr val="000000"/>
                </a:solidFill>
              </a:rPr>
              <a:t> </a:t>
            </a:r>
            <a:endParaRPr lang="en-CA" sz="2400" i="1" baseline="-25000" smtClean="0">
              <a:solidFill>
                <a:srgbClr val="000000"/>
              </a:solidFill>
            </a:endParaRPr>
          </a:p>
        </p:txBody>
      </p:sp>
      <p:sp>
        <p:nvSpPr>
          <p:cNvPr id="608263" name="Text Box 7"/>
          <p:cNvSpPr txBox="1">
            <a:spLocks noChangeArrowheads="1"/>
          </p:cNvSpPr>
          <p:nvPr/>
        </p:nvSpPr>
        <p:spPr bwMode="auto">
          <a:xfrm>
            <a:off x="620713" y="2449513"/>
            <a:ext cx="1738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tr-TR" sz="2400" i="1" baseline="0" smtClean="0">
                <a:solidFill>
                  <a:srgbClr val="0033CC"/>
                </a:solidFill>
              </a:rPr>
              <a:t>Adım</a:t>
            </a:r>
            <a:r>
              <a:rPr lang="en-US" sz="2400" i="1" baseline="0" smtClean="0">
                <a:solidFill>
                  <a:srgbClr val="0033CC"/>
                </a:solidFill>
              </a:rPr>
              <a:t> 1:</a:t>
            </a:r>
          </a:p>
        </p:txBody>
      </p:sp>
      <p:sp>
        <p:nvSpPr>
          <p:cNvPr id="608264" name="Text Box 8"/>
          <p:cNvSpPr txBox="1">
            <a:spLocks noChangeArrowheads="1"/>
          </p:cNvSpPr>
          <p:nvPr/>
        </p:nvSpPr>
        <p:spPr bwMode="auto">
          <a:xfrm>
            <a:off x="2009775" y="2449513"/>
            <a:ext cx="534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aseline="0" smtClean="0">
                <a:solidFill>
                  <a:srgbClr val="000000"/>
                </a:solidFill>
              </a:rPr>
              <a:t>To</a:t>
            </a:r>
            <a:r>
              <a:rPr lang="tr-TR" sz="2400" baseline="0" smtClean="0">
                <a:solidFill>
                  <a:srgbClr val="000000"/>
                </a:solidFill>
              </a:rPr>
              <a:t>plam</a:t>
            </a:r>
            <a:r>
              <a:rPr lang="en-US" sz="2400" baseline="0" smtClean="0">
                <a:solidFill>
                  <a:srgbClr val="000000"/>
                </a:solidFill>
              </a:rPr>
              <a:t>  </a:t>
            </a:r>
            <a:r>
              <a:rPr lang="en-US" sz="2400" i="1" baseline="0" smtClean="0">
                <a:solidFill>
                  <a:srgbClr val="000000"/>
                </a:solidFill>
              </a:rPr>
              <a:t>e</a:t>
            </a:r>
            <a:r>
              <a:rPr lang="en-US" sz="2400" smtClean="0">
                <a:solidFill>
                  <a:srgbClr val="000000"/>
                </a:solidFill>
              </a:rPr>
              <a:t>-</a:t>
            </a:r>
            <a:r>
              <a:rPr lang="en-US" sz="2400" baseline="0" smtClean="0">
                <a:solidFill>
                  <a:srgbClr val="000000"/>
                </a:solidFill>
              </a:rPr>
              <a:t> = 5 + 6 + 6 – 1 = 16 </a:t>
            </a:r>
            <a:r>
              <a:rPr lang="en-US" sz="2400" i="1" baseline="0" smtClean="0">
                <a:solidFill>
                  <a:srgbClr val="000000"/>
                </a:solidFill>
              </a:rPr>
              <a:t>e</a:t>
            </a:r>
            <a:r>
              <a:rPr lang="en-US" sz="2400" smtClean="0">
                <a:solidFill>
                  <a:srgbClr val="000000"/>
                </a:solidFill>
              </a:rPr>
              <a:t>-</a:t>
            </a:r>
            <a:endParaRPr lang="en-US" sz="2400" baseline="0" smtClean="0">
              <a:solidFill>
                <a:srgbClr val="000000"/>
              </a:solidFill>
            </a:endParaRPr>
          </a:p>
        </p:txBody>
      </p:sp>
      <p:sp>
        <p:nvSpPr>
          <p:cNvPr id="608265" name="Text Box 9"/>
          <p:cNvSpPr txBox="1">
            <a:spLocks noChangeArrowheads="1"/>
          </p:cNvSpPr>
          <p:nvPr/>
        </p:nvSpPr>
        <p:spPr bwMode="auto">
          <a:xfrm>
            <a:off x="620713" y="3294063"/>
            <a:ext cx="1738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tr-TR" sz="2400" i="1" baseline="0" smtClean="0">
                <a:solidFill>
                  <a:srgbClr val="0033CC"/>
                </a:solidFill>
              </a:rPr>
              <a:t>Adım</a:t>
            </a:r>
            <a:r>
              <a:rPr lang="en-US" sz="2400" i="1" baseline="0" smtClean="0">
                <a:solidFill>
                  <a:srgbClr val="0033CC"/>
                </a:solidFill>
              </a:rPr>
              <a:t> 2:</a:t>
            </a:r>
          </a:p>
        </p:txBody>
      </p:sp>
      <p:sp>
        <p:nvSpPr>
          <p:cNvPr id="608266" name="Text Box 10"/>
          <p:cNvSpPr txBox="1">
            <a:spLocks noChangeArrowheads="1"/>
          </p:cNvSpPr>
          <p:nvPr/>
        </p:nvSpPr>
        <p:spPr bwMode="auto">
          <a:xfrm>
            <a:off x="2009775" y="3294063"/>
            <a:ext cx="616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tr-TR" baseline="0" smtClean="0">
                <a:solidFill>
                  <a:srgbClr val="000000"/>
                </a:solidFill>
              </a:rPr>
              <a:t>Olası yapı</a:t>
            </a:r>
            <a:r>
              <a:rPr lang="en-US" baseline="0" smtClean="0">
                <a:solidFill>
                  <a:srgbClr val="000000"/>
                </a:solidFill>
              </a:rPr>
              <a:t>:</a:t>
            </a:r>
            <a:r>
              <a:rPr lang="tr-TR" baseline="0" smtClean="0">
                <a:solidFill>
                  <a:srgbClr val="000000"/>
                </a:solidFill>
              </a:rPr>
              <a:t>      O</a:t>
            </a:r>
            <a:r>
              <a:rPr lang="en-US" baseline="0" smtClean="0">
                <a:solidFill>
                  <a:srgbClr val="000000"/>
                </a:solidFill>
              </a:rPr>
              <a:t>—N—O </a:t>
            </a:r>
          </a:p>
        </p:txBody>
      </p:sp>
      <p:grpSp>
        <p:nvGrpSpPr>
          <p:cNvPr id="608287" name="Group 31"/>
          <p:cNvGrpSpPr>
            <a:grpSpLocks/>
          </p:cNvGrpSpPr>
          <p:nvPr/>
        </p:nvGrpSpPr>
        <p:grpSpPr bwMode="auto">
          <a:xfrm>
            <a:off x="622300" y="4078288"/>
            <a:ext cx="7953375" cy="733425"/>
            <a:chOff x="392" y="2569"/>
            <a:chExt cx="5010" cy="462"/>
          </a:xfrm>
        </p:grpSpPr>
        <p:sp>
          <p:nvSpPr>
            <p:cNvPr id="608267" name="Text Box 11"/>
            <p:cNvSpPr txBox="1">
              <a:spLocks noChangeArrowheads="1"/>
            </p:cNvSpPr>
            <p:nvPr/>
          </p:nvSpPr>
          <p:spPr bwMode="auto">
            <a:xfrm>
              <a:off x="392" y="2650"/>
              <a:ext cx="10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tr-TR" sz="2400" i="1" baseline="0" smtClean="0">
                  <a:solidFill>
                    <a:srgbClr val="0033CC"/>
                  </a:solidFill>
                </a:rPr>
                <a:t>Adım</a:t>
              </a:r>
              <a:r>
                <a:rPr lang="en-US" sz="2400" i="1" baseline="0" smtClean="0">
                  <a:solidFill>
                    <a:srgbClr val="0033CC"/>
                  </a:solidFill>
                </a:rPr>
                <a:t> 3:</a:t>
              </a:r>
            </a:p>
          </p:txBody>
        </p:sp>
        <p:sp>
          <p:nvSpPr>
            <p:cNvPr id="608268" name="Text Box 12"/>
            <p:cNvSpPr txBox="1">
              <a:spLocks noChangeArrowheads="1"/>
            </p:cNvSpPr>
            <p:nvPr/>
          </p:nvSpPr>
          <p:spPr bwMode="auto">
            <a:xfrm>
              <a:off x="1293" y="2635"/>
              <a:ext cx="41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tr-TR" baseline="0" dirty="0" smtClean="0">
                  <a:solidFill>
                    <a:srgbClr val="000000"/>
                  </a:solidFill>
                </a:rPr>
                <a:t>Elektronlar uç atomlara ilave edilir</a:t>
              </a:r>
              <a:r>
                <a:rPr lang="en-US" baseline="0" dirty="0" smtClean="0">
                  <a:solidFill>
                    <a:srgbClr val="000000"/>
                  </a:solidFill>
                </a:rPr>
                <a:t>:	O—N—O </a:t>
              </a:r>
            </a:p>
          </p:txBody>
        </p:sp>
        <p:sp>
          <p:nvSpPr>
            <p:cNvPr id="608272" name="Rectangle 16"/>
            <p:cNvSpPr>
              <a:spLocks noChangeArrowheads="1"/>
            </p:cNvSpPr>
            <p:nvPr/>
          </p:nvSpPr>
          <p:spPr bwMode="auto">
            <a:xfrm rot="-5400000">
              <a:off x="3771" y="2693"/>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608275" name="Rectangle 19"/>
            <p:cNvSpPr>
              <a:spLocks noChangeArrowheads="1"/>
            </p:cNvSpPr>
            <p:nvPr/>
          </p:nvSpPr>
          <p:spPr bwMode="auto">
            <a:xfrm>
              <a:off x="3872" y="257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dirty="0" smtClean="0">
                  <a:solidFill>
                    <a:srgbClr val="000000"/>
                  </a:solidFill>
                </a:rPr>
                <a:t>••</a:t>
              </a:r>
            </a:p>
          </p:txBody>
        </p:sp>
        <p:sp>
          <p:nvSpPr>
            <p:cNvPr id="608281" name="Rectangle 25"/>
            <p:cNvSpPr>
              <a:spLocks noChangeArrowheads="1"/>
            </p:cNvSpPr>
            <p:nvPr/>
          </p:nvSpPr>
          <p:spPr bwMode="auto">
            <a:xfrm>
              <a:off x="4539" y="2569"/>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8282" name="Rectangle 26"/>
            <p:cNvSpPr>
              <a:spLocks noChangeArrowheads="1"/>
            </p:cNvSpPr>
            <p:nvPr/>
          </p:nvSpPr>
          <p:spPr bwMode="auto">
            <a:xfrm>
              <a:off x="3881" y="2800"/>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8283" name="Rectangle 27"/>
            <p:cNvSpPr>
              <a:spLocks noChangeArrowheads="1"/>
            </p:cNvSpPr>
            <p:nvPr/>
          </p:nvSpPr>
          <p:spPr bwMode="auto">
            <a:xfrm>
              <a:off x="4545" y="279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8284" name="Rectangle 28"/>
            <p:cNvSpPr>
              <a:spLocks noChangeArrowheads="1"/>
            </p:cNvSpPr>
            <p:nvPr/>
          </p:nvSpPr>
          <p:spPr bwMode="auto">
            <a:xfrm rot="-5400000">
              <a:off x="4640" y="2687"/>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grpSp>
      <p:sp>
        <p:nvSpPr>
          <p:cNvPr id="608285" name="Text Box 29"/>
          <p:cNvSpPr txBox="1">
            <a:spLocks noChangeArrowheads="1"/>
          </p:cNvSpPr>
          <p:nvPr/>
        </p:nvSpPr>
        <p:spPr bwMode="auto">
          <a:xfrm>
            <a:off x="620713" y="5165725"/>
            <a:ext cx="1738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tr-TR" sz="2400" i="1" baseline="0" smtClean="0">
                <a:solidFill>
                  <a:srgbClr val="0033CC"/>
                </a:solidFill>
              </a:rPr>
              <a:t>Adım</a:t>
            </a:r>
            <a:r>
              <a:rPr lang="en-US" sz="2400" i="1" baseline="0" smtClean="0">
                <a:solidFill>
                  <a:srgbClr val="0033CC"/>
                </a:solidFill>
              </a:rPr>
              <a:t> 4:</a:t>
            </a:r>
          </a:p>
        </p:txBody>
      </p:sp>
      <p:sp>
        <p:nvSpPr>
          <p:cNvPr id="608286" name="Text Box 30"/>
          <p:cNvSpPr txBox="1">
            <a:spLocks noChangeArrowheads="1"/>
          </p:cNvSpPr>
          <p:nvPr/>
        </p:nvSpPr>
        <p:spPr bwMode="auto">
          <a:xfrm>
            <a:off x="2009775" y="5165725"/>
            <a:ext cx="652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tr-TR" baseline="0" dirty="0" smtClean="0">
                <a:solidFill>
                  <a:srgbClr val="000000"/>
                </a:solidFill>
              </a:rPr>
              <a:t>Kalan</a:t>
            </a:r>
            <a:r>
              <a:rPr lang="en-US" baseline="0" dirty="0" smtClean="0">
                <a:solidFill>
                  <a:srgbClr val="000000"/>
                </a:solidFill>
              </a:rPr>
              <a:t> </a:t>
            </a:r>
            <a:r>
              <a:rPr lang="en-US" i="1" baseline="0" dirty="0" smtClean="0">
                <a:solidFill>
                  <a:srgbClr val="000000"/>
                </a:solidFill>
              </a:rPr>
              <a:t>e</a:t>
            </a:r>
            <a:r>
              <a:rPr lang="en-US" dirty="0" smtClean="0">
                <a:solidFill>
                  <a:srgbClr val="000000"/>
                </a:solidFill>
              </a:rPr>
              <a:t>-</a:t>
            </a:r>
            <a:r>
              <a:rPr lang="en-US" baseline="0" dirty="0" smtClean="0">
                <a:solidFill>
                  <a:srgbClr val="000000"/>
                </a:solidFill>
              </a:rPr>
              <a:t> </a:t>
            </a:r>
            <a:r>
              <a:rPr lang="tr-TR" baseline="0" dirty="0" smtClean="0">
                <a:solidFill>
                  <a:srgbClr val="000000"/>
                </a:solidFill>
              </a:rPr>
              <a:t>belirlenir</a:t>
            </a:r>
            <a:r>
              <a:rPr lang="en-US" baseline="0" dirty="0" smtClean="0">
                <a:solidFill>
                  <a:srgbClr val="000000"/>
                </a:solidFill>
              </a:rPr>
              <a:t>:	16 – 4 – 12 = 0</a:t>
            </a:r>
          </a:p>
        </p:txBody>
      </p:sp>
      <p:sp>
        <p:nvSpPr>
          <p:cNvPr id="608288" name="Rectangle 32"/>
          <p:cNvSpPr>
            <a:spLocks noChangeArrowheads="1"/>
          </p:cNvSpPr>
          <p:nvPr/>
        </p:nvSpPr>
        <p:spPr bwMode="auto">
          <a:xfrm flipV="1">
            <a:off x="8170863" y="1897063"/>
            <a:ext cx="811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spAutoFit/>
          </a:bodyPr>
          <a:lstStyle/>
          <a:p>
            <a:pPr eaLnBrk="0" hangingPunct="0">
              <a:spcBef>
                <a:spcPct val="50000"/>
              </a:spcBef>
            </a:pPr>
            <a:endParaRPr lang="en-CA" sz="2400" baseline="0" smtClean="0">
              <a:solidFill>
                <a:srgbClr val="000000"/>
              </a:solidFill>
            </a:endParaRPr>
          </a:p>
        </p:txBody>
      </p:sp>
    </p:spTree>
    <p:extLst>
      <p:ext uri="{BB962C8B-B14F-4D97-AF65-F5344CB8AC3E}">
        <p14:creationId xmlns:p14="http://schemas.microsoft.com/office/powerpoint/2010/main" val="2000699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8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82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82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82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082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8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8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3" grpId="0"/>
      <p:bldP spid="608264" grpId="0"/>
      <p:bldP spid="608265" grpId="0"/>
      <p:bldP spid="608266" grpId="0"/>
      <p:bldP spid="608285" grpId="0"/>
      <p:bldP spid="6082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Veri Yer Tutucusu 1"/>
          <p:cNvSpPr>
            <a:spLocks noGrp="1"/>
          </p:cNvSpPr>
          <p:nvPr>
            <p:ph type="dt" sz="half" idx="10"/>
          </p:nvPr>
        </p:nvSpPr>
        <p:spPr/>
        <p:txBody>
          <a:bodyPr/>
          <a:lstStyle/>
          <a:p>
            <a:r>
              <a:rPr lang="en-US">
                <a:solidFill>
                  <a:srgbClr val="000000"/>
                </a:solidFill>
              </a:rPr>
              <a:t>Prentice-Hall </a:t>
            </a:r>
            <a:r>
              <a:rPr lang="en-US">
                <a:solidFill>
                  <a:srgbClr val="000000"/>
                </a:solidFill>
                <a:cs typeface="Times New Roman" pitchFamily="18" charset="0"/>
              </a:rPr>
              <a:t>© 2002</a:t>
            </a:r>
          </a:p>
        </p:txBody>
      </p:sp>
      <p:sp>
        <p:nvSpPr>
          <p:cNvPr id="36" name="Altbilgi Yer Tutucusu 2"/>
          <p:cNvSpPr>
            <a:spLocks noGrp="1"/>
          </p:cNvSpPr>
          <p:nvPr>
            <p:ph type="ftr" sz="quarter" idx="11"/>
          </p:nvPr>
        </p:nvSpPr>
        <p:spPr/>
        <p:txBody>
          <a:bodyPr/>
          <a:lstStyle/>
          <a:p>
            <a:r>
              <a:rPr lang="en-US">
                <a:solidFill>
                  <a:srgbClr val="000000"/>
                </a:solidFill>
              </a:rPr>
              <a:t>General Chemistry: Chapter 11</a:t>
            </a:r>
          </a:p>
        </p:txBody>
      </p:sp>
      <p:sp>
        <p:nvSpPr>
          <p:cNvPr id="37" name="Slayt Numarası Yer Tutucusu 3"/>
          <p:cNvSpPr>
            <a:spLocks noGrp="1"/>
          </p:cNvSpPr>
          <p:nvPr>
            <p:ph type="sldNum" sz="quarter" idx="12"/>
          </p:nvPr>
        </p:nvSpPr>
        <p:spPr/>
        <p:txBody>
          <a:bodyPr/>
          <a:lstStyle/>
          <a:p>
            <a:r>
              <a:rPr lang="en-US">
                <a:solidFill>
                  <a:srgbClr val="000000"/>
                </a:solidFill>
              </a:rPr>
              <a:t>Slide </a:t>
            </a:r>
            <a:fld id="{10ADC619-6B6B-4CD5-976F-F6D50088565D}" type="slidenum">
              <a:rPr lang="en-US">
                <a:solidFill>
                  <a:srgbClr val="000000"/>
                </a:solidFill>
              </a:rPr>
              <a:pPr/>
              <a:t>28</a:t>
            </a:fld>
            <a:r>
              <a:rPr lang="en-US">
                <a:solidFill>
                  <a:srgbClr val="000000"/>
                </a:solidFill>
              </a:rPr>
              <a:t> of 43</a:t>
            </a:r>
          </a:p>
        </p:txBody>
      </p:sp>
      <p:sp>
        <p:nvSpPr>
          <p:cNvPr id="609282" name="Rectangle 2"/>
          <p:cNvSpPr>
            <a:spLocks noChangeArrowheads="1"/>
          </p:cNvSpPr>
          <p:nvPr/>
        </p:nvSpPr>
        <p:spPr bwMode="auto">
          <a:xfrm>
            <a:off x="457200" y="319088"/>
            <a:ext cx="8077200" cy="528637"/>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tr-TR" sz="2800" baseline="0" dirty="0" smtClean="0">
                <a:solidFill>
                  <a:srgbClr val="FFFFFF"/>
                </a:solidFill>
              </a:rPr>
              <a:t>Örnek</a:t>
            </a:r>
            <a:r>
              <a:rPr lang="en-US" sz="2800" baseline="0" dirty="0" smtClean="0">
                <a:solidFill>
                  <a:srgbClr val="FFFFFF"/>
                </a:solidFill>
              </a:rPr>
              <a:t> </a:t>
            </a:r>
            <a:endParaRPr lang="en-CA" sz="2800" baseline="0" dirty="0" smtClean="0">
              <a:solidFill>
                <a:srgbClr val="FFFFFF"/>
              </a:solidFill>
            </a:endParaRPr>
          </a:p>
        </p:txBody>
      </p:sp>
      <p:sp>
        <p:nvSpPr>
          <p:cNvPr id="609283" name="Line 3"/>
          <p:cNvSpPr>
            <a:spLocks noChangeShapeType="1"/>
          </p:cNvSpPr>
          <p:nvPr/>
        </p:nvSpPr>
        <p:spPr bwMode="auto">
          <a:xfrm flipH="1">
            <a:off x="468313" y="319088"/>
            <a:ext cx="6350" cy="56880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609297" name="Text Box 17"/>
          <p:cNvSpPr txBox="1">
            <a:spLocks noChangeArrowheads="1"/>
          </p:cNvSpPr>
          <p:nvPr/>
        </p:nvSpPr>
        <p:spPr bwMode="auto">
          <a:xfrm>
            <a:off x="620713" y="1209675"/>
            <a:ext cx="1738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tr-TR" sz="2400" i="1" baseline="0" smtClean="0">
                <a:solidFill>
                  <a:srgbClr val="0033CC"/>
                </a:solidFill>
              </a:rPr>
              <a:t>Adım</a:t>
            </a:r>
            <a:r>
              <a:rPr lang="en-US" sz="2400" i="1" baseline="0" smtClean="0">
                <a:solidFill>
                  <a:srgbClr val="0033CC"/>
                </a:solidFill>
              </a:rPr>
              <a:t> 5:</a:t>
            </a:r>
          </a:p>
        </p:txBody>
      </p:sp>
      <p:sp>
        <p:nvSpPr>
          <p:cNvPr id="609298" name="Text Box 18"/>
          <p:cNvSpPr txBox="1">
            <a:spLocks noChangeArrowheads="1"/>
          </p:cNvSpPr>
          <p:nvPr/>
        </p:nvSpPr>
        <p:spPr bwMode="auto">
          <a:xfrm>
            <a:off x="2009775" y="1209675"/>
            <a:ext cx="652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tr-TR" baseline="0" smtClean="0">
                <a:solidFill>
                  <a:srgbClr val="000000"/>
                </a:solidFill>
              </a:rPr>
              <a:t>Okteti tamamlamak için çoklu bağlar kullanılır.</a:t>
            </a:r>
            <a:endParaRPr lang="en-US" baseline="0" smtClean="0">
              <a:solidFill>
                <a:srgbClr val="000000"/>
              </a:solidFill>
            </a:endParaRPr>
          </a:p>
        </p:txBody>
      </p:sp>
      <p:sp>
        <p:nvSpPr>
          <p:cNvPr id="609300" name="Rectangle 20"/>
          <p:cNvSpPr>
            <a:spLocks noChangeArrowheads="1"/>
          </p:cNvSpPr>
          <p:nvPr/>
        </p:nvSpPr>
        <p:spPr bwMode="auto">
          <a:xfrm rot="-5400000">
            <a:off x="2793207" y="2413793"/>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609301" name="Rectangle 21"/>
          <p:cNvSpPr>
            <a:spLocks noChangeArrowheads="1"/>
          </p:cNvSpPr>
          <p:nvPr/>
        </p:nvSpPr>
        <p:spPr bwMode="auto">
          <a:xfrm>
            <a:off x="2954338" y="2222500"/>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9302" name="Rectangle 22"/>
          <p:cNvSpPr>
            <a:spLocks noChangeArrowheads="1"/>
          </p:cNvSpPr>
          <p:nvPr/>
        </p:nvSpPr>
        <p:spPr bwMode="auto">
          <a:xfrm>
            <a:off x="4013200" y="2216150"/>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9303" name="Rectangle 23"/>
          <p:cNvSpPr>
            <a:spLocks noChangeArrowheads="1"/>
          </p:cNvSpPr>
          <p:nvPr/>
        </p:nvSpPr>
        <p:spPr bwMode="auto">
          <a:xfrm>
            <a:off x="2968625" y="2582863"/>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9304" name="Rectangle 24"/>
          <p:cNvSpPr>
            <a:spLocks noChangeArrowheads="1"/>
          </p:cNvSpPr>
          <p:nvPr/>
        </p:nvSpPr>
        <p:spPr bwMode="auto">
          <a:xfrm>
            <a:off x="4022725" y="256857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9305" name="Rectangle 25"/>
          <p:cNvSpPr>
            <a:spLocks noChangeArrowheads="1"/>
          </p:cNvSpPr>
          <p:nvPr/>
        </p:nvSpPr>
        <p:spPr bwMode="auto">
          <a:xfrm rot="-5400000">
            <a:off x="4172744" y="2404269"/>
            <a:ext cx="342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609306" name="Rectangle 26"/>
          <p:cNvSpPr>
            <a:spLocks noChangeArrowheads="1"/>
          </p:cNvSpPr>
          <p:nvPr/>
        </p:nvSpPr>
        <p:spPr bwMode="auto">
          <a:xfrm>
            <a:off x="2940050" y="2343150"/>
            <a:ext cx="1531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O—N—O </a:t>
            </a:r>
          </a:p>
        </p:txBody>
      </p:sp>
      <p:sp>
        <p:nvSpPr>
          <p:cNvPr id="609307" name="Freeform 27"/>
          <p:cNvSpPr>
            <a:spLocks/>
          </p:cNvSpPr>
          <p:nvPr/>
        </p:nvSpPr>
        <p:spPr bwMode="auto">
          <a:xfrm>
            <a:off x="3119438" y="2058988"/>
            <a:ext cx="269875" cy="447675"/>
          </a:xfrm>
          <a:custGeom>
            <a:avLst/>
            <a:gdLst>
              <a:gd name="T0" fmla="*/ 0 w 170"/>
              <a:gd name="T1" fmla="*/ 176 h 282"/>
              <a:gd name="T2" fmla="*/ 57 w 170"/>
              <a:gd name="T3" fmla="*/ 40 h 282"/>
              <a:gd name="T4" fmla="*/ 149 w 170"/>
              <a:gd name="T5" fmla="*/ 40 h 282"/>
              <a:gd name="T6" fmla="*/ 170 w 170"/>
              <a:gd name="T7" fmla="*/ 282 h 282"/>
            </a:gdLst>
            <a:ahLst/>
            <a:cxnLst>
              <a:cxn ang="0">
                <a:pos x="T0" y="T1"/>
              </a:cxn>
              <a:cxn ang="0">
                <a:pos x="T2" y="T3"/>
              </a:cxn>
              <a:cxn ang="0">
                <a:pos x="T4" y="T5"/>
              </a:cxn>
              <a:cxn ang="0">
                <a:pos x="T6" y="T7"/>
              </a:cxn>
            </a:cxnLst>
            <a:rect l="0" t="0" r="r" b="b"/>
            <a:pathLst>
              <a:path w="170" h="282">
                <a:moveTo>
                  <a:pt x="0" y="176"/>
                </a:moveTo>
                <a:cubicBezTo>
                  <a:pt x="16" y="119"/>
                  <a:pt x="32" y="63"/>
                  <a:pt x="57" y="40"/>
                </a:cubicBezTo>
                <a:cubicBezTo>
                  <a:pt x="82" y="17"/>
                  <a:pt x="130" y="0"/>
                  <a:pt x="149" y="40"/>
                </a:cubicBezTo>
                <a:cubicBezTo>
                  <a:pt x="168" y="80"/>
                  <a:pt x="167" y="242"/>
                  <a:pt x="170" y="282"/>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609308" name="Freeform 28"/>
          <p:cNvSpPr>
            <a:spLocks/>
          </p:cNvSpPr>
          <p:nvPr/>
        </p:nvSpPr>
        <p:spPr bwMode="auto">
          <a:xfrm flipH="1" flipV="1">
            <a:off x="3919538" y="2679700"/>
            <a:ext cx="269875" cy="447675"/>
          </a:xfrm>
          <a:custGeom>
            <a:avLst/>
            <a:gdLst>
              <a:gd name="T0" fmla="*/ 0 w 170"/>
              <a:gd name="T1" fmla="*/ 176 h 282"/>
              <a:gd name="T2" fmla="*/ 57 w 170"/>
              <a:gd name="T3" fmla="*/ 40 h 282"/>
              <a:gd name="T4" fmla="*/ 149 w 170"/>
              <a:gd name="T5" fmla="*/ 40 h 282"/>
              <a:gd name="T6" fmla="*/ 170 w 170"/>
              <a:gd name="T7" fmla="*/ 282 h 282"/>
            </a:gdLst>
            <a:ahLst/>
            <a:cxnLst>
              <a:cxn ang="0">
                <a:pos x="T0" y="T1"/>
              </a:cxn>
              <a:cxn ang="0">
                <a:pos x="T2" y="T3"/>
              </a:cxn>
              <a:cxn ang="0">
                <a:pos x="T4" y="T5"/>
              </a:cxn>
              <a:cxn ang="0">
                <a:pos x="T6" y="T7"/>
              </a:cxn>
            </a:cxnLst>
            <a:rect l="0" t="0" r="r" b="b"/>
            <a:pathLst>
              <a:path w="170" h="282">
                <a:moveTo>
                  <a:pt x="0" y="176"/>
                </a:moveTo>
                <a:cubicBezTo>
                  <a:pt x="16" y="119"/>
                  <a:pt x="32" y="63"/>
                  <a:pt x="57" y="40"/>
                </a:cubicBezTo>
                <a:cubicBezTo>
                  <a:pt x="82" y="17"/>
                  <a:pt x="130" y="0"/>
                  <a:pt x="149" y="40"/>
                </a:cubicBezTo>
                <a:cubicBezTo>
                  <a:pt x="168" y="80"/>
                  <a:pt x="167" y="242"/>
                  <a:pt x="170" y="282"/>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609319" name="Group 39"/>
          <p:cNvGrpSpPr>
            <a:grpSpLocks/>
          </p:cNvGrpSpPr>
          <p:nvPr/>
        </p:nvGrpSpPr>
        <p:grpSpPr bwMode="auto">
          <a:xfrm>
            <a:off x="5530850" y="2205038"/>
            <a:ext cx="1335088" cy="733425"/>
            <a:chOff x="3484" y="1389"/>
            <a:chExt cx="841" cy="462"/>
          </a:xfrm>
        </p:grpSpPr>
        <p:sp>
          <p:nvSpPr>
            <p:cNvPr id="609310" name="Rectangle 30"/>
            <p:cNvSpPr>
              <a:spLocks noChangeArrowheads="1"/>
            </p:cNvSpPr>
            <p:nvPr/>
          </p:nvSpPr>
          <p:spPr bwMode="auto">
            <a:xfrm>
              <a:off x="3493" y="139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9311" name="Rectangle 31"/>
            <p:cNvSpPr>
              <a:spLocks noChangeArrowheads="1"/>
            </p:cNvSpPr>
            <p:nvPr/>
          </p:nvSpPr>
          <p:spPr bwMode="auto">
            <a:xfrm>
              <a:off x="3999" y="1389"/>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9312" name="Rectangle 32"/>
            <p:cNvSpPr>
              <a:spLocks noChangeArrowheads="1"/>
            </p:cNvSpPr>
            <p:nvPr/>
          </p:nvSpPr>
          <p:spPr bwMode="auto">
            <a:xfrm>
              <a:off x="3502" y="1620"/>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9313" name="Rectangle 33"/>
            <p:cNvSpPr>
              <a:spLocks noChangeArrowheads="1"/>
            </p:cNvSpPr>
            <p:nvPr/>
          </p:nvSpPr>
          <p:spPr bwMode="auto">
            <a:xfrm>
              <a:off x="4005" y="161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609315" name="Rectangle 35"/>
            <p:cNvSpPr>
              <a:spLocks noChangeArrowheads="1"/>
            </p:cNvSpPr>
            <p:nvPr/>
          </p:nvSpPr>
          <p:spPr bwMode="auto">
            <a:xfrm>
              <a:off x="3484" y="1469"/>
              <a:ext cx="7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O=N=O </a:t>
              </a:r>
            </a:p>
          </p:txBody>
        </p:sp>
      </p:grpSp>
      <p:sp>
        <p:nvSpPr>
          <p:cNvPr id="609318" name="Line 38"/>
          <p:cNvSpPr>
            <a:spLocks noChangeShapeType="1"/>
          </p:cNvSpPr>
          <p:nvPr/>
        </p:nvSpPr>
        <p:spPr bwMode="auto">
          <a:xfrm>
            <a:off x="4719638" y="2589213"/>
            <a:ext cx="5984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609320" name="Text Box 40"/>
          <p:cNvSpPr txBox="1">
            <a:spLocks noChangeArrowheads="1"/>
          </p:cNvSpPr>
          <p:nvPr/>
        </p:nvSpPr>
        <p:spPr bwMode="auto">
          <a:xfrm>
            <a:off x="663575" y="3421063"/>
            <a:ext cx="173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tr-TR" sz="2400" i="1" baseline="0" smtClean="0">
                <a:solidFill>
                  <a:srgbClr val="0033CC"/>
                </a:solidFill>
              </a:rPr>
              <a:t>Adım</a:t>
            </a:r>
            <a:r>
              <a:rPr lang="en-US" sz="2400" i="1" baseline="0" smtClean="0">
                <a:solidFill>
                  <a:srgbClr val="0033CC"/>
                </a:solidFill>
              </a:rPr>
              <a:t> </a:t>
            </a:r>
            <a:r>
              <a:rPr lang="tr-TR" sz="2400" i="1" baseline="0" smtClean="0">
                <a:solidFill>
                  <a:srgbClr val="0033CC"/>
                </a:solidFill>
              </a:rPr>
              <a:t> </a:t>
            </a:r>
            <a:r>
              <a:rPr lang="en-US" sz="2400" i="1" baseline="0" smtClean="0">
                <a:solidFill>
                  <a:srgbClr val="0033CC"/>
                </a:solidFill>
              </a:rPr>
              <a:t>6:</a:t>
            </a:r>
          </a:p>
        </p:txBody>
      </p:sp>
      <p:sp>
        <p:nvSpPr>
          <p:cNvPr id="609321" name="Text Box 41"/>
          <p:cNvSpPr txBox="1">
            <a:spLocks noChangeArrowheads="1"/>
          </p:cNvSpPr>
          <p:nvPr/>
        </p:nvSpPr>
        <p:spPr bwMode="auto">
          <a:xfrm>
            <a:off x="2052638" y="3421063"/>
            <a:ext cx="6523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tr-TR" baseline="0" smtClean="0">
                <a:solidFill>
                  <a:srgbClr val="000000"/>
                </a:solidFill>
              </a:rPr>
              <a:t>F</a:t>
            </a:r>
            <a:r>
              <a:rPr lang="en-US" baseline="0" smtClean="0">
                <a:solidFill>
                  <a:srgbClr val="000000"/>
                </a:solidFill>
              </a:rPr>
              <a:t>ormal </a:t>
            </a:r>
            <a:r>
              <a:rPr lang="tr-TR" baseline="0" smtClean="0">
                <a:solidFill>
                  <a:srgbClr val="000000"/>
                </a:solidFill>
              </a:rPr>
              <a:t>yükler hesaplanır</a:t>
            </a:r>
            <a:endParaRPr lang="en-US" baseline="0" smtClean="0">
              <a:solidFill>
                <a:srgbClr val="000000"/>
              </a:solidFill>
            </a:endParaRPr>
          </a:p>
        </p:txBody>
      </p:sp>
      <p:grpSp>
        <p:nvGrpSpPr>
          <p:cNvPr id="609340" name="Group 60"/>
          <p:cNvGrpSpPr>
            <a:grpSpLocks/>
          </p:cNvGrpSpPr>
          <p:nvPr/>
        </p:nvGrpSpPr>
        <p:grpSpPr bwMode="auto">
          <a:xfrm>
            <a:off x="2544763" y="4160838"/>
            <a:ext cx="3813175" cy="862012"/>
            <a:chOff x="1603" y="2621"/>
            <a:chExt cx="2402" cy="543"/>
          </a:xfrm>
        </p:grpSpPr>
        <p:sp>
          <p:nvSpPr>
            <p:cNvPr id="609329" name="Text Box 49"/>
            <p:cNvSpPr txBox="1">
              <a:spLocks noChangeArrowheads="1"/>
            </p:cNvSpPr>
            <p:nvPr/>
          </p:nvSpPr>
          <p:spPr bwMode="auto">
            <a:xfrm>
              <a:off x="1603" y="2730"/>
              <a:ext cx="24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en-US" baseline="0" smtClean="0">
                  <a:solidFill>
                    <a:srgbClr val="000000"/>
                  </a:solidFill>
                </a:rPr>
                <a:t>F</a:t>
              </a:r>
              <a:r>
                <a:rPr lang="tr-TR" baseline="0" smtClean="0">
                  <a:solidFill>
                    <a:srgbClr val="000000"/>
                  </a:solidFill>
                </a:rPr>
                <a:t>Y</a:t>
              </a:r>
              <a:r>
                <a:rPr lang="en-US" baseline="0" smtClean="0">
                  <a:solidFill>
                    <a:srgbClr val="000000"/>
                  </a:solidFill>
                </a:rPr>
                <a:t>(O) = 6 - 4 –       (4) = 0</a:t>
              </a:r>
            </a:p>
          </p:txBody>
        </p:sp>
        <p:sp>
          <p:nvSpPr>
            <p:cNvPr id="609330" name="Line 50"/>
            <p:cNvSpPr>
              <a:spLocks noChangeShapeType="1"/>
            </p:cNvSpPr>
            <p:nvPr/>
          </p:nvSpPr>
          <p:spPr bwMode="auto">
            <a:xfrm>
              <a:off x="2912" y="2899"/>
              <a:ext cx="2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609331" name="Rectangle 51"/>
            <p:cNvSpPr>
              <a:spLocks noChangeArrowheads="1"/>
            </p:cNvSpPr>
            <p:nvPr/>
          </p:nvSpPr>
          <p:spPr bwMode="auto">
            <a:xfrm>
              <a:off x="2930" y="28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2</a:t>
              </a:r>
              <a:endParaRPr lang="en-US" sz="2400" baseline="-25000" smtClean="0">
                <a:solidFill>
                  <a:srgbClr val="000000"/>
                </a:solidFill>
              </a:endParaRPr>
            </a:p>
          </p:txBody>
        </p:sp>
        <p:sp>
          <p:nvSpPr>
            <p:cNvPr id="609332" name="Rectangle 52"/>
            <p:cNvSpPr>
              <a:spLocks noChangeArrowheads="1"/>
            </p:cNvSpPr>
            <p:nvPr/>
          </p:nvSpPr>
          <p:spPr bwMode="auto">
            <a:xfrm>
              <a:off x="2937" y="26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1</a:t>
              </a:r>
              <a:endParaRPr lang="en-US" sz="2400" baseline="-25000" smtClean="0">
                <a:solidFill>
                  <a:srgbClr val="000000"/>
                </a:solidFill>
              </a:endParaRPr>
            </a:p>
          </p:txBody>
        </p:sp>
      </p:grpSp>
      <p:grpSp>
        <p:nvGrpSpPr>
          <p:cNvPr id="609341" name="Group 61"/>
          <p:cNvGrpSpPr>
            <a:grpSpLocks/>
          </p:cNvGrpSpPr>
          <p:nvPr/>
        </p:nvGrpSpPr>
        <p:grpSpPr bwMode="auto">
          <a:xfrm>
            <a:off x="2565400" y="5151438"/>
            <a:ext cx="3813175" cy="862012"/>
            <a:chOff x="1616" y="3245"/>
            <a:chExt cx="2402" cy="543"/>
          </a:xfrm>
        </p:grpSpPr>
        <p:sp>
          <p:nvSpPr>
            <p:cNvPr id="609333" name="Text Box 53"/>
            <p:cNvSpPr txBox="1">
              <a:spLocks noChangeArrowheads="1"/>
            </p:cNvSpPr>
            <p:nvPr/>
          </p:nvSpPr>
          <p:spPr bwMode="auto">
            <a:xfrm>
              <a:off x="1616" y="3354"/>
              <a:ext cx="24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en-US" baseline="0" smtClean="0">
                  <a:solidFill>
                    <a:srgbClr val="000000"/>
                  </a:solidFill>
                </a:rPr>
                <a:t>F</a:t>
              </a:r>
              <a:r>
                <a:rPr lang="tr-TR" baseline="0" smtClean="0">
                  <a:solidFill>
                    <a:srgbClr val="000000"/>
                  </a:solidFill>
                </a:rPr>
                <a:t>Y</a:t>
              </a:r>
              <a:r>
                <a:rPr lang="en-US" baseline="0" smtClean="0">
                  <a:solidFill>
                    <a:srgbClr val="000000"/>
                  </a:solidFill>
                </a:rPr>
                <a:t>(N) = 5 - 0 –       (8) = +1</a:t>
              </a:r>
            </a:p>
          </p:txBody>
        </p:sp>
        <p:sp>
          <p:nvSpPr>
            <p:cNvPr id="609334" name="Line 54"/>
            <p:cNvSpPr>
              <a:spLocks noChangeShapeType="1"/>
            </p:cNvSpPr>
            <p:nvPr/>
          </p:nvSpPr>
          <p:spPr bwMode="auto">
            <a:xfrm>
              <a:off x="2925" y="3523"/>
              <a:ext cx="2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609335" name="Rectangle 55"/>
            <p:cNvSpPr>
              <a:spLocks noChangeArrowheads="1"/>
            </p:cNvSpPr>
            <p:nvPr/>
          </p:nvSpPr>
          <p:spPr bwMode="auto">
            <a:xfrm>
              <a:off x="2943" y="35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2</a:t>
              </a:r>
              <a:endParaRPr lang="en-US" sz="2400" baseline="-25000" smtClean="0">
                <a:solidFill>
                  <a:srgbClr val="000000"/>
                </a:solidFill>
              </a:endParaRPr>
            </a:p>
          </p:txBody>
        </p:sp>
        <p:sp>
          <p:nvSpPr>
            <p:cNvPr id="609336" name="Rectangle 56"/>
            <p:cNvSpPr>
              <a:spLocks noChangeArrowheads="1"/>
            </p:cNvSpPr>
            <p:nvPr/>
          </p:nvSpPr>
          <p:spPr bwMode="auto">
            <a:xfrm>
              <a:off x="2950" y="324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1</a:t>
              </a:r>
              <a:endParaRPr lang="en-US" sz="2400" baseline="-25000" smtClean="0">
                <a:solidFill>
                  <a:srgbClr val="000000"/>
                </a:solidFill>
              </a:endParaRPr>
            </a:p>
          </p:txBody>
        </p:sp>
      </p:grpSp>
      <p:sp>
        <p:nvSpPr>
          <p:cNvPr id="609338" name="Text Box 58"/>
          <p:cNvSpPr txBox="1">
            <a:spLocks noChangeArrowheads="1"/>
          </p:cNvSpPr>
          <p:nvPr/>
        </p:nvSpPr>
        <p:spPr bwMode="auto">
          <a:xfrm>
            <a:off x="6092825" y="2192338"/>
            <a:ext cx="3127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Tree>
    <p:extLst>
      <p:ext uri="{BB962C8B-B14F-4D97-AF65-F5344CB8AC3E}">
        <p14:creationId xmlns:p14="http://schemas.microsoft.com/office/powerpoint/2010/main" val="1951941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9307"/>
                                        </p:tgtEl>
                                        <p:attrNameLst>
                                          <p:attrName>style.visibility</p:attrName>
                                        </p:attrNameLst>
                                      </p:cBhvr>
                                      <p:to>
                                        <p:strVal val="visible"/>
                                      </p:to>
                                    </p:set>
                                    <p:animEffect transition="in" filter="wipe(left)">
                                      <p:cBhvr>
                                        <p:cTn id="7" dur="500"/>
                                        <p:tgtEl>
                                          <p:spTgt spid="609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09308"/>
                                        </p:tgtEl>
                                        <p:attrNameLst>
                                          <p:attrName>style.visibility</p:attrName>
                                        </p:attrNameLst>
                                      </p:cBhvr>
                                      <p:to>
                                        <p:strVal val="visible"/>
                                      </p:to>
                                    </p:set>
                                    <p:animEffect transition="in" filter="wipe(right)">
                                      <p:cBhvr>
                                        <p:cTn id="12" dur="500"/>
                                        <p:tgtEl>
                                          <p:spTgt spid="609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9318"/>
                                        </p:tgtEl>
                                        <p:attrNameLst>
                                          <p:attrName>style.visibility</p:attrName>
                                        </p:attrNameLst>
                                      </p:cBhvr>
                                      <p:to>
                                        <p:strVal val="visible"/>
                                      </p:to>
                                    </p:set>
                                    <p:animEffect transition="in" filter="wipe(left)">
                                      <p:cBhvr>
                                        <p:cTn id="17" dur="500"/>
                                        <p:tgtEl>
                                          <p:spTgt spid="609318"/>
                                        </p:tgtEl>
                                      </p:cBhvr>
                                    </p:animEffect>
                                  </p:childTnLst>
                                </p:cTn>
                              </p:par>
                            </p:childTnLst>
                          </p:cTn>
                        </p:par>
                        <p:par>
                          <p:cTn id="18" fill="hold" nodeType="afterGroup">
                            <p:stCondLst>
                              <p:cond delay="500"/>
                            </p:stCondLst>
                            <p:childTnLst>
                              <p:par>
                                <p:cTn id="19" presetID="1" presetClass="entr" presetSubtype="0" fill="hold" nodeType="afterEffect">
                                  <p:stCondLst>
                                    <p:cond delay="500"/>
                                  </p:stCondLst>
                                  <p:childTnLst>
                                    <p:set>
                                      <p:cBhvr>
                                        <p:cTn id="20" dur="1" fill="hold">
                                          <p:stCondLst>
                                            <p:cond delay="0"/>
                                          </p:stCondLst>
                                        </p:cTn>
                                        <p:tgtEl>
                                          <p:spTgt spid="609319"/>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1000"/>
                                  </p:stCondLst>
                                  <p:childTnLst>
                                    <p:set>
                                      <p:cBhvr>
                                        <p:cTn id="23" dur="1" fill="hold">
                                          <p:stCondLst>
                                            <p:cond delay="0"/>
                                          </p:stCondLst>
                                        </p:cTn>
                                        <p:tgtEl>
                                          <p:spTgt spid="609320"/>
                                        </p:tgtEl>
                                        <p:attrNameLst>
                                          <p:attrName>style.visibility</p:attrName>
                                        </p:attrNameLst>
                                      </p:cBhvr>
                                      <p:to>
                                        <p:strVal val="visible"/>
                                      </p:to>
                                    </p:set>
                                  </p:childTnLst>
                                </p:cTn>
                              </p:par>
                              <p:par>
                                <p:cTn id="24" presetID="1" presetClass="entr" presetSubtype="0" fill="hold" grpId="0" nodeType="withEffect">
                                  <p:stCondLst>
                                    <p:cond delay="1000"/>
                                  </p:stCondLst>
                                  <p:childTnLst>
                                    <p:set>
                                      <p:cBhvr>
                                        <p:cTn id="25" dur="1" fill="hold">
                                          <p:stCondLst>
                                            <p:cond delay="0"/>
                                          </p:stCondLst>
                                        </p:cTn>
                                        <p:tgtEl>
                                          <p:spTgt spid="60932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0934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60934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2" fill="hold" grpId="0" nodeType="clickEffect">
                                  <p:stCondLst>
                                    <p:cond delay="0"/>
                                  </p:stCondLst>
                                  <p:childTnLst>
                                    <p:set>
                                      <p:cBhvr>
                                        <p:cTn id="37" dur="1" fill="hold">
                                          <p:stCondLst>
                                            <p:cond delay="0"/>
                                          </p:stCondLst>
                                        </p:cTn>
                                        <p:tgtEl>
                                          <p:spTgt spid="609338">
                                            <p:txEl>
                                              <p:pRg st="0" end="0"/>
                                            </p:txEl>
                                          </p:spTgt>
                                        </p:tgtEl>
                                        <p:attrNameLst>
                                          <p:attrName>style.visibility</p:attrName>
                                        </p:attrNameLst>
                                      </p:cBhvr>
                                      <p:to>
                                        <p:strVal val="visible"/>
                                      </p:to>
                                    </p:set>
                                    <p:anim calcmode="lin" valueType="num">
                                      <p:cBhvr additive="base">
                                        <p:cTn id="38" dur="2000" fill="hold"/>
                                        <p:tgtEl>
                                          <p:spTgt spid="609338">
                                            <p:txEl>
                                              <p:pRg st="0" end="0"/>
                                            </p:txEl>
                                          </p:spTgt>
                                        </p:tgtEl>
                                        <p:attrNameLst>
                                          <p:attrName>ppt_x</p:attrName>
                                        </p:attrNameLst>
                                      </p:cBhvr>
                                      <p:tavLst>
                                        <p:tav tm="0">
                                          <p:val>
                                            <p:strVal val="0-#ppt_w/2"/>
                                          </p:val>
                                        </p:tav>
                                        <p:tav tm="100000">
                                          <p:val>
                                            <p:strVal val="#ppt_x"/>
                                          </p:val>
                                        </p:tav>
                                      </p:tavLst>
                                    </p:anim>
                                    <p:anim calcmode="lin" valueType="num">
                                      <p:cBhvr additive="base">
                                        <p:cTn id="39" dur="2000" fill="hold"/>
                                        <p:tgtEl>
                                          <p:spTgt spid="609338">
                                            <p:txEl>
                                              <p:pRg st="0" end="0"/>
                                            </p:txEl>
                                          </p:spTgt>
                                        </p:tgtEl>
                                        <p:attrNameLst>
                                          <p:attrName>ppt_y</p:attrName>
                                        </p:attrNameLst>
                                      </p:cBhvr>
                                      <p:tavLst>
                                        <p:tav tm="0">
                                          <p:val>
                                            <p:strVal val="1+#ppt_h/2"/>
                                          </p:val>
                                        </p:tav>
                                        <p:tav tm="100000">
                                          <p:val>
                                            <p:strVal val="#ppt_y"/>
                                          </p:val>
                                        </p:tav>
                                      </p:tavLst>
                                    </p:anim>
                                  </p:childTnLst>
                                </p:cTn>
                              </p:par>
                              <p:par>
                                <p:cTn id="40" presetID="8" presetClass="emph" presetSubtype="0" fill="hold" grpId="1" nodeType="withEffect">
                                  <p:stCondLst>
                                    <p:cond delay="0"/>
                                  </p:stCondLst>
                                  <p:childTnLst>
                                    <p:animRot by="21600000">
                                      <p:cBhvr>
                                        <p:cTn id="41" dur="2000" fill="hold"/>
                                        <p:tgtEl>
                                          <p:spTgt spid="609338">
                                            <p:txEl>
                                              <p:pRg st="0" end="0"/>
                                            </p:txEl>
                                          </p:spTgt>
                                        </p:tgtEl>
                                        <p:attrNameLst>
                                          <p:attrName>r</p:attrName>
                                        </p:attrNameLst>
                                      </p:cBhvr>
                                    </p:animRot>
                                  </p:childTnLst>
                                </p:cTn>
                              </p:par>
                              <p:par>
                                <p:cTn id="42" presetID="5" presetClass="emph" presetSubtype="1" grpId="2" nodeType="withEffect">
                                  <p:stCondLst>
                                    <p:cond delay="0"/>
                                  </p:stCondLst>
                                  <p:childTnLst>
                                    <p:set>
                                      <p:cBhvr override="childStyle">
                                        <p:cTn id="43" dur="2000"/>
                                        <p:tgtEl>
                                          <p:spTgt spid="609338">
                                            <p:txEl>
                                              <p:pRg st="0" end="0"/>
                                            </p:txEl>
                                          </p:spTgt>
                                        </p:tgtEl>
                                        <p:attrNameLst>
                                          <p:attrName>style.fontStyle</p:attrName>
                                        </p:attrNameLst>
                                      </p:cBhvr>
                                      <p:to>
                                        <p:strVal val="normal"/>
                                      </p:to>
                                    </p:set>
                                    <p:set>
                                      <p:cBhvr override="childStyle">
                                        <p:cTn id="44" dur="2000"/>
                                        <p:tgtEl>
                                          <p:spTgt spid="609338">
                                            <p:txEl>
                                              <p:pRg st="0" end="0"/>
                                            </p:txEl>
                                          </p:spTgt>
                                        </p:tgtEl>
                                        <p:attrNameLst>
                                          <p:attrName>style.fontWeight</p:attrName>
                                        </p:attrNameLst>
                                      </p:cBhvr>
                                      <p:to>
                                        <p:strVal val="bold"/>
                                      </p:to>
                                    </p:set>
                                    <p:set>
                                      <p:cBhvr override="childStyle">
                                        <p:cTn id="45" dur="2000"/>
                                        <p:tgtEl>
                                          <p:spTgt spid="609338">
                                            <p:txEl>
                                              <p:pRg st="0" end="0"/>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07" grpId="0" animBg="1"/>
      <p:bldP spid="609308" grpId="0" animBg="1"/>
      <p:bldP spid="609318" grpId="0" animBg="1"/>
      <p:bldP spid="609320" grpId="0"/>
      <p:bldP spid="609321" grpId="0"/>
      <p:bldP spid="609338" grpId="0" build="allAtOnce"/>
      <p:bldP spid="609338" grpId="1" build="allAtOnce"/>
      <p:bldP spid="609338" grpId="2"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Veri Yer Tutucusu 3"/>
          <p:cNvSpPr>
            <a:spLocks noGrp="1"/>
          </p:cNvSpPr>
          <p:nvPr>
            <p:ph type="dt" sz="half" idx="10"/>
          </p:nvPr>
        </p:nvSpPr>
        <p:spPr/>
        <p:txBody>
          <a:bodyPr/>
          <a:lstStyle/>
          <a:p>
            <a:r>
              <a:rPr lang="en-US">
                <a:solidFill>
                  <a:srgbClr val="000000"/>
                </a:solidFill>
              </a:rPr>
              <a:t>Prentice-Hall </a:t>
            </a:r>
            <a:r>
              <a:rPr lang="en-US">
                <a:solidFill>
                  <a:srgbClr val="000000"/>
                </a:solidFill>
                <a:cs typeface="Times New Roman" pitchFamily="18" charset="0"/>
              </a:rPr>
              <a:t>© 2002</a:t>
            </a:r>
          </a:p>
        </p:txBody>
      </p:sp>
      <p:sp>
        <p:nvSpPr>
          <p:cNvPr id="42" name="Altbilgi Yer Tutucusu 4"/>
          <p:cNvSpPr>
            <a:spLocks noGrp="1"/>
          </p:cNvSpPr>
          <p:nvPr>
            <p:ph type="ftr" sz="quarter" idx="11"/>
          </p:nvPr>
        </p:nvSpPr>
        <p:spPr/>
        <p:txBody>
          <a:bodyPr/>
          <a:lstStyle/>
          <a:p>
            <a:r>
              <a:rPr lang="en-US">
                <a:solidFill>
                  <a:srgbClr val="000000"/>
                </a:solidFill>
              </a:rPr>
              <a:t>General Chemistry: Chapter 11</a:t>
            </a:r>
          </a:p>
        </p:txBody>
      </p:sp>
      <p:sp>
        <p:nvSpPr>
          <p:cNvPr id="43" name="Slayt Numarası Yer Tutucusu 5"/>
          <p:cNvSpPr>
            <a:spLocks noGrp="1"/>
          </p:cNvSpPr>
          <p:nvPr>
            <p:ph type="sldNum" sz="quarter" idx="12"/>
          </p:nvPr>
        </p:nvSpPr>
        <p:spPr/>
        <p:txBody>
          <a:bodyPr/>
          <a:lstStyle/>
          <a:p>
            <a:r>
              <a:rPr lang="en-US">
                <a:solidFill>
                  <a:srgbClr val="000000"/>
                </a:solidFill>
              </a:rPr>
              <a:t>Slide </a:t>
            </a:r>
            <a:fld id="{CB314451-7966-4B28-8FE2-B7D398E5FE67}" type="slidenum">
              <a:rPr lang="en-US">
                <a:solidFill>
                  <a:srgbClr val="000000"/>
                </a:solidFill>
              </a:rPr>
              <a:pPr/>
              <a:t>29</a:t>
            </a:fld>
            <a:r>
              <a:rPr lang="en-US">
                <a:solidFill>
                  <a:srgbClr val="000000"/>
                </a:solidFill>
              </a:rPr>
              <a:t> of 43</a:t>
            </a:r>
          </a:p>
        </p:txBody>
      </p:sp>
      <p:sp>
        <p:nvSpPr>
          <p:cNvPr id="574466" name="Rectangle 2"/>
          <p:cNvSpPr>
            <a:spLocks noGrp="1" noChangeArrowheads="1"/>
          </p:cNvSpPr>
          <p:nvPr>
            <p:ph type="title"/>
          </p:nvPr>
        </p:nvSpPr>
        <p:spPr/>
        <p:txBody>
          <a:bodyPr/>
          <a:lstStyle/>
          <a:p>
            <a:r>
              <a:rPr lang="en-US"/>
              <a:t>Alternati</a:t>
            </a:r>
            <a:r>
              <a:rPr lang="tr-TR"/>
              <a:t>f</a:t>
            </a:r>
            <a:r>
              <a:rPr lang="en-US"/>
              <a:t> Lewis </a:t>
            </a:r>
            <a:r>
              <a:rPr lang="tr-TR"/>
              <a:t>Yapıları</a:t>
            </a:r>
            <a:endParaRPr lang="en-US"/>
          </a:p>
        </p:txBody>
      </p:sp>
      <p:sp>
        <p:nvSpPr>
          <p:cNvPr id="574468" name="Rectangle 4"/>
          <p:cNvSpPr>
            <a:spLocks noChangeArrowheads="1"/>
          </p:cNvSpPr>
          <p:nvPr/>
        </p:nvSpPr>
        <p:spPr bwMode="auto">
          <a:xfrm rot="-5400000">
            <a:off x="2343944" y="1712119"/>
            <a:ext cx="342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74469" name="Rectangle 5"/>
          <p:cNvSpPr>
            <a:spLocks noChangeArrowheads="1"/>
          </p:cNvSpPr>
          <p:nvPr/>
        </p:nvSpPr>
        <p:spPr bwMode="auto">
          <a:xfrm>
            <a:off x="2505075" y="152082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4470" name="Rectangle 6"/>
          <p:cNvSpPr>
            <a:spLocks noChangeArrowheads="1"/>
          </p:cNvSpPr>
          <p:nvPr/>
        </p:nvSpPr>
        <p:spPr bwMode="auto">
          <a:xfrm>
            <a:off x="3563938" y="151447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4471" name="Rectangle 7"/>
          <p:cNvSpPr>
            <a:spLocks noChangeArrowheads="1"/>
          </p:cNvSpPr>
          <p:nvPr/>
        </p:nvSpPr>
        <p:spPr bwMode="auto">
          <a:xfrm>
            <a:off x="2519363" y="18811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4472" name="Rectangle 8"/>
          <p:cNvSpPr>
            <a:spLocks noChangeArrowheads="1"/>
          </p:cNvSpPr>
          <p:nvPr/>
        </p:nvSpPr>
        <p:spPr bwMode="auto">
          <a:xfrm>
            <a:off x="3573463" y="1866900"/>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4473" name="Rectangle 9"/>
          <p:cNvSpPr>
            <a:spLocks noChangeArrowheads="1"/>
          </p:cNvSpPr>
          <p:nvPr/>
        </p:nvSpPr>
        <p:spPr bwMode="auto">
          <a:xfrm rot="-5400000">
            <a:off x="3723482" y="1702593"/>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74474" name="Rectangle 10"/>
          <p:cNvSpPr>
            <a:spLocks noChangeArrowheads="1"/>
          </p:cNvSpPr>
          <p:nvPr/>
        </p:nvSpPr>
        <p:spPr bwMode="auto">
          <a:xfrm>
            <a:off x="2490788" y="1641475"/>
            <a:ext cx="1531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O—N—O </a:t>
            </a:r>
          </a:p>
        </p:txBody>
      </p:sp>
      <p:sp>
        <p:nvSpPr>
          <p:cNvPr id="574475" name="Freeform 11"/>
          <p:cNvSpPr>
            <a:spLocks/>
          </p:cNvSpPr>
          <p:nvPr/>
        </p:nvSpPr>
        <p:spPr bwMode="auto">
          <a:xfrm>
            <a:off x="2689225" y="1357313"/>
            <a:ext cx="269875" cy="447675"/>
          </a:xfrm>
          <a:custGeom>
            <a:avLst/>
            <a:gdLst>
              <a:gd name="T0" fmla="*/ 0 w 170"/>
              <a:gd name="T1" fmla="*/ 176 h 282"/>
              <a:gd name="T2" fmla="*/ 57 w 170"/>
              <a:gd name="T3" fmla="*/ 40 h 282"/>
              <a:gd name="T4" fmla="*/ 149 w 170"/>
              <a:gd name="T5" fmla="*/ 40 h 282"/>
              <a:gd name="T6" fmla="*/ 170 w 170"/>
              <a:gd name="T7" fmla="*/ 282 h 282"/>
            </a:gdLst>
            <a:ahLst/>
            <a:cxnLst>
              <a:cxn ang="0">
                <a:pos x="T0" y="T1"/>
              </a:cxn>
              <a:cxn ang="0">
                <a:pos x="T2" y="T3"/>
              </a:cxn>
              <a:cxn ang="0">
                <a:pos x="T4" y="T5"/>
              </a:cxn>
              <a:cxn ang="0">
                <a:pos x="T6" y="T7"/>
              </a:cxn>
            </a:cxnLst>
            <a:rect l="0" t="0" r="r" b="b"/>
            <a:pathLst>
              <a:path w="170" h="282">
                <a:moveTo>
                  <a:pt x="0" y="176"/>
                </a:moveTo>
                <a:cubicBezTo>
                  <a:pt x="16" y="119"/>
                  <a:pt x="32" y="63"/>
                  <a:pt x="57" y="40"/>
                </a:cubicBezTo>
                <a:cubicBezTo>
                  <a:pt x="82" y="17"/>
                  <a:pt x="130" y="0"/>
                  <a:pt x="149" y="40"/>
                </a:cubicBezTo>
                <a:cubicBezTo>
                  <a:pt x="168" y="80"/>
                  <a:pt x="167" y="242"/>
                  <a:pt x="170" y="282"/>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4476" name="Freeform 12"/>
          <p:cNvSpPr>
            <a:spLocks/>
          </p:cNvSpPr>
          <p:nvPr/>
        </p:nvSpPr>
        <p:spPr bwMode="auto">
          <a:xfrm flipV="1">
            <a:off x="2689225" y="2000250"/>
            <a:ext cx="269875" cy="447675"/>
          </a:xfrm>
          <a:custGeom>
            <a:avLst/>
            <a:gdLst>
              <a:gd name="T0" fmla="*/ 0 w 170"/>
              <a:gd name="T1" fmla="*/ 176 h 282"/>
              <a:gd name="T2" fmla="*/ 57 w 170"/>
              <a:gd name="T3" fmla="*/ 40 h 282"/>
              <a:gd name="T4" fmla="*/ 149 w 170"/>
              <a:gd name="T5" fmla="*/ 40 h 282"/>
              <a:gd name="T6" fmla="*/ 170 w 170"/>
              <a:gd name="T7" fmla="*/ 282 h 282"/>
            </a:gdLst>
            <a:ahLst/>
            <a:cxnLst>
              <a:cxn ang="0">
                <a:pos x="T0" y="T1"/>
              </a:cxn>
              <a:cxn ang="0">
                <a:pos x="T2" y="T3"/>
              </a:cxn>
              <a:cxn ang="0">
                <a:pos x="T4" y="T5"/>
              </a:cxn>
              <a:cxn ang="0">
                <a:pos x="T6" y="T7"/>
              </a:cxn>
            </a:cxnLst>
            <a:rect l="0" t="0" r="r" b="b"/>
            <a:pathLst>
              <a:path w="170" h="282">
                <a:moveTo>
                  <a:pt x="0" y="176"/>
                </a:moveTo>
                <a:cubicBezTo>
                  <a:pt x="16" y="119"/>
                  <a:pt x="32" y="63"/>
                  <a:pt x="57" y="40"/>
                </a:cubicBezTo>
                <a:cubicBezTo>
                  <a:pt x="82" y="17"/>
                  <a:pt x="130" y="0"/>
                  <a:pt x="149" y="40"/>
                </a:cubicBezTo>
                <a:cubicBezTo>
                  <a:pt x="168" y="80"/>
                  <a:pt x="167" y="242"/>
                  <a:pt x="170" y="282"/>
                </a:cubicBezTo>
              </a:path>
            </a:pathLst>
          </a:custGeom>
          <a:noFill/>
          <a:ln w="9525" cap="flat" cmpd="sng">
            <a:solidFill>
              <a:schemeClr val="tx1"/>
            </a:solidFill>
            <a:prstDash val="solid"/>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4483" name="Line 19"/>
          <p:cNvSpPr>
            <a:spLocks noChangeShapeType="1"/>
          </p:cNvSpPr>
          <p:nvPr/>
        </p:nvSpPr>
        <p:spPr bwMode="auto">
          <a:xfrm>
            <a:off x="4270375" y="1887538"/>
            <a:ext cx="5984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4484" name="Text Box 20"/>
          <p:cNvSpPr txBox="1">
            <a:spLocks noChangeArrowheads="1"/>
          </p:cNvSpPr>
          <p:nvPr/>
        </p:nvSpPr>
        <p:spPr bwMode="auto">
          <a:xfrm>
            <a:off x="5788025" y="1490663"/>
            <a:ext cx="3127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74488" name="Text Box 24"/>
          <p:cNvSpPr txBox="1">
            <a:spLocks noChangeArrowheads="1"/>
          </p:cNvSpPr>
          <p:nvPr/>
        </p:nvSpPr>
        <p:spPr bwMode="auto">
          <a:xfrm>
            <a:off x="6388100" y="1492250"/>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sp>
        <p:nvSpPr>
          <p:cNvPr id="574489" name="Text Box 25"/>
          <p:cNvSpPr txBox="1">
            <a:spLocks noChangeArrowheads="1"/>
          </p:cNvSpPr>
          <p:nvPr/>
        </p:nvSpPr>
        <p:spPr bwMode="auto">
          <a:xfrm>
            <a:off x="5176838" y="1500188"/>
            <a:ext cx="3127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000000"/>
                </a:solidFill>
              </a:rPr>
              <a:t>+</a:t>
            </a:r>
          </a:p>
        </p:txBody>
      </p:sp>
      <p:grpSp>
        <p:nvGrpSpPr>
          <p:cNvPr id="574504" name="Group 40"/>
          <p:cNvGrpSpPr>
            <a:grpSpLocks/>
          </p:cNvGrpSpPr>
          <p:nvPr/>
        </p:nvGrpSpPr>
        <p:grpSpPr bwMode="auto">
          <a:xfrm>
            <a:off x="2716213" y="2684463"/>
            <a:ext cx="3813175" cy="862012"/>
            <a:chOff x="1711" y="1691"/>
            <a:chExt cx="2402" cy="543"/>
          </a:xfrm>
        </p:grpSpPr>
        <p:sp>
          <p:nvSpPr>
            <p:cNvPr id="574491" name="Text Box 27"/>
            <p:cNvSpPr txBox="1">
              <a:spLocks noChangeArrowheads="1"/>
            </p:cNvSpPr>
            <p:nvPr/>
          </p:nvSpPr>
          <p:spPr bwMode="auto">
            <a:xfrm>
              <a:off x="1711" y="1806"/>
              <a:ext cx="24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en-US" baseline="0" dirty="0" smtClean="0">
                  <a:solidFill>
                    <a:srgbClr val="000000"/>
                  </a:solidFill>
                </a:rPr>
                <a:t>F</a:t>
              </a:r>
              <a:r>
                <a:rPr lang="tr-TR" baseline="0" dirty="0" smtClean="0">
                  <a:solidFill>
                    <a:srgbClr val="000000"/>
                  </a:solidFill>
                </a:rPr>
                <a:t>C</a:t>
              </a:r>
              <a:r>
                <a:rPr lang="en-US" baseline="0" dirty="0" smtClean="0">
                  <a:solidFill>
                    <a:srgbClr val="000000"/>
                  </a:solidFill>
                </a:rPr>
                <a:t>(O</a:t>
              </a:r>
              <a:r>
                <a:rPr lang="en-US" baseline="0" dirty="0" smtClean="0">
                  <a:solidFill>
                    <a:srgbClr val="000000"/>
                  </a:solidFill>
                  <a:cs typeface="Times New Roman" pitchFamily="18" charset="0"/>
                </a:rPr>
                <a:t>≡</a:t>
              </a:r>
              <a:r>
                <a:rPr lang="en-US" baseline="0" dirty="0" smtClean="0">
                  <a:solidFill>
                    <a:srgbClr val="000000"/>
                  </a:solidFill>
                </a:rPr>
                <a:t>) = 6 - 2 –       (6) = +1</a:t>
              </a:r>
            </a:p>
          </p:txBody>
        </p:sp>
        <p:sp>
          <p:nvSpPr>
            <p:cNvPr id="574492" name="Line 28"/>
            <p:cNvSpPr>
              <a:spLocks noChangeShapeType="1"/>
            </p:cNvSpPr>
            <p:nvPr/>
          </p:nvSpPr>
          <p:spPr bwMode="auto">
            <a:xfrm>
              <a:off x="3128" y="1969"/>
              <a:ext cx="2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4493" name="Rectangle 29"/>
            <p:cNvSpPr>
              <a:spLocks noChangeArrowheads="1"/>
            </p:cNvSpPr>
            <p:nvPr/>
          </p:nvSpPr>
          <p:spPr bwMode="auto">
            <a:xfrm>
              <a:off x="3146" y="194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2</a:t>
              </a:r>
              <a:endParaRPr lang="en-US" sz="2400" baseline="-25000" smtClean="0">
                <a:solidFill>
                  <a:srgbClr val="000000"/>
                </a:solidFill>
              </a:endParaRPr>
            </a:p>
          </p:txBody>
        </p:sp>
        <p:sp>
          <p:nvSpPr>
            <p:cNvPr id="574494" name="Rectangle 30"/>
            <p:cNvSpPr>
              <a:spLocks noChangeArrowheads="1"/>
            </p:cNvSpPr>
            <p:nvPr/>
          </p:nvSpPr>
          <p:spPr bwMode="auto">
            <a:xfrm>
              <a:off x="3153" y="169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1</a:t>
              </a:r>
              <a:endParaRPr lang="en-US" sz="2400" baseline="-25000" smtClean="0">
                <a:solidFill>
                  <a:srgbClr val="000000"/>
                </a:solidFill>
              </a:endParaRPr>
            </a:p>
          </p:txBody>
        </p:sp>
      </p:grpSp>
      <p:grpSp>
        <p:nvGrpSpPr>
          <p:cNvPr id="574495" name="Group 31"/>
          <p:cNvGrpSpPr>
            <a:grpSpLocks/>
          </p:cNvGrpSpPr>
          <p:nvPr/>
        </p:nvGrpSpPr>
        <p:grpSpPr bwMode="auto">
          <a:xfrm>
            <a:off x="2679700" y="3684588"/>
            <a:ext cx="3813175" cy="862012"/>
            <a:chOff x="1616" y="3245"/>
            <a:chExt cx="2402" cy="543"/>
          </a:xfrm>
        </p:grpSpPr>
        <p:sp>
          <p:nvSpPr>
            <p:cNvPr id="574496" name="Text Box 32"/>
            <p:cNvSpPr txBox="1">
              <a:spLocks noChangeArrowheads="1"/>
            </p:cNvSpPr>
            <p:nvPr/>
          </p:nvSpPr>
          <p:spPr bwMode="auto">
            <a:xfrm>
              <a:off x="1616" y="3354"/>
              <a:ext cx="24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en-US" baseline="0" dirty="0" smtClean="0">
                  <a:solidFill>
                    <a:srgbClr val="000000"/>
                  </a:solidFill>
                </a:rPr>
                <a:t>FC(N) = 5 - 0 –       (8) = +1</a:t>
              </a:r>
            </a:p>
          </p:txBody>
        </p:sp>
        <p:sp>
          <p:nvSpPr>
            <p:cNvPr id="574497" name="Line 33"/>
            <p:cNvSpPr>
              <a:spLocks noChangeShapeType="1"/>
            </p:cNvSpPr>
            <p:nvPr/>
          </p:nvSpPr>
          <p:spPr bwMode="auto">
            <a:xfrm>
              <a:off x="2925" y="3523"/>
              <a:ext cx="2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4498" name="Rectangle 34"/>
            <p:cNvSpPr>
              <a:spLocks noChangeArrowheads="1"/>
            </p:cNvSpPr>
            <p:nvPr/>
          </p:nvSpPr>
          <p:spPr bwMode="auto">
            <a:xfrm>
              <a:off x="2943" y="35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2</a:t>
              </a:r>
              <a:endParaRPr lang="en-US" sz="2400" baseline="-25000" smtClean="0">
                <a:solidFill>
                  <a:srgbClr val="000000"/>
                </a:solidFill>
              </a:endParaRPr>
            </a:p>
          </p:txBody>
        </p:sp>
        <p:sp>
          <p:nvSpPr>
            <p:cNvPr id="574499" name="Rectangle 35"/>
            <p:cNvSpPr>
              <a:spLocks noChangeArrowheads="1"/>
            </p:cNvSpPr>
            <p:nvPr/>
          </p:nvSpPr>
          <p:spPr bwMode="auto">
            <a:xfrm>
              <a:off x="2950" y="324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1</a:t>
              </a:r>
              <a:endParaRPr lang="en-US" sz="2400" baseline="-25000" smtClean="0">
                <a:solidFill>
                  <a:srgbClr val="000000"/>
                </a:solidFill>
              </a:endParaRPr>
            </a:p>
          </p:txBody>
        </p:sp>
      </p:grpSp>
      <p:grpSp>
        <p:nvGrpSpPr>
          <p:cNvPr id="574505" name="Group 41"/>
          <p:cNvGrpSpPr>
            <a:grpSpLocks/>
          </p:cNvGrpSpPr>
          <p:nvPr/>
        </p:nvGrpSpPr>
        <p:grpSpPr bwMode="auto">
          <a:xfrm>
            <a:off x="2708275" y="4679950"/>
            <a:ext cx="4100513" cy="862013"/>
            <a:chOff x="1706" y="2864"/>
            <a:chExt cx="2583" cy="543"/>
          </a:xfrm>
        </p:grpSpPr>
        <p:sp>
          <p:nvSpPr>
            <p:cNvPr id="574500" name="Text Box 36"/>
            <p:cNvSpPr txBox="1">
              <a:spLocks noChangeArrowheads="1"/>
            </p:cNvSpPr>
            <p:nvPr/>
          </p:nvSpPr>
          <p:spPr bwMode="auto">
            <a:xfrm>
              <a:off x="1706" y="2973"/>
              <a:ext cx="25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4121150" algn="l"/>
                </a:tabLst>
                <a:defRPr sz="2400">
                  <a:solidFill>
                    <a:schemeClr val="tx1"/>
                  </a:solidFill>
                  <a:latin typeface="Times New Roman" pitchFamily="18" charset="0"/>
                </a:defRPr>
              </a:lvl1pPr>
              <a:lvl2pPr>
                <a:spcBef>
                  <a:spcPct val="0"/>
                </a:spcBef>
                <a:tabLst>
                  <a:tab pos="4121150" algn="l"/>
                </a:tabLst>
                <a:defRPr sz="2400">
                  <a:solidFill>
                    <a:schemeClr val="tx1"/>
                  </a:solidFill>
                  <a:latin typeface="Times New Roman" pitchFamily="18" charset="0"/>
                </a:defRPr>
              </a:lvl2pPr>
              <a:lvl3pPr>
                <a:spcBef>
                  <a:spcPct val="0"/>
                </a:spcBef>
                <a:tabLst>
                  <a:tab pos="4121150" algn="l"/>
                </a:tabLst>
                <a:defRPr sz="2400">
                  <a:solidFill>
                    <a:schemeClr val="tx1"/>
                  </a:solidFill>
                  <a:latin typeface="Times New Roman" pitchFamily="18" charset="0"/>
                </a:defRPr>
              </a:lvl3pPr>
              <a:lvl4pPr>
                <a:spcBef>
                  <a:spcPct val="0"/>
                </a:spcBef>
                <a:tabLst>
                  <a:tab pos="4121150" algn="l"/>
                </a:tabLst>
                <a:defRPr sz="2400">
                  <a:solidFill>
                    <a:schemeClr val="tx1"/>
                  </a:solidFill>
                  <a:latin typeface="Times New Roman" pitchFamily="18" charset="0"/>
                </a:defRPr>
              </a:lvl4pPr>
              <a:lvl5pPr>
                <a:spcBef>
                  <a:spcPct val="0"/>
                </a:spcBef>
                <a:tabLst>
                  <a:tab pos="4121150" algn="l"/>
                </a:tabLst>
                <a:defRPr sz="2400">
                  <a:solidFill>
                    <a:schemeClr val="tx1"/>
                  </a:solidFill>
                  <a:latin typeface="Times New Roman" pitchFamily="18" charset="0"/>
                </a:defRPr>
              </a:lvl5pPr>
              <a:lvl6pPr fontAlgn="base">
                <a:spcBef>
                  <a:spcPct val="0"/>
                </a:spcBef>
                <a:spcAft>
                  <a:spcPct val="0"/>
                </a:spcAft>
                <a:tabLst>
                  <a:tab pos="4121150" algn="l"/>
                </a:tabLst>
                <a:defRPr sz="2400">
                  <a:solidFill>
                    <a:schemeClr val="tx1"/>
                  </a:solidFill>
                  <a:latin typeface="Times New Roman" pitchFamily="18" charset="0"/>
                </a:defRPr>
              </a:lvl6pPr>
              <a:lvl7pPr fontAlgn="base">
                <a:spcBef>
                  <a:spcPct val="0"/>
                </a:spcBef>
                <a:spcAft>
                  <a:spcPct val="0"/>
                </a:spcAft>
                <a:tabLst>
                  <a:tab pos="4121150" algn="l"/>
                </a:tabLst>
                <a:defRPr sz="2400">
                  <a:solidFill>
                    <a:schemeClr val="tx1"/>
                  </a:solidFill>
                  <a:latin typeface="Times New Roman" pitchFamily="18" charset="0"/>
                </a:defRPr>
              </a:lvl7pPr>
              <a:lvl8pPr fontAlgn="base">
                <a:spcBef>
                  <a:spcPct val="0"/>
                </a:spcBef>
                <a:spcAft>
                  <a:spcPct val="0"/>
                </a:spcAft>
                <a:tabLst>
                  <a:tab pos="4121150" algn="l"/>
                </a:tabLst>
                <a:defRPr sz="2400">
                  <a:solidFill>
                    <a:schemeClr val="tx1"/>
                  </a:solidFill>
                  <a:latin typeface="Times New Roman" pitchFamily="18" charset="0"/>
                </a:defRPr>
              </a:lvl8pPr>
              <a:lvl9pPr fontAlgn="base">
                <a:spcBef>
                  <a:spcPct val="0"/>
                </a:spcBef>
                <a:spcAft>
                  <a:spcPct val="0"/>
                </a:spcAft>
                <a:tabLst>
                  <a:tab pos="4121150" algn="l"/>
                </a:tabLst>
                <a:defRPr sz="2400">
                  <a:solidFill>
                    <a:schemeClr val="tx1"/>
                  </a:solidFill>
                  <a:latin typeface="Times New Roman" pitchFamily="18" charset="0"/>
                </a:defRPr>
              </a:lvl9pPr>
            </a:lstStyle>
            <a:p>
              <a:pPr eaLnBrk="0" hangingPunct="0">
                <a:spcBef>
                  <a:spcPct val="50000"/>
                </a:spcBef>
              </a:pPr>
              <a:r>
                <a:rPr lang="en-US" baseline="0" dirty="0" smtClean="0">
                  <a:solidFill>
                    <a:srgbClr val="000000"/>
                  </a:solidFill>
                </a:rPr>
                <a:t>FC(O</a:t>
              </a:r>
              <a:r>
                <a:rPr lang="en-US" baseline="0" dirty="0" smtClean="0">
                  <a:solidFill>
                    <a:srgbClr val="000000"/>
                  </a:solidFill>
                  <a:cs typeface="Times New Roman" pitchFamily="18" charset="0"/>
                </a:rPr>
                <a:t>—</a:t>
              </a:r>
              <a:r>
                <a:rPr lang="en-US" baseline="0" dirty="0" smtClean="0">
                  <a:solidFill>
                    <a:srgbClr val="000000"/>
                  </a:solidFill>
                </a:rPr>
                <a:t>) = 6 - 6 –       (2) = -1</a:t>
              </a:r>
            </a:p>
          </p:txBody>
        </p:sp>
        <p:sp>
          <p:nvSpPr>
            <p:cNvPr id="574501" name="Line 37"/>
            <p:cNvSpPr>
              <a:spLocks noChangeShapeType="1"/>
            </p:cNvSpPr>
            <p:nvPr/>
          </p:nvSpPr>
          <p:spPr bwMode="auto">
            <a:xfrm>
              <a:off x="3231" y="3142"/>
              <a:ext cx="2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4502" name="Rectangle 38"/>
            <p:cNvSpPr>
              <a:spLocks noChangeArrowheads="1"/>
            </p:cNvSpPr>
            <p:nvPr/>
          </p:nvSpPr>
          <p:spPr bwMode="auto">
            <a:xfrm>
              <a:off x="3249" y="311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2</a:t>
              </a:r>
              <a:endParaRPr lang="en-US" sz="2400" baseline="-25000" smtClean="0">
                <a:solidFill>
                  <a:srgbClr val="000000"/>
                </a:solidFill>
              </a:endParaRPr>
            </a:p>
          </p:txBody>
        </p:sp>
        <p:sp>
          <p:nvSpPr>
            <p:cNvPr id="574503" name="Rectangle 39"/>
            <p:cNvSpPr>
              <a:spLocks noChangeArrowheads="1"/>
            </p:cNvSpPr>
            <p:nvPr/>
          </p:nvSpPr>
          <p:spPr bwMode="auto">
            <a:xfrm>
              <a:off x="3256" y="286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1</a:t>
              </a:r>
              <a:endParaRPr lang="en-US" sz="2400" baseline="-25000" smtClean="0">
                <a:solidFill>
                  <a:srgbClr val="000000"/>
                </a:solidFill>
              </a:endParaRPr>
            </a:p>
          </p:txBody>
        </p:sp>
      </p:grpSp>
      <p:grpSp>
        <p:nvGrpSpPr>
          <p:cNvPr id="574524" name="Group 60"/>
          <p:cNvGrpSpPr>
            <a:grpSpLocks/>
          </p:cNvGrpSpPr>
          <p:nvPr/>
        </p:nvGrpSpPr>
        <p:grpSpPr bwMode="auto">
          <a:xfrm>
            <a:off x="4906963" y="1538288"/>
            <a:ext cx="1762125" cy="684212"/>
            <a:chOff x="3000" y="969"/>
            <a:chExt cx="1110" cy="431"/>
          </a:xfrm>
        </p:grpSpPr>
        <p:sp>
          <p:nvSpPr>
            <p:cNvPr id="574511" name="Rectangle 47"/>
            <p:cNvSpPr>
              <a:spLocks noChangeArrowheads="1"/>
            </p:cNvSpPr>
            <p:nvPr/>
          </p:nvSpPr>
          <p:spPr bwMode="auto">
            <a:xfrm rot="16200000">
              <a:off x="3825" y="1033"/>
              <a:ext cx="3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aseline="0" smtClean="0">
                  <a:solidFill>
                    <a:srgbClr val="000000"/>
                  </a:solidFill>
                </a:rPr>
                <a:t>••</a:t>
              </a:r>
            </a:p>
          </p:txBody>
        </p:sp>
        <p:sp>
          <p:nvSpPr>
            <p:cNvPr id="574512" name="Rectangle 48"/>
            <p:cNvSpPr>
              <a:spLocks noChangeArrowheads="1"/>
            </p:cNvSpPr>
            <p:nvPr/>
          </p:nvSpPr>
          <p:spPr bwMode="auto">
            <a:xfrm>
              <a:off x="3094" y="1045"/>
              <a:ext cx="10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O    N    O  </a:t>
              </a:r>
            </a:p>
          </p:txBody>
        </p:sp>
        <p:sp>
          <p:nvSpPr>
            <p:cNvPr id="574514" name="Rectangle 50"/>
            <p:cNvSpPr>
              <a:spLocks noChangeArrowheads="1"/>
            </p:cNvSpPr>
            <p:nvPr/>
          </p:nvSpPr>
          <p:spPr bwMode="auto">
            <a:xfrm rot="16200000">
              <a:off x="2936" y="1039"/>
              <a:ext cx="3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aseline="0" smtClean="0">
                  <a:solidFill>
                    <a:srgbClr val="000000"/>
                  </a:solidFill>
                </a:rPr>
                <a:t>••</a:t>
              </a:r>
            </a:p>
          </p:txBody>
        </p:sp>
        <p:sp>
          <p:nvSpPr>
            <p:cNvPr id="574515" name="Rectangle 51"/>
            <p:cNvSpPr>
              <a:spLocks noChangeArrowheads="1"/>
            </p:cNvSpPr>
            <p:nvPr/>
          </p:nvSpPr>
          <p:spPr bwMode="auto">
            <a:xfrm>
              <a:off x="3790" y="997"/>
              <a:ext cx="3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aseline="0" smtClean="0">
                  <a:solidFill>
                    <a:srgbClr val="000000"/>
                  </a:solidFill>
                </a:rPr>
                <a:t>••</a:t>
              </a:r>
            </a:p>
          </p:txBody>
        </p:sp>
        <p:sp>
          <p:nvSpPr>
            <p:cNvPr id="574516" name="Rectangle 52"/>
            <p:cNvSpPr>
              <a:spLocks noChangeArrowheads="1"/>
            </p:cNvSpPr>
            <p:nvPr/>
          </p:nvSpPr>
          <p:spPr bwMode="auto">
            <a:xfrm>
              <a:off x="3787" y="1208"/>
              <a:ext cx="3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aseline="0" smtClean="0">
                  <a:solidFill>
                    <a:srgbClr val="000000"/>
                  </a:solidFill>
                </a:rPr>
                <a:t>••</a:t>
              </a:r>
            </a:p>
          </p:txBody>
        </p:sp>
        <p:sp>
          <p:nvSpPr>
            <p:cNvPr id="574520" name="Line 56"/>
            <p:cNvSpPr>
              <a:spLocks noChangeShapeType="1"/>
            </p:cNvSpPr>
            <p:nvPr/>
          </p:nvSpPr>
          <p:spPr bwMode="auto">
            <a:xfrm>
              <a:off x="3636" y="1192"/>
              <a:ext cx="1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4521" name="Line 57"/>
            <p:cNvSpPr>
              <a:spLocks noChangeShapeType="1"/>
            </p:cNvSpPr>
            <p:nvPr/>
          </p:nvSpPr>
          <p:spPr bwMode="auto">
            <a:xfrm>
              <a:off x="3315" y="1195"/>
              <a:ext cx="1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4522" name="Line 58"/>
            <p:cNvSpPr>
              <a:spLocks noChangeShapeType="1"/>
            </p:cNvSpPr>
            <p:nvPr/>
          </p:nvSpPr>
          <p:spPr bwMode="auto">
            <a:xfrm>
              <a:off x="3314" y="1228"/>
              <a:ext cx="1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4523" name="Line 59"/>
            <p:cNvSpPr>
              <a:spLocks noChangeShapeType="1"/>
            </p:cNvSpPr>
            <p:nvPr/>
          </p:nvSpPr>
          <p:spPr bwMode="auto">
            <a:xfrm>
              <a:off x="3315" y="1159"/>
              <a:ext cx="1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spTree>
    <p:extLst>
      <p:ext uri="{BB962C8B-B14F-4D97-AF65-F5344CB8AC3E}">
        <p14:creationId xmlns:p14="http://schemas.microsoft.com/office/powerpoint/2010/main" val="1033045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4475"/>
                                        </p:tgtEl>
                                        <p:attrNameLst>
                                          <p:attrName>style.visibility</p:attrName>
                                        </p:attrNameLst>
                                      </p:cBhvr>
                                      <p:to>
                                        <p:strVal val="visible"/>
                                      </p:to>
                                    </p:set>
                                    <p:animEffect transition="in" filter="wipe(left)">
                                      <p:cBhvr>
                                        <p:cTn id="7" dur="500"/>
                                        <p:tgtEl>
                                          <p:spTgt spid="574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6"/>
                                        </p:tgtEl>
                                        <p:attrNameLst>
                                          <p:attrName>style.visibility</p:attrName>
                                        </p:attrNameLst>
                                      </p:cBhvr>
                                      <p:to>
                                        <p:strVal val="visible"/>
                                      </p:to>
                                    </p:set>
                                    <p:animEffect transition="in" filter="wipe(left)">
                                      <p:cBhvr>
                                        <p:cTn id="12" dur="500"/>
                                        <p:tgtEl>
                                          <p:spTgt spid="574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4483"/>
                                        </p:tgtEl>
                                        <p:attrNameLst>
                                          <p:attrName>style.visibility</p:attrName>
                                        </p:attrNameLst>
                                      </p:cBhvr>
                                      <p:to>
                                        <p:strVal val="visible"/>
                                      </p:to>
                                    </p:set>
                                    <p:animEffect transition="in" filter="wipe(left)">
                                      <p:cBhvr>
                                        <p:cTn id="17" dur="500"/>
                                        <p:tgtEl>
                                          <p:spTgt spid="574483"/>
                                        </p:tgtEl>
                                      </p:cBhvr>
                                    </p:animEffect>
                                  </p:childTnLst>
                                </p:cTn>
                              </p:par>
                            </p:childTnLst>
                          </p:cTn>
                        </p:par>
                        <p:par>
                          <p:cTn id="18" fill="hold" nodeType="afterGroup">
                            <p:stCondLst>
                              <p:cond delay="500"/>
                            </p:stCondLst>
                            <p:childTnLst>
                              <p:par>
                                <p:cTn id="19" presetID="1" presetClass="entr" presetSubtype="0" fill="hold" nodeType="afterEffect">
                                  <p:stCondLst>
                                    <p:cond delay="500"/>
                                  </p:stCondLst>
                                  <p:childTnLst>
                                    <p:set>
                                      <p:cBhvr>
                                        <p:cTn id="20" dur="1" fill="hold">
                                          <p:stCondLst>
                                            <p:cond delay="0"/>
                                          </p:stCondLst>
                                        </p:cTn>
                                        <p:tgtEl>
                                          <p:spTgt spid="5745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74504"/>
                                        </p:tgtEl>
                                        <p:attrNameLst>
                                          <p:attrName>style.visibility</p:attrName>
                                        </p:attrNameLst>
                                      </p:cBhvr>
                                      <p:to>
                                        <p:strVal val="visible"/>
                                      </p:to>
                                    </p:set>
                                  </p:childTnLst>
                                </p:cTn>
                              </p:par>
                            </p:childTnLst>
                          </p:cTn>
                        </p:par>
                        <p:par>
                          <p:cTn id="25" fill="hold" nodeType="afterGroup">
                            <p:stCondLst>
                              <p:cond delay="0"/>
                            </p:stCondLst>
                            <p:childTnLst>
                              <p:par>
                                <p:cTn id="26" presetID="2" presetClass="entr" presetSubtype="12" fill="hold" grpId="0" nodeType="afterEffect">
                                  <p:stCondLst>
                                    <p:cond delay="400"/>
                                  </p:stCondLst>
                                  <p:childTnLst>
                                    <p:set>
                                      <p:cBhvr>
                                        <p:cTn id="27" dur="1" fill="hold">
                                          <p:stCondLst>
                                            <p:cond delay="0"/>
                                          </p:stCondLst>
                                        </p:cTn>
                                        <p:tgtEl>
                                          <p:spTgt spid="574489"/>
                                        </p:tgtEl>
                                        <p:attrNameLst>
                                          <p:attrName>style.visibility</p:attrName>
                                        </p:attrNameLst>
                                      </p:cBhvr>
                                      <p:to>
                                        <p:strVal val="visible"/>
                                      </p:to>
                                    </p:set>
                                    <p:anim calcmode="lin" valueType="num">
                                      <p:cBhvr additive="base">
                                        <p:cTn id="28" dur="2000" fill="hold"/>
                                        <p:tgtEl>
                                          <p:spTgt spid="574489"/>
                                        </p:tgtEl>
                                        <p:attrNameLst>
                                          <p:attrName>ppt_x</p:attrName>
                                        </p:attrNameLst>
                                      </p:cBhvr>
                                      <p:tavLst>
                                        <p:tav tm="0">
                                          <p:val>
                                            <p:strVal val="0-#ppt_w/2"/>
                                          </p:val>
                                        </p:tav>
                                        <p:tav tm="100000">
                                          <p:val>
                                            <p:strVal val="#ppt_x"/>
                                          </p:val>
                                        </p:tav>
                                      </p:tavLst>
                                    </p:anim>
                                    <p:anim calcmode="lin" valueType="num">
                                      <p:cBhvr additive="base">
                                        <p:cTn id="29" dur="2000" fill="hold"/>
                                        <p:tgtEl>
                                          <p:spTgt spid="574489"/>
                                        </p:tgtEl>
                                        <p:attrNameLst>
                                          <p:attrName>ppt_y</p:attrName>
                                        </p:attrNameLst>
                                      </p:cBhvr>
                                      <p:tavLst>
                                        <p:tav tm="0">
                                          <p:val>
                                            <p:strVal val="1+#ppt_h/2"/>
                                          </p:val>
                                        </p:tav>
                                        <p:tav tm="100000">
                                          <p:val>
                                            <p:strVal val="#ppt_y"/>
                                          </p:val>
                                        </p:tav>
                                      </p:tavLst>
                                    </p:anim>
                                  </p:childTnLst>
                                </p:cTn>
                              </p:par>
                              <p:par>
                                <p:cTn id="30" presetID="8" presetClass="emph" presetSubtype="0" fill="hold" grpId="1" nodeType="withEffect">
                                  <p:stCondLst>
                                    <p:cond delay="400"/>
                                  </p:stCondLst>
                                  <p:childTnLst>
                                    <p:animRot by="21600000">
                                      <p:cBhvr>
                                        <p:cTn id="31" dur="2000" fill="hold"/>
                                        <p:tgtEl>
                                          <p:spTgt spid="574489"/>
                                        </p:tgtEl>
                                        <p:attrNameLst>
                                          <p:attrName>r</p:attrName>
                                        </p:attrNameLst>
                                      </p:cBhvr>
                                    </p:animRo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574495"/>
                                        </p:tgtEl>
                                        <p:attrNameLst>
                                          <p:attrName>style.visibility</p:attrName>
                                        </p:attrNameLst>
                                      </p:cBhvr>
                                      <p:to>
                                        <p:strVal val="visible"/>
                                      </p:to>
                                    </p:set>
                                  </p:childTnLst>
                                </p:cTn>
                              </p:par>
                            </p:childTnLst>
                          </p:cTn>
                        </p:par>
                        <p:par>
                          <p:cTn id="36" fill="hold" nodeType="afterGroup">
                            <p:stCondLst>
                              <p:cond delay="0"/>
                            </p:stCondLst>
                            <p:childTnLst>
                              <p:par>
                                <p:cTn id="37" presetID="2" presetClass="entr" presetSubtype="12" fill="hold" grpId="0" nodeType="afterEffect">
                                  <p:stCondLst>
                                    <p:cond delay="400"/>
                                  </p:stCondLst>
                                  <p:childTnLst>
                                    <p:set>
                                      <p:cBhvr>
                                        <p:cTn id="38" dur="1" fill="hold">
                                          <p:stCondLst>
                                            <p:cond delay="0"/>
                                          </p:stCondLst>
                                        </p:cTn>
                                        <p:tgtEl>
                                          <p:spTgt spid="574484"/>
                                        </p:tgtEl>
                                        <p:attrNameLst>
                                          <p:attrName>style.visibility</p:attrName>
                                        </p:attrNameLst>
                                      </p:cBhvr>
                                      <p:to>
                                        <p:strVal val="visible"/>
                                      </p:to>
                                    </p:set>
                                    <p:anim calcmode="lin" valueType="num">
                                      <p:cBhvr additive="base">
                                        <p:cTn id="39" dur="2000" fill="hold"/>
                                        <p:tgtEl>
                                          <p:spTgt spid="574484"/>
                                        </p:tgtEl>
                                        <p:attrNameLst>
                                          <p:attrName>ppt_x</p:attrName>
                                        </p:attrNameLst>
                                      </p:cBhvr>
                                      <p:tavLst>
                                        <p:tav tm="0">
                                          <p:val>
                                            <p:strVal val="0-#ppt_w/2"/>
                                          </p:val>
                                        </p:tav>
                                        <p:tav tm="100000">
                                          <p:val>
                                            <p:strVal val="#ppt_x"/>
                                          </p:val>
                                        </p:tav>
                                      </p:tavLst>
                                    </p:anim>
                                    <p:anim calcmode="lin" valueType="num">
                                      <p:cBhvr additive="base">
                                        <p:cTn id="40" dur="2000" fill="hold"/>
                                        <p:tgtEl>
                                          <p:spTgt spid="574484"/>
                                        </p:tgtEl>
                                        <p:attrNameLst>
                                          <p:attrName>ppt_y</p:attrName>
                                        </p:attrNameLst>
                                      </p:cBhvr>
                                      <p:tavLst>
                                        <p:tav tm="0">
                                          <p:val>
                                            <p:strVal val="1+#ppt_h/2"/>
                                          </p:val>
                                        </p:tav>
                                        <p:tav tm="100000">
                                          <p:val>
                                            <p:strVal val="#ppt_y"/>
                                          </p:val>
                                        </p:tav>
                                      </p:tavLst>
                                    </p:anim>
                                  </p:childTnLst>
                                </p:cTn>
                              </p:par>
                              <p:par>
                                <p:cTn id="41" presetID="8" presetClass="emph" presetSubtype="0" fill="hold" grpId="1" nodeType="withEffect">
                                  <p:stCondLst>
                                    <p:cond delay="400"/>
                                  </p:stCondLst>
                                  <p:childTnLst>
                                    <p:animRot by="21600000">
                                      <p:cBhvr>
                                        <p:cTn id="42" dur="2000" fill="hold"/>
                                        <p:tgtEl>
                                          <p:spTgt spid="574484"/>
                                        </p:tgtEl>
                                        <p:attrNameLst>
                                          <p:attrName>r</p:attrName>
                                        </p:attrNameLst>
                                      </p:cBhvr>
                                    </p:animRo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74505"/>
                                        </p:tgtEl>
                                        <p:attrNameLst>
                                          <p:attrName>style.visibility</p:attrName>
                                        </p:attrNameLst>
                                      </p:cBhvr>
                                      <p:to>
                                        <p:strVal val="visible"/>
                                      </p:to>
                                    </p:set>
                                  </p:childTnLst>
                                </p:cTn>
                              </p:par>
                              <p:par>
                                <p:cTn id="47" presetID="2" presetClass="entr" presetSubtype="12" fill="hold" grpId="0" nodeType="withEffect">
                                  <p:stCondLst>
                                    <p:cond delay="0"/>
                                  </p:stCondLst>
                                  <p:childTnLst>
                                    <p:set>
                                      <p:cBhvr>
                                        <p:cTn id="48" dur="1" fill="hold">
                                          <p:stCondLst>
                                            <p:cond delay="0"/>
                                          </p:stCondLst>
                                        </p:cTn>
                                        <p:tgtEl>
                                          <p:spTgt spid="574488"/>
                                        </p:tgtEl>
                                        <p:attrNameLst>
                                          <p:attrName>style.visibility</p:attrName>
                                        </p:attrNameLst>
                                      </p:cBhvr>
                                      <p:to>
                                        <p:strVal val="visible"/>
                                      </p:to>
                                    </p:set>
                                    <p:anim calcmode="lin" valueType="num">
                                      <p:cBhvr additive="base">
                                        <p:cTn id="49" dur="2000" fill="hold"/>
                                        <p:tgtEl>
                                          <p:spTgt spid="574488"/>
                                        </p:tgtEl>
                                        <p:attrNameLst>
                                          <p:attrName>ppt_x</p:attrName>
                                        </p:attrNameLst>
                                      </p:cBhvr>
                                      <p:tavLst>
                                        <p:tav tm="0">
                                          <p:val>
                                            <p:strVal val="0-#ppt_w/2"/>
                                          </p:val>
                                        </p:tav>
                                        <p:tav tm="100000">
                                          <p:val>
                                            <p:strVal val="#ppt_x"/>
                                          </p:val>
                                        </p:tav>
                                      </p:tavLst>
                                    </p:anim>
                                    <p:anim calcmode="lin" valueType="num">
                                      <p:cBhvr additive="base">
                                        <p:cTn id="50" dur="2000" fill="hold"/>
                                        <p:tgtEl>
                                          <p:spTgt spid="574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5" grpId="0" animBg="1"/>
      <p:bldP spid="574476" grpId="0" animBg="1"/>
      <p:bldP spid="574483" grpId="0" animBg="1"/>
      <p:bldP spid="574484" grpId="0"/>
      <p:bldP spid="574484" grpId="1"/>
      <p:bldP spid="574488" grpId="0"/>
      <p:bldP spid="574489" grpId="0"/>
      <p:bldP spid="57448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7504" y="367894"/>
            <a:ext cx="8640960" cy="4662815"/>
          </a:xfrm>
          <a:prstGeom prst="rect">
            <a:avLst/>
          </a:prstGeom>
        </p:spPr>
        <p:txBody>
          <a:bodyPr wrap="square">
            <a:spAutoFit/>
          </a:bodyPr>
          <a:lstStyle/>
          <a:p>
            <a:pPr lvl="0" algn="just" fontAlgn="auto">
              <a:lnSpc>
                <a:spcPct val="150000"/>
              </a:lnSpc>
              <a:spcBef>
                <a:spcPts val="0"/>
              </a:spcBef>
              <a:spcAft>
                <a:spcPts val="0"/>
              </a:spcAft>
            </a:pPr>
            <a:r>
              <a:rPr lang="tr-TR" sz="1800" baseline="0" dirty="0" smtClean="0">
                <a:solidFill>
                  <a:srgbClr val="FF0000"/>
                </a:solidFill>
                <a:cs typeface="Times New Roman" pitchFamily="18" charset="0"/>
              </a:rPr>
              <a:t>Asal gazların elektron yapısı</a:t>
            </a:r>
          </a:p>
          <a:p>
            <a:pPr lvl="0"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1s</a:t>
            </a:r>
            <a:r>
              <a:rPr lang="tr-TR" sz="1800" dirty="0" smtClean="0">
                <a:solidFill>
                  <a:prstClr val="black"/>
                </a:solidFill>
                <a:cs typeface="Times New Roman" pitchFamily="18" charset="0"/>
              </a:rPr>
              <a:t>2</a:t>
            </a:r>
            <a:r>
              <a:rPr lang="tr-TR" sz="1800" baseline="0" dirty="0" smtClean="0">
                <a:solidFill>
                  <a:prstClr val="black"/>
                </a:solidFill>
                <a:cs typeface="Times New Roman" pitchFamily="18" charset="0"/>
              </a:rPr>
              <a:t>                   He   yapısı                               ikili yapı   </a:t>
            </a:r>
            <a:r>
              <a:rPr lang="tr-TR" sz="1800" baseline="0" dirty="0" err="1" smtClean="0">
                <a:solidFill>
                  <a:prstClr val="black"/>
                </a:solidFill>
                <a:cs typeface="Times New Roman" pitchFamily="18" charset="0"/>
              </a:rPr>
              <a:t>dublet</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ns</a:t>
            </a:r>
            <a:r>
              <a:rPr lang="tr-TR" sz="1800" dirty="0" smtClean="0">
                <a:solidFill>
                  <a:prstClr val="black"/>
                </a:solidFill>
                <a:cs typeface="Times New Roman" pitchFamily="18" charset="0"/>
              </a:rPr>
              <a:t>2</a:t>
            </a:r>
            <a:r>
              <a:rPr lang="tr-TR" sz="1800" baseline="0" dirty="0" smtClean="0">
                <a:solidFill>
                  <a:prstClr val="black"/>
                </a:solidFill>
                <a:cs typeface="Times New Roman" pitchFamily="18" charset="0"/>
              </a:rPr>
              <a:t> np</a:t>
            </a:r>
            <a:r>
              <a:rPr lang="tr-TR" sz="1800" dirty="0" smtClean="0">
                <a:solidFill>
                  <a:prstClr val="black"/>
                </a:solidFill>
                <a:cs typeface="Times New Roman" pitchFamily="18" charset="0"/>
              </a:rPr>
              <a:t>6             </a:t>
            </a:r>
            <a:r>
              <a:rPr lang="tr-TR" sz="1800" baseline="0" dirty="0" smtClean="0">
                <a:solidFill>
                  <a:prstClr val="black"/>
                </a:solidFill>
                <a:cs typeface="Times New Roman" pitchFamily="18" charset="0"/>
              </a:rPr>
              <a:t>    Ne, Ar, </a:t>
            </a:r>
            <a:r>
              <a:rPr lang="tr-TR" sz="1800" baseline="0" dirty="0" err="1" smtClean="0">
                <a:solidFill>
                  <a:prstClr val="black"/>
                </a:solidFill>
                <a:cs typeface="Times New Roman" pitchFamily="18" charset="0"/>
              </a:rPr>
              <a:t>Kr</a:t>
            </a:r>
            <a:r>
              <a:rPr lang="tr-TR" sz="1800" baseline="0" dirty="0" smtClean="0">
                <a:solidFill>
                  <a:prstClr val="black"/>
                </a:solidFill>
                <a:cs typeface="Times New Roman" pitchFamily="18" charset="0"/>
              </a:rPr>
              <a:t>, Xe, Rn yapısı        sekizli yapı  </a:t>
            </a:r>
            <a:r>
              <a:rPr lang="tr-TR" sz="1800" baseline="0" dirty="0" err="1" smtClean="0">
                <a:solidFill>
                  <a:prstClr val="black"/>
                </a:solidFill>
                <a:cs typeface="Times New Roman" pitchFamily="18" charset="0"/>
              </a:rPr>
              <a:t>okted</a:t>
            </a:r>
            <a:endParaRPr lang="tr-TR" sz="1800" dirty="0" smtClean="0">
              <a:solidFill>
                <a:prstClr val="black"/>
              </a:solidFill>
              <a:cs typeface="Times New Roman" pitchFamily="18" charset="0"/>
            </a:endParaRP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Son yörüngesi tam dolu olan atomlar küresel yük dağılımına sahip olup kararlı yapıdadırlar</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Atomlar kararlı hale gelmek için </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e alır       (elektron ilgisi fazla olan atomlar)</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e verir     (iyonlaşma enerjileri düşük olan atomlar)</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e ortaklığı yapar</a:t>
            </a:r>
          </a:p>
        </p:txBody>
      </p:sp>
    </p:spTree>
    <p:extLst>
      <p:ext uri="{BB962C8B-B14F-4D97-AF65-F5344CB8AC3E}">
        <p14:creationId xmlns:p14="http://schemas.microsoft.com/office/powerpoint/2010/main" val="660104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Veri Yer Tutucusu 3"/>
          <p:cNvSpPr>
            <a:spLocks noGrp="1"/>
          </p:cNvSpPr>
          <p:nvPr>
            <p:ph type="dt" sz="half" idx="10"/>
          </p:nvPr>
        </p:nvSpPr>
        <p:spPr/>
        <p:txBody>
          <a:bodyPr/>
          <a:lstStyle/>
          <a:p>
            <a:r>
              <a:rPr lang="en-US">
                <a:solidFill>
                  <a:srgbClr val="000000"/>
                </a:solidFill>
              </a:rPr>
              <a:t>Prentice-Hall </a:t>
            </a:r>
            <a:r>
              <a:rPr lang="en-US">
                <a:solidFill>
                  <a:srgbClr val="000000"/>
                </a:solidFill>
                <a:cs typeface="Times New Roman" pitchFamily="18" charset="0"/>
              </a:rPr>
              <a:t>© 2002</a:t>
            </a:r>
          </a:p>
        </p:txBody>
      </p:sp>
      <p:sp>
        <p:nvSpPr>
          <p:cNvPr id="15" name="Altbilgi Yer Tutucusu 4"/>
          <p:cNvSpPr>
            <a:spLocks noGrp="1"/>
          </p:cNvSpPr>
          <p:nvPr>
            <p:ph type="ftr" sz="quarter" idx="11"/>
          </p:nvPr>
        </p:nvSpPr>
        <p:spPr/>
        <p:txBody>
          <a:bodyPr/>
          <a:lstStyle/>
          <a:p>
            <a:r>
              <a:rPr lang="en-US">
                <a:solidFill>
                  <a:srgbClr val="000000"/>
                </a:solidFill>
              </a:rPr>
              <a:t>General Chemistry: Chapter 11</a:t>
            </a:r>
          </a:p>
        </p:txBody>
      </p:sp>
      <p:sp>
        <p:nvSpPr>
          <p:cNvPr id="16" name="Slayt Numarası Yer Tutucusu 5"/>
          <p:cNvSpPr>
            <a:spLocks noGrp="1"/>
          </p:cNvSpPr>
          <p:nvPr>
            <p:ph type="sldNum" sz="quarter" idx="12"/>
          </p:nvPr>
        </p:nvSpPr>
        <p:spPr/>
        <p:txBody>
          <a:bodyPr/>
          <a:lstStyle/>
          <a:p>
            <a:r>
              <a:rPr lang="en-US">
                <a:solidFill>
                  <a:srgbClr val="000000"/>
                </a:solidFill>
              </a:rPr>
              <a:t>Slide </a:t>
            </a:r>
            <a:fld id="{59B77445-2DBA-498C-BDF7-233C59DACB2D}" type="slidenum">
              <a:rPr lang="en-US">
                <a:solidFill>
                  <a:srgbClr val="000000"/>
                </a:solidFill>
              </a:rPr>
              <a:pPr/>
              <a:t>30</a:t>
            </a:fld>
            <a:r>
              <a:rPr lang="en-US">
                <a:solidFill>
                  <a:srgbClr val="000000"/>
                </a:solidFill>
              </a:rPr>
              <a:t> of 43</a:t>
            </a:r>
          </a:p>
        </p:txBody>
      </p:sp>
      <p:sp>
        <p:nvSpPr>
          <p:cNvPr id="575490" name="Rectangle 2"/>
          <p:cNvSpPr>
            <a:spLocks noGrp="1" noChangeArrowheads="1"/>
          </p:cNvSpPr>
          <p:nvPr>
            <p:ph type="title"/>
          </p:nvPr>
        </p:nvSpPr>
        <p:spPr/>
        <p:txBody>
          <a:bodyPr/>
          <a:lstStyle/>
          <a:p>
            <a:r>
              <a:rPr lang="en-US"/>
              <a:t>Alternati</a:t>
            </a:r>
            <a:r>
              <a:rPr lang="tr-TR"/>
              <a:t>f</a:t>
            </a:r>
            <a:r>
              <a:rPr lang="en-US"/>
              <a:t> Lewis </a:t>
            </a:r>
            <a:r>
              <a:rPr lang="tr-TR"/>
              <a:t>Yapıları</a:t>
            </a:r>
            <a:endParaRPr lang="en-US"/>
          </a:p>
        </p:txBody>
      </p:sp>
      <p:sp>
        <p:nvSpPr>
          <p:cNvPr id="575491" name="Rectangle 3"/>
          <p:cNvSpPr>
            <a:spLocks noGrp="1" noChangeArrowheads="1"/>
          </p:cNvSpPr>
          <p:nvPr>
            <p:ph type="body" idx="1"/>
          </p:nvPr>
        </p:nvSpPr>
        <p:spPr>
          <a:xfrm>
            <a:off x="457200" y="1062038"/>
            <a:ext cx="8370888" cy="3859212"/>
          </a:xfrm>
        </p:spPr>
        <p:txBody>
          <a:bodyPr/>
          <a:lstStyle/>
          <a:p>
            <a:r>
              <a:rPr lang="tr-TR" sz="2800"/>
              <a:t>Formal yük, bütün yükün toplamıdır. Nötr molekülde sıfır, çok atomlu iyonlarda iyonun yüküne eşit olmalıdır.</a:t>
            </a:r>
            <a:endParaRPr lang="en-US" sz="2800"/>
          </a:p>
          <a:p>
            <a:r>
              <a:rPr lang="en-US" sz="2800"/>
              <a:t>F</a:t>
            </a:r>
            <a:r>
              <a:rPr lang="tr-TR" sz="2800"/>
              <a:t>ormal yük mümkün olduğunca az olmalıdır.</a:t>
            </a:r>
            <a:endParaRPr lang="en-US" sz="2800"/>
          </a:p>
          <a:p>
            <a:r>
              <a:rPr lang="tr-TR" sz="2800"/>
              <a:t>Genelde çok </a:t>
            </a:r>
            <a:r>
              <a:rPr lang="en-US" sz="2800"/>
              <a:t> ele</a:t>
            </a:r>
            <a:r>
              <a:rPr lang="tr-TR" sz="2800"/>
              <a:t>k</a:t>
            </a:r>
            <a:r>
              <a:rPr lang="en-US" sz="2800"/>
              <a:t>tronegati</a:t>
            </a:r>
            <a:r>
              <a:rPr lang="tr-TR" sz="2800"/>
              <a:t>f</a:t>
            </a:r>
            <a:r>
              <a:rPr lang="en-US" sz="2800"/>
              <a:t> element</a:t>
            </a:r>
            <a:r>
              <a:rPr lang="tr-TR" sz="2800"/>
              <a:t>lerin formal yükü negatiftir. Tersi de doğrudur.</a:t>
            </a:r>
            <a:endParaRPr lang="en-US" sz="2800"/>
          </a:p>
          <a:p>
            <a:r>
              <a:rPr lang="tr-TR" sz="2800"/>
              <a:t>Komşu atomlarda aynı formal yük olan yapılar mümkün değildir.</a:t>
            </a:r>
            <a:endParaRPr lang="en-US" sz="2800"/>
          </a:p>
        </p:txBody>
      </p:sp>
      <p:grpSp>
        <p:nvGrpSpPr>
          <p:cNvPr id="575503" name="Group 15"/>
          <p:cNvGrpSpPr>
            <a:grpSpLocks/>
          </p:cNvGrpSpPr>
          <p:nvPr/>
        </p:nvGrpSpPr>
        <p:grpSpPr bwMode="auto">
          <a:xfrm>
            <a:off x="3325813" y="5086350"/>
            <a:ext cx="2579687" cy="720725"/>
            <a:chOff x="2095" y="2640"/>
            <a:chExt cx="1625" cy="965"/>
          </a:xfrm>
        </p:grpSpPr>
        <p:sp>
          <p:nvSpPr>
            <p:cNvPr id="575492" name="Text Box 4"/>
            <p:cNvSpPr txBox="1">
              <a:spLocks noChangeArrowheads="1"/>
            </p:cNvSpPr>
            <p:nvPr/>
          </p:nvSpPr>
          <p:spPr bwMode="auto">
            <a:xfrm>
              <a:off x="2790" y="2674"/>
              <a:ext cx="224"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FF0101"/>
                  </a:solidFill>
                </a:rPr>
                <a:t>+</a:t>
              </a:r>
            </a:p>
          </p:txBody>
        </p:sp>
        <p:grpSp>
          <p:nvGrpSpPr>
            <p:cNvPr id="575502" name="Group 14"/>
            <p:cNvGrpSpPr>
              <a:grpSpLocks/>
            </p:cNvGrpSpPr>
            <p:nvPr/>
          </p:nvGrpSpPr>
          <p:grpSpPr bwMode="auto">
            <a:xfrm>
              <a:off x="2095" y="2640"/>
              <a:ext cx="1625" cy="965"/>
              <a:chOff x="2095" y="2640"/>
              <a:chExt cx="1625" cy="965"/>
            </a:xfrm>
          </p:grpSpPr>
          <p:sp>
            <p:nvSpPr>
              <p:cNvPr id="575498" name="Rectangle 10"/>
              <p:cNvSpPr>
                <a:spLocks noChangeArrowheads="1"/>
              </p:cNvSpPr>
              <p:nvPr/>
            </p:nvSpPr>
            <p:spPr bwMode="auto">
              <a:xfrm rot="16200000">
                <a:off x="3339" y="2681"/>
                <a:ext cx="3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aseline="0" smtClean="0">
                    <a:solidFill>
                      <a:srgbClr val="000000"/>
                    </a:solidFill>
                  </a:rPr>
                  <a:t>••</a:t>
                </a:r>
              </a:p>
            </p:txBody>
          </p:sp>
          <p:sp>
            <p:nvSpPr>
              <p:cNvPr id="575497" name="Rectangle 9"/>
              <p:cNvSpPr>
                <a:spLocks noChangeArrowheads="1"/>
              </p:cNvSpPr>
              <p:nvPr/>
            </p:nvSpPr>
            <p:spPr bwMode="auto">
              <a:xfrm>
                <a:off x="2231" y="2746"/>
                <a:ext cx="1334" cy="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3600" baseline="0" smtClean="0">
                    <a:solidFill>
                      <a:srgbClr val="000000"/>
                    </a:solidFill>
                  </a:rPr>
                  <a:t>O</a:t>
                </a:r>
                <a:r>
                  <a:rPr lang="en-US" sz="3600" baseline="0" smtClean="0">
                    <a:solidFill>
                      <a:srgbClr val="000000"/>
                    </a:solidFill>
                    <a:cs typeface="Times New Roman" pitchFamily="18" charset="0"/>
                  </a:rPr>
                  <a:t>≡</a:t>
                </a:r>
                <a:r>
                  <a:rPr lang="en-US" sz="3600" baseline="0" smtClean="0">
                    <a:solidFill>
                      <a:srgbClr val="000000"/>
                    </a:solidFill>
                  </a:rPr>
                  <a:t>N—O  </a:t>
                </a:r>
              </a:p>
            </p:txBody>
          </p:sp>
          <p:sp>
            <p:nvSpPr>
              <p:cNvPr id="575494" name="Rectangle 6"/>
              <p:cNvSpPr>
                <a:spLocks noChangeArrowheads="1"/>
              </p:cNvSpPr>
              <p:nvPr/>
            </p:nvSpPr>
            <p:spPr bwMode="auto">
              <a:xfrm rot="16200000">
                <a:off x="2155" y="2695"/>
                <a:ext cx="3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aseline="0" smtClean="0">
                    <a:solidFill>
                      <a:srgbClr val="000000"/>
                    </a:solidFill>
                  </a:rPr>
                  <a:t>••</a:t>
                </a:r>
              </a:p>
            </p:txBody>
          </p:sp>
          <p:sp>
            <p:nvSpPr>
              <p:cNvPr id="575495" name="Rectangle 7"/>
              <p:cNvSpPr>
                <a:spLocks noChangeArrowheads="1"/>
              </p:cNvSpPr>
              <p:nvPr/>
            </p:nvSpPr>
            <p:spPr bwMode="auto">
              <a:xfrm>
                <a:off x="3146" y="2661"/>
                <a:ext cx="320"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aseline="0" smtClean="0">
                    <a:solidFill>
                      <a:srgbClr val="000000"/>
                    </a:solidFill>
                  </a:rPr>
                  <a:t>••</a:t>
                </a:r>
              </a:p>
            </p:txBody>
          </p:sp>
          <p:sp>
            <p:nvSpPr>
              <p:cNvPr id="575496" name="Rectangle 8"/>
              <p:cNvSpPr>
                <a:spLocks noChangeArrowheads="1"/>
              </p:cNvSpPr>
              <p:nvPr/>
            </p:nvSpPr>
            <p:spPr bwMode="auto">
              <a:xfrm>
                <a:off x="3152" y="3003"/>
                <a:ext cx="320"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aseline="0" smtClean="0">
                    <a:solidFill>
                      <a:srgbClr val="000000"/>
                    </a:solidFill>
                  </a:rPr>
                  <a:t>••</a:t>
                </a:r>
              </a:p>
            </p:txBody>
          </p:sp>
          <p:sp>
            <p:nvSpPr>
              <p:cNvPr id="575499" name="Text Box 11"/>
              <p:cNvSpPr txBox="1">
                <a:spLocks noChangeArrowheads="1"/>
              </p:cNvSpPr>
              <p:nvPr/>
            </p:nvSpPr>
            <p:spPr bwMode="auto">
              <a:xfrm>
                <a:off x="3299" y="2640"/>
                <a:ext cx="191" cy="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800" baseline="0" smtClean="0">
                    <a:solidFill>
                      <a:srgbClr val="000000"/>
                    </a:solidFill>
                  </a:rPr>
                  <a:t>-</a:t>
                </a:r>
              </a:p>
            </p:txBody>
          </p:sp>
        </p:grpSp>
        <p:sp>
          <p:nvSpPr>
            <p:cNvPr id="575500" name="Text Box 12"/>
            <p:cNvSpPr txBox="1">
              <a:spLocks noChangeArrowheads="1"/>
            </p:cNvSpPr>
            <p:nvPr/>
          </p:nvSpPr>
          <p:spPr bwMode="auto">
            <a:xfrm>
              <a:off x="2382" y="2670"/>
              <a:ext cx="224" cy="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FF0101"/>
                  </a:solidFill>
                </a:rPr>
                <a:t>+</a:t>
              </a:r>
            </a:p>
          </p:txBody>
        </p:sp>
      </p:grpSp>
    </p:spTree>
    <p:extLst>
      <p:ext uri="{BB962C8B-B14F-4D97-AF65-F5344CB8AC3E}">
        <p14:creationId xmlns:p14="http://schemas.microsoft.com/office/powerpoint/2010/main" val="2585912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5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Veri Yer Tutucusu 3"/>
          <p:cNvSpPr>
            <a:spLocks noGrp="1"/>
          </p:cNvSpPr>
          <p:nvPr>
            <p:ph type="dt" sz="half" idx="10"/>
          </p:nvPr>
        </p:nvSpPr>
        <p:spPr/>
        <p:txBody>
          <a:bodyPr/>
          <a:lstStyle/>
          <a:p>
            <a:r>
              <a:rPr lang="en-US">
                <a:solidFill>
                  <a:srgbClr val="000000"/>
                </a:solidFill>
              </a:rPr>
              <a:t>Prentice-Hall </a:t>
            </a:r>
            <a:r>
              <a:rPr lang="en-US">
                <a:solidFill>
                  <a:srgbClr val="000000"/>
                </a:solidFill>
                <a:cs typeface="Times New Roman" pitchFamily="18" charset="0"/>
              </a:rPr>
              <a:t>© 2002</a:t>
            </a:r>
          </a:p>
        </p:txBody>
      </p:sp>
      <p:sp>
        <p:nvSpPr>
          <p:cNvPr id="16" name="Altbilgi Yer Tutucusu 4"/>
          <p:cNvSpPr>
            <a:spLocks noGrp="1"/>
          </p:cNvSpPr>
          <p:nvPr>
            <p:ph type="ftr" sz="quarter" idx="11"/>
          </p:nvPr>
        </p:nvSpPr>
        <p:spPr/>
        <p:txBody>
          <a:bodyPr/>
          <a:lstStyle/>
          <a:p>
            <a:r>
              <a:rPr lang="en-US">
                <a:solidFill>
                  <a:srgbClr val="000000"/>
                </a:solidFill>
              </a:rPr>
              <a:t>General Chemistry: Chapter 11</a:t>
            </a:r>
          </a:p>
        </p:txBody>
      </p:sp>
      <p:sp>
        <p:nvSpPr>
          <p:cNvPr id="17" name="Slayt Numarası Yer Tutucusu 5"/>
          <p:cNvSpPr>
            <a:spLocks noGrp="1"/>
          </p:cNvSpPr>
          <p:nvPr>
            <p:ph type="sldNum" sz="quarter" idx="12"/>
          </p:nvPr>
        </p:nvSpPr>
        <p:spPr/>
        <p:txBody>
          <a:bodyPr/>
          <a:lstStyle/>
          <a:p>
            <a:r>
              <a:rPr lang="en-US">
                <a:solidFill>
                  <a:srgbClr val="000000"/>
                </a:solidFill>
              </a:rPr>
              <a:t>Slide </a:t>
            </a:r>
            <a:fld id="{BF80E7F4-F39E-4315-871E-32962EBBEF08}" type="slidenum">
              <a:rPr lang="en-US">
                <a:solidFill>
                  <a:srgbClr val="000000"/>
                </a:solidFill>
              </a:rPr>
              <a:pPr/>
              <a:t>31</a:t>
            </a:fld>
            <a:r>
              <a:rPr lang="en-US">
                <a:solidFill>
                  <a:srgbClr val="000000"/>
                </a:solidFill>
              </a:rPr>
              <a:t> of 43</a:t>
            </a:r>
          </a:p>
        </p:txBody>
      </p:sp>
      <p:sp>
        <p:nvSpPr>
          <p:cNvPr id="617477" name="Rectangle 5"/>
          <p:cNvSpPr>
            <a:spLocks noGrp="1" noChangeArrowheads="1"/>
          </p:cNvSpPr>
          <p:nvPr>
            <p:ph type="title"/>
          </p:nvPr>
        </p:nvSpPr>
        <p:spPr/>
        <p:txBody>
          <a:bodyPr/>
          <a:lstStyle/>
          <a:p>
            <a:pPr algn="l"/>
            <a:r>
              <a:rPr lang="tr-TR" dirty="0"/>
              <a:t>Örnek</a:t>
            </a:r>
            <a:r>
              <a:rPr lang="en-US" dirty="0"/>
              <a:t> </a:t>
            </a:r>
          </a:p>
        </p:txBody>
      </p:sp>
      <p:pic>
        <p:nvPicPr>
          <p:cNvPr id="617476" name="Picture 4" descr="FG11_08_06UN_1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95325" y="2478088"/>
            <a:ext cx="7772400" cy="3497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7479" name="Line 7"/>
          <p:cNvSpPr>
            <a:spLocks noChangeShapeType="1"/>
          </p:cNvSpPr>
          <p:nvPr/>
        </p:nvSpPr>
        <p:spPr bwMode="auto">
          <a:xfrm flipH="1">
            <a:off x="468313" y="260350"/>
            <a:ext cx="6350" cy="568801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617480" name="Text Box 8"/>
          <p:cNvSpPr txBox="1">
            <a:spLocks noChangeArrowheads="1"/>
          </p:cNvSpPr>
          <p:nvPr/>
        </p:nvSpPr>
        <p:spPr bwMode="auto">
          <a:xfrm>
            <a:off x="598488" y="1108075"/>
            <a:ext cx="808355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i="1" baseline="0" smtClean="0">
                <a:solidFill>
                  <a:srgbClr val="000000"/>
                </a:solidFill>
              </a:rPr>
              <a:t>Lewis </a:t>
            </a:r>
            <a:r>
              <a:rPr lang="tr-TR" sz="2400" i="1" baseline="0" smtClean="0">
                <a:solidFill>
                  <a:srgbClr val="000000"/>
                </a:solidFill>
              </a:rPr>
              <a:t>Yapılarının Yazılmasında Formal Yükün Kullanılması</a:t>
            </a:r>
            <a:endParaRPr lang="en-US" sz="2400" baseline="0" smtClean="0">
              <a:solidFill>
                <a:srgbClr val="000000"/>
              </a:solidFill>
            </a:endParaRPr>
          </a:p>
          <a:p>
            <a:pPr eaLnBrk="0" hangingPunct="0">
              <a:spcBef>
                <a:spcPct val="50000"/>
              </a:spcBef>
            </a:pPr>
            <a:r>
              <a:rPr lang="tr-TR" sz="2400" baseline="0" smtClean="0">
                <a:solidFill>
                  <a:srgbClr val="000000"/>
                </a:solidFill>
              </a:rPr>
              <a:t>N</a:t>
            </a:r>
            <a:r>
              <a:rPr lang="en-US" sz="2400" baseline="0" smtClean="0">
                <a:solidFill>
                  <a:srgbClr val="000000"/>
                </a:solidFill>
              </a:rPr>
              <a:t>itro</a:t>
            </a:r>
            <a:r>
              <a:rPr lang="tr-TR" sz="2400" baseline="0" smtClean="0">
                <a:solidFill>
                  <a:srgbClr val="000000"/>
                </a:solidFill>
              </a:rPr>
              <a:t>zil</a:t>
            </a:r>
            <a:r>
              <a:rPr lang="en-US" sz="2400" baseline="0" smtClean="0">
                <a:solidFill>
                  <a:srgbClr val="000000"/>
                </a:solidFill>
              </a:rPr>
              <a:t> </a:t>
            </a:r>
            <a:r>
              <a:rPr lang="tr-TR" sz="2400" baseline="0" smtClean="0">
                <a:solidFill>
                  <a:srgbClr val="000000"/>
                </a:solidFill>
              </a:rPr>
              <a:t>klorür</a:t>
            </a:r>
            <a:r>
              <a:rPr lang="en-US" sz="2400" baseline="0" smtClean="0">
                <a:solidFill>
                  <a:srgbClr val="000000"/>
                </a:solidFill>
              </a:rPr>
              <a:t>, NOCl, </a:t>
            </a:r>
            <a:r>
              <a:rPr lang="tr-TR" sz="2400" baseline="0" smtClean="0">
                <a:solidFill>
                  <a:srgbClr val="000000"/>
                </a:solidFill>
              </a:rPr>
              <a:t>için uygun yapıyı yazınız.</a:t>
            </a:r>
            <a:endParaRPr lang="en-CA" sz="2400" i="1" baseline="-25000" smtClean="0">
              <a:solidFill>
                <a:srgbClr val="000000"/>
              </a:solidFill>
            </a:endParaRPr>
          </a:p>
        </p:txBody>
      </p:sp>
      <p:grpSp>
        <p:nvGrpSpPr>
          <p:cNvPr id="617490" name="Group 18"/>
          <p:cNvGrpSpPr>
            <a:grpSpLocks/>
          </p:cNvGrpSpPr>
          <p:nvPr/>
        </p:nvGrpSpPr>
        <p:grpSpPr bwMode="auto">
          <a:xfrm>
            <a:off x="1522413" y="5213350"/>
            <a:ext cx="7088187" cy="457200"/>
            <a:chOff x="959" y="3284"/>
            <a:chExt cx="4465" cy="288"/>
          </a:xfrm>
        </p:grpSpPr>
        <p:grpSp>
          <p:nvGrpSpPr>
            <p:cNvPr id="617488" name="Group 16"/>
            <p:cNvGrpSpPr>
              <a:grpSpLocks/>
            </p:cNvGrpSpPr>
            <p:nvPr/>
          </p:nvGrpSpPr>
          <p:grpSpPr bwMode="auto">
            <a:xfrm>
              <a:off x="959" y="3340"/>
              <a:ext cx="4465" cy="232"/>
              <a:chOff x="959" y="3340"/>
              <a:chExt cx="4465" cy="232"/>
            </a:xfrm>
          </p:grpSpPr>
          <p:sp>
            <p:nvSpPr>
              <p:cNvPr id="617481" name="Text Box 9"/>
              <p:cNvSpPr txBox="1">
                <a:spLocks noChangeArrowheads="1"/>
              </p:cNvSpPr>
              <p:nvPr/>
            </p:nvSpPr>
            <p:spPr bwMode="auto">
              <a:xfrm>
                <a:off x="959" y="3340"/>
                <a:ext cx="2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FF0101"/>
                    </a:solidFill>
                  </a:rPr>
                  <a:t>2+</a:t>
                </a:r>
              </a:p>
            </p:txBody>
          </p:sp>
          <p:sp>
            <p:nvSpPr>
              <p:cNvPr id="617482" name="Text Box 10"/>
              <p:cNvSpPr txBox="1">
                <a:spLocks noChangeArrowheads="1"/>
              </p:cNvSpPr>
              <p:nvPr/>
            </p:nvSpPr>
            <p:spPr bwMode="auto">
              <a:xfrm>
                <a:off x="1307" y="3341"/>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FF0101"/>
                    </a:solidFill>
                  </a:rPr>
                  <a:t>2-</a:t>
                </a:r>
              </a:p>
            </p:txBody>
          </p:sp>
          <p:sp>
            <p:nvSpPr>
              <p:cNvPr id="617484" name="Text Box 12"/>
              <p:cNvSpPr txBox="1">
                <a:spLocks noChangeArrowheads="1"/>
              </p:cNvSpPr>
              <p:nvPr/>
            </p:nvSpPr>
            <p:spPr bwMode="auto">
              <a:xfrm>
                <a:off x="1741" y="3340"/>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FF0101"/>
                    </a:solidFill>
                  </a:rPr>
                  <a:t>-</a:t>
                </a:r>
              </a:p>
            </p:txBody>
          </p:sp>
          <p:sp>
            <p:nvSpPr>
              <p:cNvPr id="617485" name="Text Box 13"/>
              <p:cNvSpPr txBox="1">
                <a:spLocks noChangeArrowheads="1"/>
              </p:cNvSpPr>
              <p:nvPr/>
            </p:nvSpPr>
            <p:spPr bwMode="auto">
              <a:xfrm>
                <a:off x="2260" y="3341"/>
                <a:ext cx="2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FF0101"/>
                    </a:solidFill>
                  </a:rPr>
                  <a:t>2+</a:t>
                </a:r>
              </a:p>
            </p:txBody>
          </p:sp>
          <p:sp>
            <p:nvSpPr>
              <p:cNvPr id="617486" name="Text Box 14"/>
              <p:cNvSpPr txBox="1">
                <a:spLocks noChangeArrowheads="1"/>
              </p:cNvSpPr>
              <p:nvPr/>
            </p:nvSpPr>
            <p:spPr bwMode="auto">
              <a:xfrm>
                <a:off x="4315" y="3341"/>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FF0101"/>
                    </a:solidFill>
                  </a:rPr>
                  <a:t>-</a:t>
                </a:r>
              </a:p>
            </p:txBody>
          </p:sp>
          <p:sp>
            <p:nvSpPr>
              <p:cNvPr id="617487" name="Text Box 15"/>
              <p:cNvSpPr txBox="1">
                <a:spLocks noChangeArrowheads="1"/>
              </p:cNvSpPr>
              <p:nvPr/>
            </p:nvSpPr>
            <p:spPr bwMode="auto">
              <a:xfrm>
                <a:off x="5227" y="3341"/>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800" baseline="0" smtClean="0">
                    <a:solidFill>
                      <a:srgbClr val="FF0101"/>
                    </a:solidFill>
                  </a:rPr>
                  <a:t>+</a:t>
                </a:r>
              </a:p>
            </p:txBody>
          </p:sp>
        </p:grpSp>
        <p:sp>
          <p:nvSpPr>
            <p:cNvPr id="617489" name="Rectangle 17"/>
            <p:cNvSpPr>
              <a:spLocks noChangeArrowheads="1"/>
            </p:cNvSpPr>
            <p:nvPr/>
          </p:nvSpPr>
          <p:spPr bwMode="auto">
            <a:xfrm>
              <a:off x="2610" y="3284"/>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FF0101"/>
                  </a:solidFill>
                </a:rPr>
                <a:t>-</a:t>
              </a:r>
            </a:p>
          </p:txBody>
        </p:sp>
      </p:grpSp>
    </p:spTree>
    <p:extLst>
      <p:ext uri="{BB962C8B-B14F-4D97-AF65-F5344CB8AC3E}">
        <p14:creationId xmlns:p14="http://schemas.microsoft.com/office/powerpoint/2010/main" val="1234521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7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Veri Yer Tutucusu 3"/>
          <p:cNvSpPr>
            <a:spLocks noGrp="1"/>
          </p:cNvSpPr>
          <p:nvPr>
            <p:ph type="dt" sz="half" idx="10"/>
          </p:nvPr>
        </p:nvSpPr>
        <p:spPr/>
        <p:txBody>
          <a:bodyPr/>
          <a:lstStyle/>
          <a:p>
            <a:r>
              <a:rPr lang="en-US">
                <a:solidFill>
                  <a:srgbClr val="000000"/>
                </a:solidFill>
              </a:rPr>
              <a:t>Prentice-Hall </a:t>
            </a:r>
            <a:r>
              <a:rPr lang="en-US">
                <a:solidFill>
                  <a:srgbClr val="000000"/>
                </a:solidFill>
                <a:cs typeface="Times New Roman" pitchFamily="18" charset="0"/>
              </a:rPr>
              <a:t>© 2002</a:t>
            </a:r>
          </a:p>
        </p:txBody>
      </p:sp>
      <p:sp>
        <p:nvSpPr>
          <p:cNvPr id="51" name="Altbilgi Yer Tutucusu 4"/>
          <p:cNvSpPr>
            <a:spLocks noGrp="1"/>
          </p:cNvSpPr>
          <p:nvPr>
            <p:ph type="ftr" sz="quarter" idx="11"/>
          </p:nvPr>
        </p:nvSpPr>
        <p:spPr/>
        <p:txBody>
          <a:bodyPr/>
          <a:lstStyle/>
          <a:p>
            <a:r>
              <a:rPr lang="en-US">
                <a:solidFill>
                  <a:srgbClr val="000000"/>
                </a:solidFill>
              </a:rPr>
              <a:t>General Chemistry: Chapter 11</a:t>
            </a:r>
          </a:p>
        </p:txBody>
      </p:sp>
      <p:sp>
        <p:nvSpPr>
          <p:cNvPr id="52" name="Slayt Numarası Yer Tutucusu 5"/>
          <p:cNvSpPr>
            <a:spLocks noGrp="1"/>
          </p:cNvSpPr>
          <p:nvPr>
            <p:ph type="sldNum" sz="quarter" idx="12"/>
          </p:nvPr>
        </p:nvSpPr>
        <p:spPr/>
        <p:txBody>
          <a:bodyPr/>
          <a:lstStyle/>
          <a:p>
            <a:r>
              <a:rPr lang="en-US">
                <a:solidFill>
                  <a:srgbClr val="000000"/>
                </a:solidFill>
              </a:rPr>
              <a:t>Slide </a:t>
            </a:r>
            <a:fld id="{AC3FC41B-3165-4899-B941-FF25033F1306}" type="slidenum">
              <a:rPr lang="en-US">
                <a:solidFill>
                  <a:srgbClr val="000000"/>
                </a:solidFill>
              </a:rPr>
              <a:pPr/>
              <a:t>32</a:t>
            </a:fld>
            <a:r>
              <a:rPr lang="en-US">
                <a:solidFill>
                  <a:srgbClr val="000000"/>
                </a:solidFill>
              </a:rPr>
              <a:t> of 43</a:t>
            </a:r>
          </a:p>
        </p:txBody>
      </p:sp>
      <p:sp>
        <p:nvSpPr>
          <p:cNvPr id="576514" name="Rectangle 2"/>
          <p:cNvSpPr>
            <a:spLocks noGrp="1" noChangeArrowheads="1"/>
          </p:cNvSpPr>
          <p:nvPr>
            <p:ph type="title"/>
          </p:nvPr>
        </p:nvSpPr>
        <p:spPr/>
        <p:txBody>
          <a:bodyPr/>
          <a:lstStyle/>
          <a:p>
            <a:r>
              <a:rPr lang="en-US" dirty="0" smtClean="0"/>
              <a:t> </a:t>
            </a:r>
            <a:r>
              <a:rPr lang="en-US" dirty="0"/>
              <a:t>Re</a:t>
            </a:r>
            <a:r>
              <a:rPr lang="tr-TR" dirty="0" err="1"/>
              <a:t>zonans</a:t>
            </a:r>
            <a:endParaRPr lang="en-US" dirty="0"/>
          </a:p>
        </p:txBody>
      </p:sp>
      <p:sp>
        <p:nvSpPr>
          <p:cNvPr id="576516" name="Text Box 4"/>
          <p:cNvSpPr txBox="1">
            <a:spLocks noChangeArrowheads="1"/>
          </p:cNvSpPr>
          <p:nvPr/>
        </p:nvSpPr>
        <p:spPr bwMode="auto">
          <a:xfrm>
            <a:off x="2232025" y="2373313"/>
            <a:ext cx="454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aseline="0" smtClean="0">
                <a:solidFill>
                  <a:srgbClr val="000000"/>
                </a:solidFill>
              </a:rPr>
              <a:t>O</a:t>
            </a:r>
          </a:p>
        </p:txBody>
      </p:sp>
      <p:sp>
        <p:nvSpPr>
          <p:cNvPr id="576517" name="Text Box 5"/>
          <p:cNvSpPr txBox="1">
            <a:spLocks noChangeArrowheads="1"/>
          </p:cNvSpPr>
          <p:nvPr/>
        </p:nvSpPr>
        <p:spPr bwMode="auto">
          <a:xfrm>
            <a:off x="2738438" y="2374900"/>
            <a:ext cx="454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aseline="0" smtClean="0">
                <a:solidFill>
                  <a:srgbClr val="000000"/>
                </a:solidFill>
              </a:rPr>
              <a:t>O</a:t>
            </a:r>
          </a:p>
        </p:txBody>
      </p:sp>
      <p:sp>
        <p:nvSpPr>
          <p:cNvPr id="576518" name="Text Box 6"/>
          <p:cNvSpPr txBox="1">
            <a:spLocks noChangeArrowheads="1"/>
          </p:cNvSpPr>
          <p:nvPr/>
        </p:nvSpPr>
        <p:spPr bwMode="auto">
          <a:xfrm>
            <a:off x="3235325" y="2376488"/>
            <a:ext cx="454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aseline="0" smtClean="0">
                <a:solidFill>
                  <a:srgbClr val="000000"/>
                </a:solidFill>
              </a:rPr>
              <a:t>O</a:t>
            </a:r>
          </a:p>
        </p:txBody>
      </p:sp>
      <p:sp>
        <p:nvSpPr>
          <p:cNvPr id="576519" name="Text Box 7"/>
          <p:cNvSpPr txBox="1">
            <a:spLocks noChangeArrowheads="1"/>
          </p:cNvSpPr>
          <p:nvPr/>
        </p:nvSpPr>
        <p:spPr bwMode="auto">
          <a:xfrm>
            <a:off x="5154613" y="2365375"/>
            <a:ext cx="454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aseline="0" smtClean="0">
                <a:solidFill>
                  <a:srgbClr val="000000"/>
                </a:solidFill>
              </a:rPr>
              <a:t>O</a:t>
            </a:r>
          </a:p>
        </p:txBody>
      </p:sp>
      <p:sp>
        <p:nvSpPr>
          <p:cNvPr id="576520" name="Text Box 8"/>
          <p:cNvSpPr txBox="1">
            <a:spLocks noChangeArrowheads="1"/>
          </p:cNvSpPr>
          <p:nvPr/>
        </p:nvSpPr>
        <p:spPr bwMode="auto">
          <a:xfrm>
            <a:off x="5661025" y="2366963"/>
            <a:ext cx="454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aseline="0" smtClean="0">
                <a:solidFill>
                  <a:srgbClr val="000000"/>
                </a:solidFill>
              </a:rPr>
              <a:t>O</a:t>
            </a:r>
          </a:p>
        </p:txBody>
      </p:sp>
      <p:sp>
        <p:nvSpPr>
          <p:cNvPr id="576521" name="Text Box 9"/>
          <p:cNvSpPr txBox="1">
            <a:spLocks noChangeArrowheads="1"/>
          </p:cNvSpPr>
          <p:nvPr/>
        </p:nvSpPr>
        <p:spPr bwMode="auto">
          <a:xfrm>
            <a:off x="6157913" y="2368550"/>
            <a:ext cx="454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aseline="0" smtClean="0">
                <a:solidFill>
                  <a:srgbClr val="000000"/>
                </a:solidFill>
              </a:rPr>
              <a:t>O</a:t>
            </a:r>
          </a:p>
        </p:txBody>
      </p:sp>
      <p:sp>
        <p:nvSpPr>
          <p:cNvPr id="576522" name="Line 10"/>
          <p:cNvSpPr>
            <a:spLocks noChangeShapeType="1"/>
          </p:cNvSpPr>
          <p:nvPr/>
        </p:nvSpPr>
        <p:spPr bwMode="auto">
          <a:xfrm>
            <a:off x="1863725" y="2268538"/>
            <a:ext cx="412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24" name="Line 12"/>
          <p:cNvSpPr>
            <a:spLocks noChangeShapeType="1"/>
          </p:cNvSpPr>
          <p:nvPr/>
        </p:nvSpPr>
        <p:spPr bwMode="auto">
          <a:xfrm>
            <a:off x="4692650" y="2268538"/>
            <a:ext cx="2222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25" name="Line 13"/>
          <p:cNvSpPr>
            <a:spLocks noChangeShapeType="1"/>
          </p:cNvSpPr>
          <p:nvPr/>
        </p:nvSpPr>
        <p:spPr bwMode="auto">
          <a:xfrm>
            <a:off x="5522913" y="2635250"/>
            <a:ext cx="222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26" name="Line 14"/>
          <p:cNvSpPr>
            <a:spLocks noChangeShapeType="1"/>
          </p:cNvSpPr>
          <p:nvPr/>
        </p:nvSpPr>
        <p:spPr bwMode="auto">
          <a:xfrm>
            <a:off x="6019800" y="2589213"/>
            <a:ext cx="222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27" name="Line 15"/>
          <p:cNvSpPr>
            <a:spLocks noChangeShapeType="1"/>
          </p:cNvSpPr>
          <p:nvPr/>
        </p:nvSpPr>
        <p:spPr bwMode="auto">
          <a:xfrm>
            <a:off x="6018213" y="2667000"/>
            <a:ext cx="222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28" name="Line 16"/>
          <p:cNvSpPr>
            <a:spLocks noChangeShapeType="1"/>
          </p:cNvSpPr>
          <p:nvPr/>
        </p:nvSpPr>
        <p:spPr bwMode="auto">
          <a:xfrm>
            <a:off x="3100388" y="2644775"/>
            <a:ext cx="222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29" name="Line 17"/>
          <p:cNvSpPr>
            <a:spLocks noChangeShapeType="1"/>
          </p:cNvSpPr>
          <p:nvPr/>
        </p:nvSpPr>
        <p:spPr bwMode="auto">
          <a:xfrm>
            <a:off x="2600325" y="2609850"/>
            <a:ext cx="222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30" name="Line 18"/>
          <p:cNvSpPr>
            <a:spLocks noChangeShapeType="1"/>
          </p:cNvSpPr>
          <p:nvPr/>
        </p:nvSpPr>
        <p:spPr bwMode="auto">
          <a:xfrm>
            <a:off x="2598738" y="2687638"/>
            <a:ext cx="222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33" name="Rectangle 21"/>
          <p:cNvSpPr>
            <a:spLocks noChangeArrowheads="1"/>
          </p:cNvSpPr>
          <p:nvPr/>
        </p:nvSpPr>
        <p:spPr bwMode="auto">
          <a:xfrm>
            <a:off x="5705475" y="2266950"/>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37" name="Rectangle 25"/>
          <p:cNvSpPr>
            <a:spLocks noChangeArrowheads="1"/>
          </p:cNvSpPr>
          <p:nvPr/>
        </p:nvSpPr>
        <p:spPr bwMode="auto">
          <a:xfrm>
            <a:off x="3289300" y="22875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38" name="Rectangle 26"/>
          <p:cNvSpPr>
            <a:spLocks noChangeArrowheads="1"/>
          </p:cNvSpPr>
          <p:nvPr/>
        </p:nvSpPr>
        <p:spPr bwMode="auto">
          <a:xfrm>
            <a:off x="3298825" y="2640013"/>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39" name="Rectangle 27"/>
          <p:cNvSpPr>
            <a:spLocks noChangeArrowheads="1"/>
          </p:cNvSpPr>
          <p:nvPr/>
        </p:nvSpPr>
        <p:spPr bwMode="auto">
          <a:xfrm rot="16200000">
            <a:off x="3369469" y="2391569"/>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40" name="Rectangle 28"/>
          <p:cNvSpPr>
            <a:spLocks noChangeArrowheads="1"/>
          </p:cNvSpPr>
          <p:nvPr/>
        </p:nvSpPr>
        <p:spPr bwMode="auto">
          <a:xfrm>
            <a:off x="2289175" y="228917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41" name="Rectangle 29"/>
          <p:cNvSpPr>
            <a:spLocks noChangeArrowheads="1"/>
          </p:cNvSpPr>
          <p:nvPr/>
        </p:nvSpPr>
        <p:spPr bwMode="auto">
          <a:xfrm>
            <a:off x="2298700" y="2641600"/>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42" name="Rectangle 30"/>
          <p:cNvSpPr>
            <a:spLocks noChangeArrowheads="1"/>
          </p:cNvSpPr>
          <p:nvPr/>
        </p:nvSpPr>
        <p:spPr bwMode="auto">
          <a:xfrm>
            <a:off x="6215063" y="2278063"/>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43" name="Rectangle 31"/>
          <p:cNvSpPr>
            <a:spLocks noChangeArrowheads="1"/>
          </p:cNvSpPr>
          <p:nvPr/>
        </p:nvSpPr>
        <p:spPr bwMode="auto">
          <a:xfrm>
            <a:off x="6224588" y="26304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44" name="Rectangle 32"/>
          <p:cNvSpPr>
            <a:spLocks noChangeArrowheads="1"/>
          </p:cNvSpPr>
          <p:nvPr/>
        </p:nvSpPr>
        <p:spPr bwMode="auto">
          <a:xfrm>
            <a:off x="5199063" y="228282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45" name="Rectangle 33"/>
          <p:cNvSpPr>
            <a:spLocks noChangeArrowheads="1"/>
          </p:cNvSpPr>
          <p:nvPr/>
        </p:nvSpPr>
        <p:spPr bwMode="auto">
          <a:xfrm>
            <a:off x="5208588" y="2635250"/>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46" name="Rectangle 34"/>
          <p:cNvSpPr>
            <a:spLocks noChangeArrowheads="1"/>
          </p:cNvSpPr>
          <p:nvPr/>
        </p:nvSpPr>
        <p:spPr bwMode="auto">
          <a:xfrm rot="16200000">
            <a:off x="4934744" y="2386807"/>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47" name="Rectangle 35"/>
          <p:cNvSpPr>
            <a:spLocks noChangeArrowheads="1"/>
          </p:cNvSpPr>
          <p:nvPr/>
        </p:nvSpPr>
        <p:spPr bwMode="auto">
          <a:xfrm>
            <a:off x="2794000" y="2278063"/>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48" name="Text Box 36"/>
          <p:cNvSpPr txBox="1">
            <a:spLocks noChangeArrowheads="1"/>
          </p:cNvSpPr>
          <p:nvPr/>
        </p:nvSpPr>
        <p:spPr bwMode="auto">
          <a:xfrm>
            <a:off x="2947988" y="2189163"/>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a:t>
            </a:r>
          </a:p>
        </p:txBody>
      </p:sp>
      <p:sp>
        <p:nvSpPr>
          <p:cNvPr id="576549" name="Text Box 37"/>
          <p:cNvSpPr txBox="1">
            <a:spLocks noChangeArrowheads="1"/>
          </p:cNvSpPr>
          <p:nvPr/>
        </p:nvSpPr>
        <p:spPr bwMode="auto">
          <a:xfrm>
            <a:off x="5864225" y="2192338"/>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a:t>
            </a:r>
          </a:p>
        </p:txBody>
      </p:sp>
      <p:sp>
        <p:nvSpPr>
          <p:cNvPr id="576550" name="Text Box 38"/>
          <p:cNvSpPr txBox="1">
            <a:spLocks noChangeArrowheads="1"/>
          </p:cNvSpPr>
          <p:nvPr/>
        </p:nvSpPr>
        <p:spPr bwMode="auto">
          <a:xfrm>
            <a:off x="3482975" y="2190750"/>
            <a:ext cx="26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a:t>
            </a:r>
          </a:p>
        </p:txBody>
      </p:sp>
      <p:sp>
        <p:nvSpPr>
          <p:cNvPr id="576551" name="Text Box 39"/>
          <p:cNvSpPr txBox="1">
            <a:spLocks noChangeArrowheads="1"/>
          </p:cNvSpPr>
          <p:nvPr/>
        </p:nvSpPr>
        <p:spPr bwMode="auto">
          <a:xfrm>
            <a:off x="5051425" y="2181225"/>
            <a:ext cx="26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a:t>
            </a:r>
          </a:p>
        </p:txBody>
      </p:sp>
      <p:sp>
        <p:nvSpPr>
          <p:cNvPr id="576552" name="Line 40"/>
          <p:cNvSpPr>
            <a:spLocks noChangeShapeType="1"/>
          </p:cNvSpPr>
          <p:nvPr/>
        </p:nvSpPr>
        <p:spPr bwMode="auto">
          <a:xfrm>
            <a:off x="3984625" y="2600325"/>
            <a:ext cx="93027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76570" name="Group 58"/>
          <p:cNvGrpSpPr>
            <a:grpSpLocks/>
          </p:cNvGrpSpPr>
          <p:nvPr/>
        </p:nvGrpSpPr>
        <p:grpSpPr bwMode="auto">
          <a:xfrm>
            <a:off x="3427413" y="4062413"/>
            <a:ext cx="2098675" cy="819150"/>
            <a:chOff x="2159" y="2559"/>
            <a:chExt cx="1322" cy="516"/>
          </a:xfrm>
        </p:grpSpPr>
        <p:sp>
          <p:nvSpPr>
            <p:cNvPr id="576553" name="Text Box 41"/>
            <p:cNvSpPr txBox="1">
              <a:spLocks noChangeArrowheads="1"/>
            </p:cNvSpPr>
            <p:nvPr/>
          </p:nvSpPr>
          <p:spPr bwMode="auto">
            <a:xfrm>
              <a:off x="2329" y="2675"/>
              <a:ext cx="2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aseline="0" smtClean="0">
                  <a:solidFill>
                    <a:srgbClr val="000000"/>
                  </a:solidFill>
                </a:rPr>
                <a:t>O</a:t>
              </a:r>
            </a:p>
          </p:txBody>
        </p:sp>
        <p:sp>
          <p:nvSpPr>
            <p:cNvPr id="576554" name="Text Box 42"/>
            <p:cNvSpPr txBox="1">
              <a:spLocks noChangeArrowheads="1"/>
            </p:cNvSpPr>
            <p:nvPr/>
          </p:nvSpPr>
          <p:spPr bwMode="auto">
            <a:xfrm>
              <a:off x="2655" y="2676"/>
              <a:ext cx="2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aseline="0" smtClean="0">
                  <a:solidFill>
                    <a:srgbClr val="000000"/>
                  </a:solidFill>
                </a:rPr>
                <a:t>O</a:t>
              </a:r>
            </a:p>
          </p:txBody>
        </p:sp>
        <p:sp>
          <p:nvSpPr>
            <p:cNvPr id="576555" name="Text Box 43"/>
            <p:cNvSpPr txBox="1">
              <a:spLocks noChangeArrowheads="1"/>
            </p:cNvSpPr>
            <p:nvPr/>
          </p:nvSpPr>
          <p:spPr bwMode="auto">
            <a:xfrm>
              <a:off x="2968" y="2677"/>
              <a:ext cx="2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aseline="0" smtClean="0">
                  <a:solidFill>
                    <a:srgbClr val="000000"/>
                  </a:solidFill>
                </a:rPr>
                <a:t>O</a:t>
              </a:r>
            </a:p>
          </p:txBody>
        </p:sp>
        <p:sp>
          <p:nvSpPr>
            <p:cNvPr id="576557" name="Line 45"/>
            <p:cNvSpPr>
              <a:spLocks noChangeShapeType="1"/>
            </p:cNvSpPr>
            <p:nvPr/>
          </p:nvSpPr>
          <p:spPr bwMode="auto">
            <a:xfrm>
              <a:off x="2568" y="2824"/>
              <a:ext cx="1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58" name="Line 46"/>
            <p:cNvSpPr>
              <a:spLocks noChangeShapeType="1"/>
            </p:cNvSpPr>
            <p:nvPr/>
          </p:nvSpPr>
          <p:spPr bwMode="auto">
            <a:xfrm>
              <a:off x="2567" y="2873"/>
              <a:ext cx="14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59" name="Rectangle 47"/>
            <p:cNvSpPr>
              <a:spLocks noChangeArrowheads="1"/>
            </p:cNvSpPr>
            <p:nvPr/>
          </p:nvSpPr>
          <p:spPr bwMode="auto">
            <a:xfrm>
              <a:off x="3002" y="262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60" name="Rectangle 48"/>
            <p:cNvSpPr>
              <a:spLocks noChangeArrowheads="1"/>
            </p:cNvSpPr>
            <p:nvPr/>
          </p:nvSpPr>
          <p:spPr bwMode="auto">
            <a:xfrm>
              <a:off x="3008" y="284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62" name="Rectangle 50"/>
            <p:cNvSpPr>
              <a:spLocks noChangeArrowheads="1"/>
            </p:cNvSpPr>
            <p:nvPr/>
          </p:nvSpPr>
          <p:spPr bwMode="auto">
            <a:xfrm>
              <a:off x="2365" y="262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63" name="Rectangle 51"/>
            <p:cNvSpPr>
              <a:spLocks noChangeArrowheads="1"/>
            </p:cNvSpPr>
            <p:nvPr/>
          </p:nvSpPr>
          <p:spPr bwMode="auto">
            <a:xfrm>
              <a:off x="2371" y="2844"/>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64" name="Rectangle 52"/>
            <p:cNvSpPr>
              <a:spLocks noChangeArrowheads="1"/>
            </p:cNvSpPr>
            <p:nvPr/>
          </p:nvSpPr>
          <p:spPr bwMode="auto">
            <a:xfrm>
              <a:off x="2690" y="2615"/>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6565" name="Text Box 53"/>
            <p:cNvSpPr txBox="1">
              <a:spLocks noChangeArrowheads="1"/>
            </p:cNvSpPr>
            <p:nvPr/>
          </p:nvSpPr>
          <p:spPr bwMode="auto">
            <a:xfrm>
              <a:off x="2787" y="2559"/>
              <a:ext cx="2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a:t>
              </a:r>
            </a:p>
          </p:txBody>
        </p:sp>
        <p:sp>
          <p:nvSpPr>
            <p:cNvPr id="576566" name="Text Box 54"/>
            <p:cNvSpPr txBox="1">
              <a:spLocks noChangeArrowheads="1"/>
            </p:cNvSpPr>
            <p:nvPr/>
          </p:nvSpPr>
          <p:spPr bwMode="auto">
            <a:xfrm>
              <a:off x="3152" y="2560"/>
              <a:ext cx="3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-½ </a:t>
              </a:r>
            </a:p>
          </p:txBody>
        </p:sp>
        <p:sp>
          <p:nvSpPr>
            <p:cNvPr id="576567" name="Text Box 55"/>
            <p:cNvSpPr txBox="1">
              <a:spLocks noChangeArrowheads="1"/>
            </p:cNvSpPr>
            <p:nvPr/>
          </p:nvSpPr>
          <p:spPr bwMode="auto">
            <a:xfrm>
              <a:off x="2159" y="2561"/>
              <a:ext cx="3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-½ </a:t>
              </a:r>
            </a:p>
          </p:txBody>
        </p:sp>
        <p:sp>
          <p:nvSpPr>
            <p:cNvPr id="576568" name="Line 56"/>
            <p:cNvSpPr>
              <a:spLocks noChangeShapeType="1"/>
            </p:cNvSpPr>
            <p:nvPr/>
          </p:nvSpPr>
          <p:spPr bwMode="auto">
            <a:xfrm>
              <a:off x="2884" y="2825"/>
              <a:ext cx="1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6569" name="Line 57"/>
            <p:cNvSpPr>
              <a:spLocks noChangeShapeType="1"/>
            </p:cNvSpPr>
            <p:nvPr/>
          </p:nvSpPr>
          <p:spPr bwMode="auto">
            <a:xfrm>
              <a:off x="2883" y="2874"/>
              <a:ext cx="141"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spTree>
    <p:extLst>
      <p:ext uri="{BB962C8B-B14F-4D97-AF65-F5344CB8AC3E}">
        <p14:creationId xmlns:p14="http://schemas.microsoft.com/office/powerpoint/2010/main" val="2375277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6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dirty="0" smtClean="0"/>
              <a:t>O</a:t>
            </a:r>
            <a:r>
              <a:rPr lang="tr-TR" dirty="0"/>
              <a:t>k</a:t>
            </a:r>
            <a:r>
              <a:rPr lang="en-US" dirty="0" err="1"/>
              <a:t>tet</a:t>
            </a:r>
            <a:r>
              <a:rPr lang="en-US" dirty="0"/>
              <a:t> </a:t>
            </a:r>
            <a:r>
              <a:rPr lang="tr-TR" dirty="0"/>
              <a:t>Kuralından Sapmalar</a:t>
            </a:r>
            <a:endParaRPr lang="en-US" dirty="0"/>
          </a:p>
        </p:txBody>
      </p:sp>
      <p:sp>
        <p:nvSpPr>
          <p:cNvPr id="577539" name="Rectangle 3"/>
          <p:cNvSpPr>
            <a:spLocks noGrp="1" noChangeArrowheads="1"/>
          </p:cNvSpPr>
          <p:nvPr>
            <p:ph type="body" idx="1"/>
          </p:nvPr>
        </p:nvSpPr>
        <p:spPr>
          <a:xfrm>
            <a:off x="630238" y="1503363"/>
            <a:ext cx="7772400" cy="4114800"/>
          </a:xfrm>
        </p:spPr>
        <p:txBody>
          <a:bodyPr/>
          <a:lstStyle/>
          <a:p>
            <a:pPr>
              <a:tabLst>
                <a:tab pos="3319463" algn="l"/>
              </a:tabLst>
            </a:pPr>
            <a:r>
              <a:rPr lang="tr-TR"/>
              <a:t>Tek sayıda </a:t>
            </a:r>
            <a:r>
              <a:rPr lang="en-US" i="1"/>
              <a:t>e</a:t>
            </a:r>
            <a:r>
              <a:rPr lang="en-US" baseline="30000"/>
              <a:t>- </a:t>
            </a:r>
            <a:r>
              <a:rPr lang="tr-TR" baseline="30000"/>
              <a:t>  </a:t>
            </a:r>
            <a:r>
              <a:rPr lang="tr-TR"/>
              <a:t>olan türler</a:t>
            </a:r>
            <a:r>
              <a:rPr lang="en-US"/>
              <a:t>.</a:t>
            </a:r>
          </a:p>
          <a:p>
            <a:pPr>
              <a:tabLst>
                <a:tab pos="3319463" algn="l"/>
              </a:tabLst>
            </a:pPr>
            <a:endParaRPr lang="en-US"/>
          </a:p>
          <a:p>
            <a:pPr>
              <a:buFontTx/>
              <a:buNone/>
              <a:tabLst>
                <a:tab pos="3319463" algn="l"/>
              </a:tabLst>
            </a:pPr>
            <a:r>
              <a:rPr lang="en-US"/>
              <a:t>		N=O </a:t>
            </a:r>
          </a:p>
        </p:txBody>
      </p:sp>
      <p:sp>
        <p:nvSpPr>
          <p:cNvPr id="577541" name="Rectangle 5"/>
          <p:cNvSpPr>
            <a:spLocks noChangeArrowheads="1"/>
          </p:cNvSpPr>
          <p:nvPr/>
        </p:nvSpPr>
        <p:spPr bwMode="auto">
          <a:xfrm>
            <a:off x="4549775" y="255587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7542" name="Rectangle 6"/>
          <p:cNvSpPr>
            <a:spLocks noChangeArrowheads="1"/>
          </p:cNvSpPr>
          <p:nvPr/>
        </p:nvSpPr>
        <p:spPr bwMode="auto">
          <a:xfrm>
            <a:off x="4552950" y="298132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7543" name="Rectangle 7"/>
          <p:cNvSpPr>
            <a:spLocks noChangeArrowheads="1"/>
          </p:cNvSpPr>
          <p:nvPr/>
        </p:nvSpPr>
        <p:spPr bwMode="auto">
          <a:xfrm>
            <a:off x="4008438" y="2559050"/>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7544" name="Rectangle 8"/>
          <p:cNvSpPr>
            <a:spLocks noChangeArrowheads="1"/>
          </p:cNvSpPr>
          <p:nvPr/>
        </p:nvSpPr>
        <p:spPr bwMode="auto">
          <a:xfrm rot="16200000">
            <a:off x="3753644" y="2620169"/>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7545" name="Text Box 9"/>
          <p:cNvSpPr txBox="1">
            <a:spLocks noChangeArrowheads="1"/>
          </p:cNvSpPr>
          <p:nvPr/>
        </p:nvSpPr>
        <p:spPr bwMode="auto">
          <a:xfrm>
            <a:off x="1849438" y="4257675"/>
            <a:ext cx="22621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3200" baseline="0" smtClean="0">
                <a:solidFill>
                  <a:srgbClr val="000000"/>
                </a:solidFill>
              </a:rPr>
              <a:t>H—C—H    </a:t>
            </a:r>
          </a:p>
        </p:txBody>
      </p:sp>
      <p:sp>
        <p:nvSpPr>
          <p:cNvPr id="577546" name="Text Box 10"/>
          <p:cNvSpPr txBox="1">
            <a:spLocks noChangeArrowheads="1"/>
          </p:cNvSpPr>
          <p:nvPr/>
        </p:nvSpPr>
        <p:spPr bwMode="auto">
          <a:xfrm>
            <a:off x="2524125" y="35607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3200" baseline="0" smtClean="0">
                <a:solidFill>
                  <a:srgbClr val="000000"/>
                </a:solidFill>
              </a:rPr>
              <a:t>H</a:t>
            </a:r>
          </a:p>
        </p:txBody>
      </p:sp>
      <p:sp>
        <p:nvSpPr>
          <p:cNvPr id="577547" name="Line 11"/>
          <p:cNvSpPr>
            <a:spLocks noChangeShapeType="1"/>
          </p:cNvSpPr>
          <p:nvPr/>
        </p:nvSpPr>
        <p:spPr bwMode="auto">
          <a:xfrm flipV="1">
            <a:off x="2773363" y="4071938"/>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7548" name="Rectangle 12"/>
          <p:cNvSpPr>
            <a:spLocks noChangeArrowheads="1"/>
          </p:cNvSpPr>
          <p:nvPr/>
        </p:nvSpPr>
        <p:spPr bwMode="auto">
          <a:xfrm rot="16200000">
            <a:off x="2507457" y="4463256"/>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7549" name="Rectangle 13"/>
          <p:cNvSpPr>
            <a:spLocks noChangeArrowheads="1"/>
          </p:cNvSpPr>
          <p:nvPr/>
        </p:nvSpPr>
        <p:spPr bwMode="auto">
          <a:xfrm rot="16200000">
            <a:off x="5553869" y="4175919"/>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7550" name="Text Box 14"/>
          <p:cNvSpPr txBox="1">
            <a:spLocks noChangeArrowheads="1"/>
          </p:cNvSpPr>
          <p:nvPr/>
        </p:nvSpPr>
        <p:spPr bwMode="auto">
          <a:xfrm>
            <a:off x="5791200" y="4160838"/>
            <a:ext cx="1254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3200" baseline="0" smtClean="0">
                <a:solidFill>
                  <a:srgbClr val="000000"/>
                </a:solidFill>
              </a:rPr>
              <a:t>O—H</a:t>
            </a:r>
            <a:r>
              <a:rPr lang="en-US" sz="2400" baseline="0" smtClean="0">
                <a:solidFill>
                  <a:srgbClr val="000000"/>
                </a:solidFill>
              </a:rPr>
              <a:t> </a:t>
            </a:r>
          </a:p>
        </p:txBody>
      </p:sp>
      <p:sp>
        <p:nvSpPr>
          <p:cNvPr id="577551" name="Rectangle 15"/>
          <p:cNvSpPr>
            <a:spLocks noChangeArrowheads="1"/>
          </p:cNvSpPr>
          <p:nvPr/>
        </p:nvSpPr>
        <p:spPr bwMode="auto">
          <a:xfrm>
            <a:off x="5856288" y="407193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7552" name="Rectangle 16"/>
          <p:cNvSpPr>
            <a:spLocks noChangeArrowheads="1"/>
          </p:cNvSpPr>
          <p:nvPr/>
        </p:nvSpPr>
        <p:spPr bwMode="auto">
          <a:xfrm>
            <a:off x="5859463" y="44973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Tree>
    <p:extLst>
      <p:ext uri="{BB962C8B-B14F-4D97-AF65-F5344CB8AC3E}">
        <p14:creationId xmlns:p14="http://schemas.microsoft.com/office/powerpoint/2010/main" val="2860808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O</a:t>
            </a:r>
            <a:r>
              <a:rPr lang="tr-TR"/>
              <a:t>k</a:t>
            </a:r>
            <a:r>
              <a:rPr lang="en-US"/>
              <a:t>tet </a:t>
            </a:r>
            <a:r>
              <a:rPr lang="tr-TR"/>
              <a:t>Kuralından Sapmalar</a:t>
            </a:r>
            <a:endParaRPr lang="en-US"/>
          </a:p>
        </p:txBody>
      </p:sp>
      <p:sp>
        <p:nvSpPr>
          <p:cNvPr id="578563" name="Rectangle 3"/>
          <p:cNvSpPr>
            <a:spLocks noGrp="1" noChangeArrowheads="1"/>
          </p:cNvSpPr>
          <p:nvPr>
            <p:ph type="body" idx="1"/>
          </p:nvPr>
        </p:nvSpPr>
        <p:spPr/>
        <p:txBody>
          <a:bodyPr/>
          <a:lstStyle/>
          <a:p>
            <a:r>
              <a:rPr lang="tr-TR"/>
              <a:t>Tamamlanmamış</a:t>
            </a:r>
            <a:r>
              <a:rPr lang="en-US"/>
              <a:t> o</a:t>
            </a:r>
            <a:r>
              <a:rPr lang="tr-TR"/>
              <a:t>k</a:t>
            </a:r>
            <a:r>
              <a:rPr lang="en-US"/>
              <a:t>tet</a:t>
            </a:r>
            <a:r>
              <a:rPr lang="tr-TR"/>
              <a:t>ler</a:t>
            </a:r>
            <a:endParaRPr lang="en-US"/>
          </a:p>
        </p:txBody>
      </p:sp>
      <p:sp>
        <p:nvSpPr>
          <p:cNvPr id="578564" name="Text Box 4"/>
          <p:cNvSpPr txBox="1">
            <a:spLocks noChangeArrowheads="1"/>
          </p:cNvSpPr>
          <p:nvPr/>
        </p:nvSpPr>
        <p:spPr bwMode="auto">
          <a:xfrm>
            <a:off x="2046288" y="3513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B</a:t>
            </a:r>
          </a:p>
        </p:txBody>
      </p:sp>
      <p:sp>
        <p:nvSpPr>
          <p:cNvPr id="578565" name="Text Box 5"/>
          <p:cNvSpPr txBox="1">
            <a:spLocks noChangeArrowheads="1"/>
          </p:cNvSpPr>
          <p:nvPr/>
        </p:nvSpPr>
        <p:spPr bwMode="auto">
          <a:xfrm>
            <a:off x="2065338" y="28416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8566" name="Text Box 6"/>
          <p:cNvSpPr txBox="1">
            <a:spLocks noChangeArrowheads="1"/>
          </p:cNvSpPr>
          <p:nvPr/>
        </p:nvSpPr>
        <p:spPr bwMode="auto">
          <a:xfrm>
            <a:off x="2563813" y="3992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8567" name="Text Box 7"/>
          <p:cNvSpPr txBox="1">
            <a:spLocks noChangeArrowheads="1"/>
          </p:cNvSpPr>
          <p:nvPr/>
        </p:nvSpPr>
        <p:spPr bwMode="auto">
          <a:xfrm>
            <a:off x="1544638" y="3992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8569" name="Line 9"/>
          <p:cNvSpPr>
            <a:spLocks noChangeShapeType="1"/>
          </p:cNvSpPr>
          <p:nvPr/>
        </p:nvSpPr>
        <p:spPr bwMode="auto">
          <a:xfrm flipV="1">
            <a:off x="1812925" y="3873500"/>
            <a:ext cx="301625" cy="23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570" name="Line 10"/>
          <p:cNvSpPr>
            <a:spLocks noChangeShapeType="1"/>
          </p:cNvSpPr>
          <p:nvPr/>
        </p:nvSpPr>
        <p:spPr bwMode="auto">
          <a:xfrm flipH="1" flipV="1">
            <a:off x="2347913" y="3854450"/>
            <a:ext cx="301625" cy="23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571" name="Line 11"/>
          <p:cNvSpPr>
            <a:spLocks noChangeShapeType="1"/>
          </p:cNvSpPr>
          <p:nvPr/>
        </p:nvSpPr>
        <p:spPr bwMode="auto">
          <a:xfrm flipH="1" flipV="1">
            <a:off x="2216150" y="3249613"/>
            <a:ext cx="0" cy="349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588" name="Rectangle 28"/>
          <p:cNvSpPr>
            <a:spLocks noChangeArrowheads="1"/>
          </p:cNvSpPr>
          <p:nvPr/>
        </p:nvSpPr>
        <p:spPr bwMode="auto">
          <a:xfrm rot="5400000">
            <a:off x="2221707" y="2926556"/>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589" name="Rectangle 29"/>
          <p:cNvSpPr>
            <a:spLocks noChangeArrowheads="1"/>
          </p:cNvSpPr>
          <p:nvPr/>
        </p:nvSpPr>
        <p:spPr bwMode="auto">
          <a:xfrm>
            <a:off x="2068513" y="2690813"/>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590" name="Rectangle 30"/>
          <p:cNvSpPr>
            <a:spLocks noChangeArrowheads="1"/>
          </p:cNvSpPr>
          <p:nvPr/>
        </p:nvSpPr>
        <p:spPr bwMode="auto">
          <a:xfrm rot="16200000">
            <a:off x="1826419" y="2802732"/>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592" name="Rectangle 32"/>
          <p:cNvSpPr>
            <a:spLocks noChangeArrowheads="1"/>
          </p:cNvSpPr>
          <p:nvPr/>
        </p:nvSpPr>
        <p:spPr bwMode="auto">
          <a:xfrm rot="2539775">
            <a:off x="1379538" y="423227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594" name="Rectangle 34"/>
          <p:cNvSpPr>
            <a:spLocks noChangeArrowheads="1"/>
          </p:cNvSpPr>
          <p:nvPr/>
        </p:nvSpPr>
        <p:spPr bwMode="auto">
          <a:xfrm rot="-2720835">
            <a:off x="1378744" y="3825082"/>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595" name="Rectangle 35"/>
          <p:cNvSpPr>
            <a:spLocks noChangeArrowheads="1"/>
          </p:cNvSpPr>
          <p:nvPr/>
        </p:nvSpPr>
        <p:spPr bwMode="auto">
          <a:xfrm rot="-2720835">
            <a:off x="1635919" y="4115594"/>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06" name="Rectangle 46"/>
          <p:cNvSpPr>
            <a:spLocks noChangeArrowheads="1"/>
          </p:cNvSpPr>
          <p:nvPr/>
        </p:nvSpPr>
        <p:spPr bwMode="auto">
          <a:xfrm rot="19060225" flipH="1">
            <a:off x="2643188" y="40909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07" name="Rectangle 47"/>
          <p:cNvSpPr>
            <a:spLocks noChangeArrowheads="1"/>
          </p:cNvSpPr>
          <p:nvPr/>
        </p:nvSpPr>
        <p:spPr bwMode="auto">
          <a:xfrm rot="2720835" flipH="1">
            <a:off x="2416969" y="4253707"/>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08" name="Rectangle 48"/>
          <p:cNvSpPr>
            <a:spLocks noChangeArrowheads="1"/>
          </p:cNvSpPr>
          <p:nvPr/>
        </p:nvSpPr>
        <p:spPr bwMode="auto">
          <a:xfrm rot="2720835" flipH="1">
            <a:off x="2666207" y="3967956"/>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27" name="Line 67"/>
          <p:cNvSpPr>
            <a:spLocks noChangeShapeType="1"/>
          </p:cNvSpPr>
          <p:nvPr/>
        </p:nvSpPr>
        <p:spPr bwMode="auto">
          <a:xfrm>
            <a:off x="3041650" y="3590925"/>
            <a:ext cx="93027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628" name="Line 68"/>
          <p:cNvSpPr>
            <a:spLocks noChangeShapeType="1"/>
          </p:cNvSpPr>
          <p:nvPr/>
        </p:nvSpPr>
        <p:spPr bwMode="auto">
          <a:xfrm>
            <a:off x="5534025" y="3559175"/>
            <a:ext cx="93027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grpSp>
        <p:nvGrpSpPr>
          <p:cNvPr id="578661" name="Group 101"/>
          <p:cNvGrpSpPr>
            <a:grpSpLocks/>
          </p:cNvGrpSpPr>
          <p:nvPr/>
        </p:nvGrpSpPr>
        <p:grpSpPr bwMode="auto">
          <a:xfrm>
            <a:off x="3781425" y="2682875"/>
            <a:ext cx="1903413" cy="1963738"/>
            <a:chOff x="2382" y="1690"/>
            <a:chExt cx="1199" cy="1237"/>
          </a:xfrm>
        </p:grpSpPr>
        <p:grpSp>
          <p:nvGrpSpPr>
            <p:cNvPr id="578629" name="Group 69"/>
            <p:cNvGrpSpPr>
              <a:grpSpLocks/>
            </p:cNvGrpSpPr>
            <p:nvPr/>
          </p:nvGrpSpPr>
          <p:grpSpPr bwMode="auto">
            <a:xfrm>
              <a:off x="2382" y="1768"/>
              <a:ext cx="1199" cy="1159"/>
              <a:chOff x="2382" y="1768"/>
              <a:chExt cx="1199" cy="1159"/>
            </a:xfrm>
          </p:grpSpPr>
          <p:sp>
            <p:nvSpPr>
              <p:cNvPr id="578572" name="Text Box 12"/>
              <p:cNvSpPr txBox="1">
                <a:spLocks noChangeArrowheads="1"/>
              </p:cNvSpPr>
              <p:nvPr/>
            </p:nvSpPr>
            <p:spPr bwMode="auto">
              <a:xfrm>
                <a:off x="2867" y="219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B</a:t>
                </a:r>
              </a:p>
            </p:txBody>
          </p:sp>
          <p:sp>
            <p:nvSpPr>
              <p:cNvPr id="578573" name="Text Box 13"/>
              <p:cNvSpPr txBox="1">
                <a:spLocks noChangeArrowheads="1"/>
              </p:cNvSpPr>
              <p:nvPr/>
            </p:nvSpPr>
            <p:spPr bwMode="auto">
              <a:xfrm>
                <a:off x="2879" y="176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8574" name="Text Box 14"/>
              <p:cNvSpPr txBox="1">
                <a:spLocks noChangeArrowheads="1"/>
              </p:cNvSpPr>
              <p:nvPr/>
            </p:nvSpPr>
            <p:spPr bwMode="auto">
              <a:xfrm>
                <a:off x="3193" y="249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8575" name="Text Box 15"/>
              <p:cNvSpPr txBox="1">
                <a:spLocks noChangeArrowheads="1"/>
              </p:cNvSpPr>
              <p:nvPr/>
            </p:nvSpPr>
            <p:spPr bwMode="auto">
              <a:xfrm>
                <a:off x="2551" y="249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8576" name="Line 16"/>
              <p:cNvSpPr>
                <a:spLocks noChangeShapeType="1"/>
              </p:cNvSpPr>
              <p:nvPr/>
            </p:nvSpPr>
            <p:spPr bwMode="auto">
              <a:xfrm flipV="1">
                <a:off x="2692" y="2390"/>
                <a:ext cx="19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577" name="Line 17"/>
              <p:cNvSpPr>
                <a:spLocks noChangeShapeType="1"/>
              </p:cNvSpPr>
              <p:nvPr/>
            </p:nvSpPr>
            <p:spPr bwMode="auto">
              <a:xfrm flipH="1" flipV="1">
                <a:off x="3057" y="2406"/>
                <a:ext cx="19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578" name="Line 18"/>
              <p:cNvSpPr>
                <a:spLocks noChangeShapeType="1"/>
              </p:cNvSpPr>
              <p:nvPr/>
            </p:nvSpPr>
            <p:spPr bwMode="auto">
              <a:xfrm flipH="1" flipV="1">
                <a:off x="2974" y="2025"/>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591" name="Text Box 31"/>
              <p:cNvSpPr txBox="1">
                <a:spLocks noChangeArrowheads="1"/>
              </p:cNvSpPr>
              <p:nvPr/>
            </p:nvSpPr>
            <p:spPr bwMode="auto">
              <a:xfrm>
                <a:off x="3024" y="2125"/>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a:t>
                </a:r>
              </a:p>
            </p:txBody>
          </p:sp>
          <p:sp>
            <p:nvSpPr>
              <p:cNvPr id="578604" name="Rectangle 44"/>
              <p:cNvSpPr>
                <a:spLocks noChangeArrowheads="1"/>
              </p:cNvSpPr>
              <p:nvPr/>
            </p:nvSpPr>
            <p:spPr bwMode="auto">
              <a:xfrm rot="-2720835">
                <a:off x="2458" y="239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05" name="Rectangle 45"/>
              <p:cNvSpPr>
                <a:spLocks noChangeArrowheads="1"/>
              </p:cNvSpPr>
              <p:nvPr/>
            </p:nvSpPr>
            <p:spPr bwMode="auto">
              <a:xfrm rot="-2720835">
                <a:off x="2620" y="2574"/>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18" name="Rectangle 58"/>
              <p:cNvSpPr>
                <a:spLocks noChangeArrowheads="1"/>
              </p:cNvSpPr>
              <p:nvPr/>
            </p:nvSpPr>
            <p:spPr bwMode="auto">
              <a:xfrm rot="2720835" flipH="1">
                <a:off x="3119" y="265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19" name="Rectangle 59"/>
              <p:cNvSpPr>
                <a:spLocks noChangeArrowheads="1"/>
              </p:cNvSpPr>
              <p:nvPr/>
            </p:nvSpPr>
            <p:spPr bwMode="auto">
              <a:xfrm rot="2720835" flipH="1">
                <a:off x="3276" y="247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20" name="Rectangle 60"/>
              <p:cNvSpPr>
                <a:spLocks noChangeArrowheads="1"/>
              </p:cNvSpPr>
              <p:nvPr/>
            </p:nvSpPr>
            <p:spPr bwMode="auto">
              <a:xfrm rot="19060225" flipH="1">
                <a:off x="3261" y="2549"/>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21" name="Rectangle 61"/>
              <p:cNvSpPr>
                <a:spLocks noChangeArrowheads="1"/>
              </p:cNvSpPr>
              <p:nvPr/>
            </p:nvSpPr>
            <p:spPr bwMode="auto">
              <a:xfrm rot="2720835" flipH="1">
                <a:off x="3276" y="247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22" name="Line 62"/>
              <p:cNvSpPr>
                <a:spLocks noChangeShapeType="1"/>
              </p:cNvSpPr>
              <p:nvPr/>
            </p:nvSpPr>
            <p:spPr bwMode="auto">
              <a:xfrm flipV="1">
                <a:off x="2742" y="2440"/>
                <a:ext cx="19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623" name="Text Box 63"/>
              <p:cNvSpPr txBox="1">
                <a:spLocks noChangeArrowheads="1"/>
              </p:cNvSpPr>
              <p:nvPr/>
            </p:nvSpPr>
            <p:spPr bwMode="auto">
              <a:xfrm>
                <a:off x="2382" y="2530"/>
                <a:ext cx="2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a:t>
                </a:r>
              </a:p>
            </p:txBody>
          </p:sp>
        </p:grpSp>
        <p:grpSp>
          <p:nvGrpSpPr>
            <p:cNvPr id="578657" name="Group 97"/>
            <p:cNvGrpSpPr>
              <a:grpSpLocks/>
            </p:cNvGrpSpPr>
            <p:nvPr/>
          </p:nvGrpSpPr>
          <p:grpSpPr bwMode="auto">
            <a:xfrm>
              <a:off x="2766" y="1690"/>
              <a:ext cx="444" cy="381"/>
              <a:chOff x="2754" y="1684"/>
              <a:chExt cx="444" cy="381"/>
            </a:xfrm>
          </p:grpSpPr>
          <p:sp>
            <p:nvSpPr>
              <p:cNvPr id="578654" name="Rectangle 94"/>
              <p:cNvSpPr>
                <a:spLocks noChangeArrowheads="1"/>
              </p:cNvSpPr>
              <p:nvPr/>
            </p:nvSpPr>
            <p:spPr bwMode="auto">
              <a:xfrm>
                <a:off x="2862" y="1684"/>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55" name="Rectangle 95"/>
              <p:cNvSpPr>
                <a:spLocks noChangeArrowheads="1"/>
              </p:cNvSpPr>
              <p:nvPr/>
            </p:nvSpPr>
            <p:spPr bwMode="auto">
              <a:xfrm rot="16200000">
                <a:off x="2710" y="1754"/>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56" name="Rectangle 96"/>
              <p:cNvSpPr>
                <a:spLocks noChangeArrowheads="1"/>
              </p:cNvSpPr>
              <p:nvPr/>
            </p:nvSpPr>
            <p:spPr bwMode="auto">
              <a:xfrm rot="5400000">
                <a:off x="2965" y="1831"/>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grpSp>
      <p:grpSp>
        <p:nvGrpSpPr>
          <p:cNvPr id="578660" name="Group 100"/>
          <p:cNvGrpSpPr>
            <a:grpSpLocks/>
          </p:cNvGrpSpPr>
          <p:nvPr/>
        </p:nvGrpSpPr>
        <p:grpSpPr bwMode="auto">
          <a:xfrm>
            <a:off x="6305550" y="2606675"/>
            <a:ext cx="1782763" cy="2017713"/>
            <a:chOff x="3972" y="1642"/>
            <a:chExt cx="1123" cy="1271"/>
          </a:xfrm>
        </p:grpSpPr>
        <p:grpSp>
          <p:nvGrpSpPr>
            <p:cNvPr id="578630" name="Group 70"/>
            <p:cNvGrpSpPr>
              <a:grpSpLocks/>
            </p:cNvGrpSpPr>
            <p:nvPr/>
          </p:nvGrpSpPr>
          <p:grpSpPr bwMode="auto">
            <a:xfrm>
              <a:off x="3972" y="1642"/>
              <a:ext cx="1123" cy="1271"/>
              <a:chOff x="3972" y="1642"/>
              <a:chExt cx="1123" cy="1271"/>
            </a:xfrm>
          </p:grpSpPr>
          <p:sp>
            <p:nvSpPr>
              <p:cNvPr id="578611" name="Rectangle 51"/>
              <p:cNvSpPr>
                <a:spLocks noChangeArrowheads="1"/>
              </p:cNvSpPr>
              <p:nvPr/>
            </p:nvSpPr>
            <p:spPr bwMode="auto">
              <a:xfrm rot="2720835" flipH="1">
                <a:off x="4633" y="2637"/>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13" name="Rectangle 53"/>
              <p:cNvSpPr>
                <a:spLocks noChangeArrowheads="1"/>
              </p:cNvSpPr>
              <p:nvPr/>
            </p:nvSpPr>
            <p:spPr bwMode="auto">
              <a:xfrm rot="2720835" flipH="1">
                <a:off x="4790" y="2457"/>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579" name="Text Box 19"/>
              <p:cNvSpPr txBox="1">
                <a:spLocks noChangeArrowheads="1"/>
              </p:cNvSpPr>
              <p:nvPr/>
            </p:nvSpPr>
            <p:spPr bwMode="auto">
              <a:xfrm>
                <a:off x="4388" y="216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B</a:t>
                </a:r>
              </a:p>
            </p:txBody>
          </p:sp>
          <p:sp>
            <p:nvSpPr>
              <p:cNvPr id="578580" name="Text Box 20"/>
              <p:cNvSpPr txBox="1">
                <a:spLocks noChangeArrowheads="1"/>
              </p:cNvSpPr>
              <p:nvPr/>
            </p:nvSpPr>
            <p:spPr bwMode="auto">
              <a:xfrm>
                <a:off x="4400" y="173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8581" name="Text Box 21"/>
              <p:cNvSpPr txBox="1">
                <a:spLocks noChangeArrowheads="1"/>
              </p:cNvSpPr>
              <p:nvPr/>
            </p:nvSpPr>
            <p:spPr bwMode="auto">
              <a:xfrm>
                <a:off x="4714" y="24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8582" name="Text Box 22"/>
              <p:cNvSpPr txBox="1">
                <a:spLocks noChangeArrowheads="1"/>
              </p:cNvSpPr>
              <p:nvPr/>
            </p:nvSpPr>
            <p:spPr bwMode="auto">
              <a:xfrm>
                <a:off x="4072" y="24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8584" name="Line 24"/>
              <p:cNvSpPr>
                <a:spLocks noChangeShapeType="1"/>
              </p:cNvSpPr>
              <p:nvPr/>
            </p:nvSpPr>
            <p:spPr bwMode="auto">
              <a:xfrm flipH="1" flipV="1">
                <a:off x="4578" y="2375"/>
                <a:ext cx="19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585" name="Line 25"/>
              <p:cNvSpPr>
                <a:spLocks noChangeShapeType="1"/>
              </p:cNvSpPr>
              <p:nvPr/>
            </p:nvSpPr>
            <p:spPr bwMode="auto">
              <a:xfrm flipH="1" flipV="1">
                <a:off x="4495" y="1994"/>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8593" name="Rectangle 33"/>
              <p:cNvSpPr>
                <a:spLocks noChangeArrowheads="1"/>
              </p:cNvSpPr>
              <p:nvPr/>
            </p:nvSpPr>
            <p:spPr bwMode="auto">
              <a:xfrm>
                <a:off x="4402" y="164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598" name="Rectangle 38"/>
              <p:cNvSpPr>
                <a:spLocks noChangeArrowheads="1"/>
              </p:cNvSpPr>
              <p:nvPr/>
            </p:nvSpPr>
            <p:spPr bwMode="auto">
              <a:xfrm rot="2539775">
                <a:off x="3972" y="261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599" name="Rectangle 39"/>
              <p:cNvSpPr>
                <a:spLocks noChangeArrowheads="1"/>
              </p:cNvSpPr>
              <p:nvPr/>
            </p:nvSpPr>
            <p:spPr bwMode="auto">
              <a:xfrm rot="-2720835">
                <a:off x="3951" y="236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00" name="Rectangle 40"/>
              <p:cNvSpPr>
                <a:spLocks noChangeArrowheads="1"/>
              </p:cNvSpPr>
              <p:nvPr/>
            </p:nvSpPr>
            <p:spPr bwMode="auto">
              <a:xfrm rot="-2720835">
                <a:off x="4113" y="2545"/>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10" name="Rectangle 50"/>
              <p:cNvSpPr>
                <a:spLocks noChangeArrowheads="1"/>
              </p:cNvSpPr>
              <p:nvPr/>
            </p:nvSpPr>
            <p:spPr bwMode="auto">
              <a:xfrm rot="19060225" flipH="1">
                <a:off x="4775" y="2535"/>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12" name="Rectangle 52"/>
              <p:cNvSpPr>
                <a:spLocks noChangeArrowheads="1"/>
              </p:cNvSpPr>
              <p:nvPr/>
            </p:nvSpPr>
            <p:spPr bwMode="auto">
              <a:xfrm rot="2720835" flipH="1">
                <a:off x="4790" y="2457"/>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24" name="Rectangle 64"/>
              <p:cNvSpPr>
                <a:spLocks noChangeArrowheads="1"/>
              </p:cNvSpPr>
              <p:nvPr/>
            </p:nvSpPr>
            <p:spPr bwMode="auto">
              <a:xfrm rot="2539775">
                <a:off x="4148" y="244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25" name="Text Box 65"/>
              <p:cNvSpPr txBox="1">
                <a:spLocks noChangeArrowheads="1"/>
              </p:cNvSpPr>
              <p:nvPr/>
            </p:nvSpPr>
            <p:spPr bwMode="auto">
              <a:xfrm>
                <a:off x="4280" y="2388"/>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a:t>
                </a:r>
              </a:p>
            </p:txBody>
          </p:sp>
          <p:sp>
            <p:nvSpPr>
              <p:cNvPr id="578626" name="Text Box 66"/>
              <p:cNvSpPr txBox="1">
                <a:spLocks noChangeArrowheads="1"/>
              </p:cNvSpPr>
              <p:nvPr/>
            </p:nvSpPr>
            <p:spPr bwMode="auto">
              <a:xfrm>
                <a:off x="4269" y="2097"/>
                <a:ext cx="2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baseline="0" smtClean="0">
                    <a:solidFill>
                      <a:srgbClr val="000000"/>
                    </a:solidFill>
                  </a:rPr>
                  <a:t>+</a:t>
                </a:r>
              </a:p>
            </p:txBody>
          </p:sp>
        </p:grpSp>
        <p:sp>
          <p:nvSpPr>
            <p:cNvPr id="578658" name="Rectangle 98"/>
            <p:cNvSpPr>
              <a:spLocks noChangeArrowheads="1"/>
            </p:cNvSpPr>
            <p:nvPr/>
          </p:nvSpPr>
          <p:spPr bwMode="auto">
            <a:xfrm rot="16200000">
              <a:off x="4247" y="1686"/>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8659" name="Rectangle 99"/>
            <p:cNvSpPr>
              <a:spLocks noChangeArrowheads="1"/>
            </p:cNvSpPr>
            <p:nvPr/>
          </p:nvSpPr>
          <p:spPr bwMode="auto">
            <a:xfrm rot="5400000">
              <a:off x="4502" y="1763"/>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spTree>
    <p:extLst>
      <p:ext uri="{BB962C8B-B14F-4D97-AF65-F5344CB8AC3E}">
        <p14:creationId xmlns:p14="http://schemas.microsoft.com/office/powerpoint/2010/main" val="2931330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86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86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86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8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27" grpId="0" animBg="1"/>
      <p:bldP spid="5786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Veri Yer Tutucusu 3"/>
          <p:cNvSpPr>
            <a:spLocks noGrp="1"/>
          </p:cNvSpPr>
          <p:nvPr>
            <p:ph type="dt" sz="half" idx="10"/>
          </p:nvPr>
        </p:nvSpPr>
        <p:spPr/>
        <p:txBody>
          <a:bodyPr/>
          <a:lstStyle/>
          <a:p>
            <a:r>
              <a:rPr lang="en-US">
                <a:solidFill>
                  <a:srgbClr val="000000"/>
                </a:solidFill>
              </a:rPr>
              <a:t>Prentice-Hall </a:t>
            </a:r>
            <a:r>
              <a:rPr lang="en-US">
                <a:solidFill>
                  <a:srgbClr val="000000"/>
                </a:solidFill>
                <a:cs typeface="Times New Roman" pitchFamily="18" charset="0"/>
              </a:rPr>
              <a:t>© 2002</a:t>
            </a:r>
          </a:p>
        </p:txBody>
      </p:sp>
      <p:sp>
        <p:nvSpPr>
          <p:cNvPr id="81" name="Altbilgi Yer Tutucusu 4"/>
          <p:cNvSpPr>
            <a:spLocks noGrp="1"/>
          </p:cNvSpPr>
          <p:nvPr>
            <p:ph type="ftr" sz="quarter" idx="11"/>
          </p:nvPr>
        </p:nvSpPr>
        <p:spPr/>
        <p:txBody>
          <a:bodyPr/>
          <a:lstStyle/>
          <a:p>
            <a:r>
              <a:rPr lang="en-US">
                <a:solidFill>
                  <a:srgbClr val="000000"/>
                </a:solidFill>
              </a:rPr>
              <a:t>General Chemistry: Chapter 11</a:t>
            </a:r>
          </a:p>
        </p:txBody>
      </p:sp>
      <p:sp>
        <p:nvSpPr>
          <p:cNvPr id="82" name="Slayt Numarası Yer Tutucusu 5"/>
          <p:cNvSpPr>
            <a:spLocks noGrp="1"/>
          </p:cNvSpPr>
          <p:nvPr>
            <p:ph type="sldNum" sz="quarter" idx="12"/>
          </p:nvPr>
        </p:nvSpPr>
        <p:spPr/>
        <p:txBody>
          <a:bodyPr/>
          <a:lstStyle/>
          <a:p>
            <a:r>
              <a:rPr lang="en-US">
                <a:solidFill>
                  <a:srgbClr val="000000"/>
                </a:solidFill>
              </a:rPr>
              <a:t>Slide </a:t>
            </a:r>
            <a:fld id="{352EE1C5-0FD8-4D1C-B253-6D9D7CE62EFD}" type="slidenum">
              <a:rPr lang="en-US">
                <a:solidFill>
                  <a:srgbClr val="000000"/>
                </a:solidFill>
              </a:rPr>
              <a:pPr/>
              <a:t>35</a:t>
            </a:fld>
            <a:r>
              <a:rPr lang="en-US">
                <a:solidFill>
                  <a:srgbClr val="000000"/>
                </a:solidFill>
              </a:rPr>
              <a:t> of 43</a:t>
            </a:r>
          </a:p>
        </p:txBody>
      </p:sp>
      <p:sp>
        <p:nvSpPr>
          <p:cNvPr id="579602" name="Rectangle 18"/>
          <p:cNvSpPr>
            <a:spLocks noChangeArrowheads="1"/>
          </p:cNvSpPr>
          <p:nvPr/>
        </p:nvSpPr>
        <p:spPr bwMode="auto">
          <a:xfrm rot="2720835" flipH="1">
            <a:off x="2450307" y="4253706"/>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01" name="Rectangle 17"/>
          <p:cNvSpPr>
            <a:spLocks noChangeArrowheads="1"/>
          </p:cNvSpPr>
          <p:nvPr/>
        </p:nvSpPr>
        <p:spPr bwMode="auto">
          <a:xfrm rot="19060225" flipH="1">
            <a:off x="2743200" y="412432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03" name="Rectangle 19"/>
          <p:cNvSpPr>
            <a:spLocks noChangeArrowheads="1"/>
          </p:cNvSpPr>
          <p:nvPr/>
        </p:nvSpPr>
        <p:spPr bwMode="auto">
          <a:xfrm rot="2720835" flipH="1">
            <a:off x="2755107" y="3945731"/>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586" name="Rectangle 2"/>
          <p:cNvSpPr>
            <a:spLocks noGrp="1" noChangeArrowheads="1"/>
          </p:cNvSpPr>
          <p:nvPr>
            <p:ph type="title"/>
          </p:nvPr>
        </p:nvSpPr>
        <p:spPr/>
        <p:txBody>
          <a:bodyPr/>
          <a:lstStyle/>
          <a:p>
            <a:r>
              <a:rPr lang="en-US"/>
              <a:t>O</a:t>
            </a:r>
            <a:r>
              <a:rPr lang="tr-TR"/>
              <a:t>k</a:t>
            </a:r>
            <a:r>
              <a:rPr lang="en-US"/>
              <a:t>tet </a:t>
            </a:r>
            <a:r>
              <a:rPr lang="tr-TR"/>
              <a:t>Kuralından Sapmalar</a:t>
            </a:r>
            <a:endParaRPr lang="en-US"/>
          </a:p>
        </p:txBody>
      </p:sp>
      <p:sp>
        <p:nvSpPr>
          <p:cNvPr id="579587" name="Rectangle 3"/>
          <p:cNvSpPr>
            <a:spLocks noGrp="1" noChangeArrowheads="1"/>
          </p:cNvSpPr>
          <p:nvPr>
            <p:ph type="body" idx="1"/>
          </p:nvPr>
        </p:nvSpPr>
        <p:spPr/>
        <p:txBody>
          <a:bodyPr/>
          <a:lstStyle/>
          <a:p>
            <a:r>
              <a:rPr lang="tr-TR"/>
              <a:t>Genişlemiş </a:t>
            </a:r>
            <a:r>
              <a:rPr lang="en-US"/>
              <a:t>o</a:t>
            </a:r>
            <a:r>
              <a:rPr lang="tr-TR"/>
              <a:t>k</a:t>
            </a:r>
            <a:r>
              <a:rPr lang="en-US"/>
              <a:t>tet</a:t>
            </a:r>
            <a:r>
              <a:rPr lang="tr-TR"/>
              <a:t>ler.</a:t>
            </a:r>
            <a:endParaRPr lang="en-US"/>
          </a:p>
        </p:txBody>
      </p:sp>
      <p:sp>
        <p:nvSpPr>
          <p:cNvPr id="579588" name="Text Box 4"/>
          <p:cNvSpPr txBox="1">
            <a:spLocks noChangeArrowheads="1"/>
          </p:cNvSpPr>
          <p:nvPr/>
        </p:nvSpPr>
        <p:spPr bwMode="auto">
          <a:xfrm>
            <a:off x="2046288" y="351313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P</a:t>
            </a:r>
          </a:p>
        </p:txBody>
      </p:sp>
      <p:sp>
        <p:nvSpPr>
          <p:cNvPr id="579589" name="Text Box 5"/>
          <p:cNvSpPr txBox="1">
            <a:spLocks noChangeArrowheads="1"/>
          </p:cNvSpPr>
          <p:nvPr/>
        </p:nvSpPr>
        <p:spPr bwMode="auto">
          <a:xfrm>
            <a:off x="2020888" y="2819400"/>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Cl</a:t>
            </a:r>
          </a:p>
        </p:txBody>
      </p:sp>
      <p:sp>
        <p:nvSpPr>
          <p:cNvPr id="579590" name="Text Box 6"/>
          <p:cNvSpPr txBox="1">
            <a:spLocks noChangeArrowheads="1"/>
          </p:cNvSpPr>
          <p:nvPr/>
        </p:nvSpPr>
        <p:spPr bwMode="auto">
          <a:xfrm>
            <a:off x="2541588" y="3981450"/>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Cl</a:t>
            </a:r>
          </a:p>
        </p:txBody>
      </p:sp>
      <p:sp>
        <p:nvSpPr>
          <p:cNvPr id="579591" name="Text Box 7"/>
          <p:cNvSpPr txBox="1">
            <a:spLocks noChangeArrowheads="1"/>
          </p:cNvSpPr>
          <p:nvPr/>
        </p:nvSpPr>
        <p:spPr bwMode="auto">
          <a:xfrm>
            <a:off x="1455738" y="3992563"/>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Cl</a:t>
            </a:r>
          </a:p>
        </p:txBody>
      </p:sp>
      <p:sp>
        <p:nvSpPr>
          <p:cNvPr id="579592" name="Line 8"/>
          <p:cNvSpPr>
            <a:spLocks noChangeShapeType="1"/>
          </p:cNvSpPr>
          <p:nvPr/>
        </p:nvSpPr>
        <p:spPr bwMode="auto">
          <a:xfrm flipV="1">
            <a:off x="1801813" y="3840163"/>
            <a:ext cx="301625" cy="23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593" name="Line 9"/>
          <p:cNvSpPr>
            <a:spLocks noChangeShapeType="1"/>
          </p:cNvSpPr>
          <p:nvPr/>
        </p:nvSpPr>
        <p:spPr bwMode="auto">
          <a:xfrm flipH="1" flipV="1">
            <a:off x="2308225" y="3841750"/>
            <a:ext cx="301625" cy="23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594" name="Line 10"/>
          <p:cNvSpPr>
            <a:spLocks noChangeShapeType="1"/>
          </p:cNvSpPr>
          <p:nvPr/>
        </p:nvSpPr>
        <p:spPr bwMode="auto">
          <a:xfrm flipH="1" flipV="1">
            <a:off x="2216150" y="3249613"/>
            <a:ext cx="0" cy="349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595" name="Rectangle 11"/>
          <p:cNvSpPr>
            <a:spLocks noChangeArrowheads="1"/>
          </p:cNvSpPr>
          <p:nvPr/>
        </p:nvSpPr>
        <p:spPr bwMode="auto">
          <a:xfrm rot="5400000">
            <a:off x="2223294" y="2956719"/>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596" name="Rectangle 12"/>
          <p:cNvSpPr>
            <a:spLocks noChangeArrowheads="1"/>
          </p:cNvSpPr>
          <p:nvPr/>
        </p:nvSpPr>
        <p:spPr bwMode="auto">
          <a:xfrm>
            <a:off x="2068513" y="2690813"/>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597" name="Rectangle 13"/>
          <p:cNvSpPr>
            <a:spLocks noChangeArrowheads="1"/>
          </p:cNvSpPr>
          <p:nvPr/>
        </p:nvSpPr>
        <p:spPr bwMode="auto">
          <a:xfrm rot="16200000">
            <a:off x="1793082" y="2802731"/>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598" name="Rectangle 14"/>
          <p:cNvSpPr>
            <a:spLocks noChangeArrowheads="1"/>
          </p:cNvSpPr>
          <p:nvPr/>
        </p:nvSpPr>
        <p:spPr bwMode="auto">
          <a:xfrm rot="2539775">
            <a:off x="1357313" y="4254500"/>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599" name="Rectangle 15"/>
          <p:cNvSpPr>
            <a:spLocks noChangeArrowheads="1"/>
          </p:cNvSpPr>
          <p:nvPr/>
        </p:nvSpPr>
        <p:spPr bwMode="auto">
          <a:xfrm rot="-2720835">
            <a:off x="1356519" y="3802857"/>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00" name="Rectangle 16"/>
          <p:cNvSpPr>
            <a:spLocks noChangeArrowheads="1"/>
          </p:cNvSpPr>
          <p:nvPr/>
        </p:nvSpPr>
        <p:spPr bwMode="auto">
          <a:xfrm rot="-2720835">
            <a:off x="1658144" y="4137819"/>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20" name="Rectangle 36"/>
          <p:cNvSpPr>
            <a:spLocks noChangeArrowheads="1"/>
          </p:cNvSpPr>
          <p:nvPr/>
        </p:nvSpPr>
        <p:spPr bwMode="auto">
          <a:xfrm rot="3263878" flipH="1">
            <a:off x="2161382" y="3542506"/>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nvGrpSpPr>
          <p:cNvPr id="579718" name="Group 134"/>
          <p:cNvGrpSpPr>
            <a:grpSpLocks/>
          </p:cNvGrpSpPr>
          <p:nvPr/>
        </p:nvGrpSpPr>
        <p:grpSpPr bwMode="auto">
          <a:xfrm>
            <a:off x="3719513" y="2711450"/>
            <a:ext cx="2220912" cy="2000250"/>
            <a:chOff x="2343" y="1708"/>
            <a:chExt cx="1399" cy="1260"/>
          </a:xfrm>
        </p:grpSpPr>
        <p:sp>
          <p:nvSpPr>
            <p:cNvPr id="579684" name="Text Box 100"/>
            <p:cNvSpPr txBox="1">
              <a:spLocks noChangeArrowheads="1"/>
            </p:cNvSpPr>
            <p:nvPr/>
          </p:nvSpPr>
          <p:spPr bwMode="auto">
            <a:xfrm>
              <a:off x="2893" y="222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P</a:t>
              </a:r>
            </a:p>
          </p:txBody>
        </p:sp>
        <p:sp>
          <p:nvSpPr>
            <p:cNvPr id="579685" name="Text Box 101"/>
            <p:cNvSpPr txBox="1">
              <a:spLocks noChangeArrowheads="1"/>
            </p:cNvSpPr>
            <p:nvPr/>
          </p:nvSpPr>
          <p:spPr bwMode="auto">
            <a:xfrm>
              <a:off x="2877" y="1789"/>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Cl</a:t>
              </a:r>
            </a:p>
          </p:txBody>
        </p:sp>
        <p:sp>
          <p:nvSpPr>
            <p:cNvPr id="579686" name="Text Box 102"/>
            <p:cNvSpPr txBox="1">
              <a:spLocks noChangeArrowheads="1"/>
            </p:cNvSpPr>
            <p:nvPr/>
          </p:nvSpPr>
          <p:spPr bwMode="auto">
            <a:xfrm>
              <a:off x="2521" y="2528"/>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Cl</a:t>
              </a:r>
            </a:p>
          </p:txBody>
        </p:sp>
        <p:sp>
          <p:nvSpPr>
            <p:cNvPr id="579687" name="Line 103"/>
            <p:cNvSpPr>
              <a:spLocks noChangeShapeType="1"/>
            </p:cNvSpPr>
            <p:nvPr/>
          </p:nvSpPr>
          <p:spPr bwMode="auto">
            <a:xfrm flipV="1">
              <a:off x="2739" y="2432"/>
              <a:ext cx="19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688" name="Rectangle 104"/>
            <p:cNvSpPr>
              <a:spLocks noChangeArrowheads="1"/>
            </p:cNvSpPr>
            <p:nvPr/>
          </p:nvSpPr>
          <p:spPr bwMode="auto">
            <a:xfrm rot="19148849" flipH="1">
              <a:off x="3422" y="213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89" name="Rectangle 105"/>
            <p:cNvSpPr>
              <a:spLocks noChangeArrowheads="1"/>
            </p:cNvSpPr>
            <p:nvPr/>
          </p:nvSpPr>
          <p:spPr bwMode="auto">
            <a:xfrm rot="3391437" flipH="1">
              <a:off x="3423" y="2019"/>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90" name="Text Box 106"/>
            <p:cNvSpPr txBox="1">
              <a:spLocks noChangeArrowheads="1"/>
            </p:cNvSpPr>
            <p:nvPr/>
          </p:nvSpPr>
          <p:spPr bwMode="auto">
            <a:xfrm>
              <a:off x="3288" y="2014"/>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Cl</a:t>
              </a:r>
            </a:p>
          </p:txBody>
        </p:sp>
        <p:sp>
          <p:nvSpPr>
            <p:cNvPr id="579691" name="Line 107"/>
            <p:cNvSpPr>
              <a:spLocks noChangeShapeType="1"/>
            </p:cNvSpPr>
            <p:nvPr/>
          </p:nvSpPr>
          <p:spPr bwMode="auto">
            <a:xfrm flipH="1">
              <a:off x="3078" y="2229"/>
              <a:ext cx="227" cy="1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692" name="Line 108"/>
            <p:cNvSpPr>
              <a:spLocks noChangeShapeType="1"/>
            </p:cNvSpPr>
            <p:nvPr/>
          </p:nvSpPr>
          <p:spPr bwMode="auto">
            <a:xfrm flipH="1" flipV="1">
              <a:off x="3000" y="2060"/>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693" name="Rectangle 109"/>
            <p:cNvSpPr>
              <a:spLocks noChangeArrowheads="1"/>
            </p:cNvSpPr>
            <p:nvPr/>
          </p:nvSpPr>
          <p:spPr bwMode="auto">
            <a:xfrm rot="5400000">
              <a:off x="3005" y="1875"/>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94" name="Rectangle 110"/>
            <p:cNvSpPr>
              <a:spLocks noChangeArrowheads="1"/>
            </p:cNvSpPr>
            <p:nvPr/>
          </p:nvSpPr>
          <p:spPr bwMode="auto">
            <a:xfrm>
              <a:off x="2907" y="170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95" name="Rectangle 111"/>
            <p:cNvSpPr>
              <a:spLocks noChangeArrowheads="1"/>
            </p:cNvSpPr>
            <p:nvPr/>
          </p:nvSpPr>
          <p:spPr bwMode="auto">
            <a:xfrm rot="16200000">
              <a:off x="2734" y="177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96" name="Rectangle 112"/>
            <p:cNvSpPr>
              <a:spLocks noChangeArrowheads="1"/>
            </p:cNvSpPr>
            <p:nvPr/>
          </p:nvSpPr>
          <p:spPr bwMode="auto">
            <a:xfrm rot="2539775">
              <a:off x="2459" y="269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97" name="Rectangle 113"/>
            <p:cNvSpPr>
              <a:spLocks noChangeArrowheads="1"/>
            </p:cNvSpPr>
            <p:nvPr/>
          </p:nvSpPr>
          <p:spPr bwMode="auto">
            <a:xfrm rot="-2720835">
              <a:off x="2459" y="240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98" name="Rectangle 114"/>
            <p:cNvSpPr>
              <a:spLocks noChangeArrowheads="1"/>
            </p:cNvSpPr>
            <p:nvPr/>
          </p:nvSpPr>
          <p:spPr bwMode="auto">
            <a:xfrm rot="-2720835">
              <a:off x="2649" y="2619"/>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99" name="Rectangle 115"/>
            <p:cNvSpPr>
              <a:spLocks noChangeArrowheads="1"/>
            </p:cNvSpPr>
            <p:nvPr/>
          </p:nvSpPr>
          <p:spPr bwMode="auto">
            <a:xfrm rot="2720835" flipH="1">
              <a:off x="3148" y="269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700" name="Rectangle 116"/>
            <p:cNvSpPr>
              <a:spLocks noChangeArrowheads="1"/>
            </p:cNvSpPr>
            <p:nvPr/>
          </p:nvSpPr>
          <p:spPr bwMode="auto">
            <a:xfrm rot="19060225" flipH="1">
              <a:off x="3332" y="261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701" name="Rectangle 117"/>
            <p:cNvSpPr>
              <a:spLocks noChangeArrowheads="1"/>
            </p:cNvSpPr>
            <p:nvPr/>
          </p:nvSpPr>
          <p:spPr bwMode="auto">
            <a:xfrm rot="2720835" flipH="1">
              <a:off x="3340" y="249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702" name="Text Box 118"/>
            <p:cNvSpPr txBox="1">
              <a:spLocks noChangeArrowheads="1"/>
            </p:cNvSpPr>
            <p:nvPr/>
          </p:nvSpPr>
          <p:spPr bwMode="auto">
            <a:xfrm>
              <a:off x="3205" y="2521"/>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Cl</a:t>
              </a:r>
            </a:p>
          </p:txBody>
        </p:sp>
        <p:sp>
          <p:nvSpPr>
            <p:cNvPr id="579703" name="Line 119"/>
            <p:cNvSpPr>
              <a:spLocks noChangeShapeType="1"/>
            </p:cNvSpPr>
            <p:nvPr/>
          </p:nvSpPr>
          <p:spPr bwMode="auto">
            <a:xfrm flipH="1" flipV="1">
              <a:off x="3058" y="2433"/>
              <a:ext cx="19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704" name="Rectangle 120"/>
            <p:cNvSpPr>
              <a:spLocks noChangeArrowheads="1"/>
            </p:cNvSpPr>
            <p:nvPr/>
          </p:nvSpPr>
          <p:spPr bwMode="auto">
            <a:xfrm rot="18912137" flipH="1">
              <a:off x="3222" y="191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705" name="Rectangle 121"/>
            <p:cNvSpPr>
              <a:spLocks noChangeArrowheads="1"/>
            </p:cNvSpPr>
            <p:nvPr/>
          </p:nvSpPr>
          <p:spPr bwMode="auto">
            <a:xfrm rot="18615097" flipH="1">
              <a:off x="2334" y="188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706" name="Rectangle 122"/>
            <p:cNvSpPr>
              <a:spLocks noChangeArrowheads="1"/>
            </p:cNvSpPr>
            <p:nvPr/>
          </p:nvSpPr>
          <p:spPr bwMode="auto">
            <a:xfrm rot="2489708" flipH="1">
              <a:off x="2533" y="191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707" name="Text Box 123"/>
            <p:cNvSpPr txBox="1">
              <a:spLocks noChangeArrowheads="1"/>
            </p:cNvSpPr>
            <p:nvPr/>
          </p:nvSpPr>
          <p:spPr bwMode="auto">
            <a:xfrm>
              <a:off x="2423" y="1971"/>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Cl</a:t>
              </a:r>
            </a:p>
          </p:txBody>
        </p:sp>
        <p:sp>
          <p:nvSpPr>
            <p:cNvPr id="579708" name="Line 124"/>
            <p:cNvSpPr>
              <a:spLocks noChangeShapeType="1"/>
            </p:cNvSpPr>
            <p:nvPr/>
          </p:nvSpPr>
          <p:spPr bwMode="auto">
            <a:xfrm>
              <a:off x="2669" y="2159"/>
              <a:ext cx="252"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709" name="Rectangle 125"/>
            <p:cNvSpPr>
              <a:spLocks noChangeArrowheads="1"/>
            </p:cNvSpPr>
            <p:nvPr/>
          </p:nvSpPr>
          <p:spPr bwMode="auto">
            <a:xfrm rot="2489708" flipH="1">
              <a:off x="2343" y="2144"/>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grpSp>
        <p:nvGrpSpPr>
          <p:cNvPr id="579716" name="Group 132"/>
          <p:cNvGrpSpPr>
            <a:grpSpLocks/>
          </p:cNvGrpSpPr>
          <p:nvPr/>
        </p:nvGrpSpPr>
        <p:grpSpPr bwMode="auto">
          <a:xfrm>
            <a:off x="6497638" y="2619375"/>
            <a:ext cx="1892300" cy="2130425"/>
            <a:chOff x="4093" y="1650"/>
            <a:chExt cx="1192" cy="1342"/>
          </a:xfrm>
        </p:grpSpPr>
        <p:sp>
          <p:nvSpPr>
            <p:cNvPr id="579624" name="Text Box 40"/>
            <p:cNvSpPr txBox="1">
              <a:spLocks noChangeArrowheads="1"/>
            </p:cNvSpPr>
            <p:nvPr/>
          </p:nvSpPr>
          <p:spPr bwMode="auto">
            <a:xfrm>
              <a:off x="4569" y="216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S</a:t>
              </a:r>
            </a:p>
          </p:txBody>
        </p:sp>
        <p:sp>
          <p:nvSpPr>
            <p:cNvPr id="579625" name="Text Box 41"/>
            <p:cNvSpPr txBox="1">
              <a:spLocks noChangeArrowheads="1"/>
            </p:cNvSpPr>
            <p:nvPr/>
          </p:nvSpPr>
          <p:spPr bwMode="auto">
            <a:xfrm>
              <a:off x="4553" y="173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9627" name="Text Box 43"/>
            <p:cNvSpPr txBox="1">
              <a:spLocks noChangeArrowheads="1"/>
            </p:cNvSpPr>
            <p:nvPr/>
          </p:nvSpPr>
          <p:spPr bwMode="auto">
            <a:xfrm>
              <a:off x="4197" y="247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9628" name="Line 44"/>
            <p:cNvSpPr>
              <a:spLocks noChangeShapeType="1"/>
            </p:cNvSpPr>
            <p:nvPr/>
          </p:nvSpPr>
          <p:spPr bwMode="auto">
            <a:xfrm flipV="1">
              <a:off x="4415" y="2374"/>
              <a:ext cx="19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622" name="Rectangle 38"/>
            <p:cNvSpPr>
              <a:spLocks noChangeArrowheads="1"/>
            </p:cNvSpPr>
            <p:nvPr/>
          </p:nvSpPr>
          <p:spPr bwMode="auto">
            <a:xfrm rot="19148849" flipH="1">
              <a:off x="4965" y="2067"/>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23" name="Rectangle 39"/>
            <p:cNvSpPr>
              <a:spLocks noChangeArrowheads="1"/>
            </p:cNvSpPr>
            <p:nvPr/>
          </p:nvSpPr>
          <p:spPr bwMode="auto">
            <a:xfrm rot="3694047" flipH="1">
              <a:off x="4966" y="200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26" name="Text Box 42"/>
            <p:cNvSpPr txBox="1">
              <a:spLocks noChangeArrowheads="1"/>
            </p:cNvSpPr>
            <p:nvPr/>
          </p:nvSpPr>
          <p:spPr bwMode="auto">
            <a:xfrm>
              <a:off x="4908" y="199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9629" name="Line 45"/>
            <p:cNvSpPr>
              <a:spLocks noChangeShapeType="1"/>
            </p:cNvSpPr>
            <p:nvPr/>
          </p:nvSpPr>
          <p:spPr bwMode="auto">
            <a:xfrm flipH="1">
              <a:off x="4754" y="2199"/>
              <a:ext cx="170" cy="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630" name="Line 46"/>
            <p:cNvSpPr>
              <a:spLocks noChangeShapeType="1"/>
            </p:cNvSpPr>
            <p:nvPr/>
          </p:nvSpPr>
          <p:spPr bwMode="auto">
            <a:xfrm flipH="1" flipV="1">
              <a:off x="4676" y="2002"/>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631" name="Rectangle 47"/>
            <p:cNvSpPr>
              <a:spLocks noChangeArrowheads="1"/>
            </p:cNvSpPr>
            <p:nvPr/>
          </p:nvSpPr>
          <p:spPr bwMode="auto">
            <a:xfrm rot="5400000">
              <a:off x="4611" y="1817"/>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32" name="Rectangle 48"/>
            <p:cNvSpPr>
              <a:spLocks noChangeArrowheads="1"/>
            </p:cNvSpPr>
            <p:nvPr/>
          </p:nvSpPr>
          <p:spPr bwMode="auto">
            <a:xfrm>
              <a:off x="4583" y="1650"/>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33" name="Rectangle 49"/>
            <p:cNvSpPr>
              <a:spLocks noChangeArrowheads="1"/>
            </p:cNvSpPr>
            <p:nvPr/>
          </p:nvSpPr>
          <p:spPr bwMode="auto">
            <a:xfrm rot="16200000">
              <a:off x="4382" y="1706"/>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34" name="Rectangle 50"/>
            <p:cNvSpPr>
              <a:spLocks noChangeArrowheads="1"/>
            </p:cNvSpPr>
            <p:nvPr/>
          </p:nvSpPr>
          <p:spPr bwMode="auto">
            <a:xfrm rot="2539775">
              <a:off x="4093" y="262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35" name="Rectangle 51"/>
            <p:cNvSpPr>
              <a:spLocks noChangeArrowheads="1"/>
            </p:cNvSpPr>
            <p:nvPr/>
          </p:nvSpPr>
          <p:spPr bwMode="auto">
            <a:xfrm rot="-2720835">
              <a:off x="4135" y="2350"/>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36" name="Rectangle 52"/>
            <p:cNvSpPr>
              <a:spLocks noChangeArrowheads="1"/>
            </p:cNvSpPr>
            <p:nvPr/>
          </p:nvSpPr>
          <p:spPr bwMode="auto">
            <a:xfrm rot="-2720835">
              <a:off x="4269" y="2512"/>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44" name="Rectangle 60"/>
            <p:cNvSpPr>
              <a:spLocks noChangeArrowheads="1"/>
            </p:cNvSpPr>
            <p:nvPr/>
          </p:nvSpPr>
          <p:spPr bwMode="auto">
            <a:xfrm rot="2720835" flipH="1">
              <a:off x="4796" y="2620"/>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45" name="Rectangle 61"/>
            <p:cNvSpPr>
              <a:spLocks noChangeArrowheads="1"/>
            </p:cNvSpPr>
            <p:nvPr/>
          </p:nvSpPr>
          <p:spPr bwMode="auto">
            <a:xfrm rot="19060225" flipH="1">
              <a:off x="4938" y="255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46" name="Rectangle 62"/>
            <p:cNvSpPr>
              <a:spLocks noChangeArrowheads="1"/>
            </p:cNvSpPr>
            <p:nvPr/>
          </p:nvSpPr>
          <p:spPr bwMode="auto">
            <a:xfrm rot="2720835" flipH="1">
              <a:off x="4967" y="246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47" name="Text Box 63"/>
            <p:cNvSpPr txBox="1">
              <a:spLocks noChangeArrowheads="1"/>
            </p:cNvSpPr>
            <p:nvPr/>
          </p:nvSpPr>
          <p:spPr bwMode="auto">
            <a:xfrm>
              <a:off x="4881" y="246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9648" name="Line 64"/>
            <p:cNvSpPr>
              <a:spLocks noChangeShapeType="1"/>
            </p:cNvSpPr>
            <p:nvPr/>
          </p:nvSpPr>
          <p:spPr bwMode="auto">
            <a:xfrm flipH="1" flipV="1">
              <a:off x="4734" y="2375"/>
              <a:ext cx="19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649" name="Rectangle 65"/>
            <p:cNvSpPr>
              <a:spLocks noChangeArrowheads="1"/>
            </p:cNvSpPr>
            <p:nvPr/>
          </p:nvSpPr>
          <p:spPr bwMode="auto">
            <a:xfrm rot="18912137" flipH="1">
              <a:off x="4842" y="1890"/>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51" name="Rectangle 67"/>
            <p:cNvSpPr>
              <a:spLocks noChangeArrowheads="1"/>
            </p:cNvSpPr>
            <p:nvPr/>
          </p:nvSpPr>
          <p:spPr bwMode="auto">
            <a:xfrm rot="18615097" flipH="1">
              <a:off x="4108" y="1810"/>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52" name="Rectangle 68"/>
            <p:cNvSpPr>
              <a:spLocks noChangeArrowheads="1"/>
            </p:cNvSpPr>
            <p:nvPr/>
          </p:nvSpPr>
          <p:spPr bwMode="auto">
            <a:xfrm rot="2489708" flipH="1">
              <a:off x="4268" y="1869"/>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653" name="Text Box 69"/>
            <p:cNvSpPr txBox="1">
              <a:spLocks noChangeArrowheads="1"/>
            </p:cNvSpPr>
            <p:nvPr/>
          </p:nvSpPr>
          <p:spPr bwMode="auto">
            <a:xfrm>
              <a:off x="4197" y="189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9654" name="Line 70"/>
            <p:cNvSpPr>
              <a:spLocks noChangeShapeType="1"/>
            </p:cNvSpPr>
            <p:nvPr/>
          </p:nvSpPr>
          <p:spPr bwMode="auto">
            <a:xfrm>
              <a:off x="4398" y="2114"/>
              <a:ext cx="171" cy="1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657" name="Rectangle 73"/>
            <p:cNvSpPr>
              <a:spLocks noChangeArrowheads="1"/>
            </p:cNvSpPr>
            <p:nvPr/>
          </p:nvSpPr>
          <p:spPr bwMode="auto">
            <a:xfrm rot="2489708" flipH="1">
              <a:off x="4110" y="205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710" name="Text Box 126"/>
            <p:cNvSpPr txBox="1">
              <a:spLocks noChangeArrowheads="1"/>
            </p:cNvSpPr>
            <p:nvPr/>
          </p:nvSpPr>
          <p:spPr bwMode="auto">
            <a:xfrm>
              <a:off x="4573" y="260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400" baseline="0" smtClean="0">
                  <a:solidFill>
                    <a:srgbClr val="000000"/>
                  </a:solidFill>
                </a:rPr>
                <a:t>F</a:t>
              </a:r>
            </a:p>
          </p:txBody>
        </p:sp>
        <p:sp>
          <p:nvSpPr>
            <p:cNvPr id="579711" name="Line 127"/>
            <p:cNvSpPr>
              <a:spLocks noChangeShapeType="1"/>
            </p:cNvSpPr>
            <p:nvPr/>
          </p:nvSpPr>
          <p:spPr bwMode="auto">
            <a:xfrm flipH="1" flipV="1">
              <a:off x="4676" y="2415"/>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tr-TR" sz="2400" baseline="0" smtClean="0">
                <a:solidFill>
                  <a:srgbClr val="000000"/>
                </a:solidFill>
              </a:endParaRPr>
            </a:p>
          </p:txBody>
        </p:sp>
        <p:sp>
          <p:nvSpPr>
            <p:cNvPr id="579713" name="Rectangle 129"/>
            <p:cNvSpPr>
              <a:spLocks noChangeArrowheads="1"/>
            </p:cNvSpPr>
            <p:nvPr/>
          </p:nvSpPr>
          <p:spPr bwMode="auto">
            <a:xfrm rot="5400000">
              <a:off x="4619" y="270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714" name="Rectangle 130"/>
            <p:cNvSpPr>
              <a:spLocks noChangeArrowheads="1"/>
            </p:cNvSpPr>
            <p:nvPr/>
          </p:nvSpPr>
          <p:spPr bwMode="auto">
            <a:xfrm>
              <a:off x="4560" y="2761"/>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sp>
          <p:nvSpPr>
            <p:cNvPr id="579715" name="Rectangle 131"/>
            <p:cNvSpPr>
              <a:spLocks noChangeArrowheads="1"/>
            </p:cNvSpPr>
            <p:nvPr/>
          </p:nvSpPr>
          <p:spPr bwMode="auto">
            <a:xfrm rot="16200000">
              <a:off x="4402" y="2603"/>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baseline="0" smtClean="0">
                  <a:solidFill>
                    <a:srgbClr val="000000"/>
                  </a:solidFill>
                </a:rPr>
                <a:t>••</a:t>
              </a:r>
            </a:p>
          </p:txBody>
        </p:sp>
      </p:grpSp>
    </p:spTree>
    <p:extLst>
      <p:ext uri="{BB962C8B-B14F-4D97-AF65-F5344CB8AC3E}">
        <p14:creationId xmlns:p14="http://schemas.microsoft.com/office/powerpoint/2010/main" val="1913618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97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9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r>
              <a:rPr lang="en-US">
                <a:solidFill>
                  <a:srgbClr val="000000"/>
                </a:solidFill>
              </a:rPr>
              <a:t>Prentice-Hall </a:t>
            </a:r>
            <a:r>
              <a:rPr lang="en-US">
                <a:solidFill>
                  <a:srgbClr val="000000"/>
                </a:solidFill>
                <a:cs typeface="Times New Roman" pitchFamily="18" charset="0"/>
              </a:rPr>
              <a:t>© 2002</a:t>
            </a:r>
          </a:p>
        </p:txBody>
      </p:sp>
      <p:sp>
        <p:nvSpPr>
          <p:cNvPr id="5" name="Altbilgi Yer Tutucusu 4"/>
          <p:cNvSpPr>
            <a:spLocks noGrp="1"/>
          </p:cNvSpPr>
          <p:nvPr>
            <p:ph type="ftr" sz="quarter" idx="11"/>
          </p:nvPr>
        </p:nvSpPr>
        <p:spPr/>
        <p:txBody>
          <a:body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p>
            <a:r>
              <a:rPr lang="en-US">
                <a:solidFill>
                  <a:srgbClr val="000000"/>
                </a:solidFill>
              </a:rPr>
              <a:t>Slide </a:t>
            </a:r>
            <a:fld id="{5863CBFA-57D7-404A-968A-CDDB321C46C8}" type="slidenum">
              <a:rPr lang="en-US">
                <a:solidFill>
                  <a:srgbClr val="000000"/>
                </a:solidFill>
              </a:rPr>
              <a:pPr/>
              <a:t>36</a:t>
            </a:fld>
            <a:r>
              <a:rPr lang="en-US">
                <a:solidFill>
                  <a:srgbClr val="000000"/>
                </a:solidFill>
              </a:rPr>
              <a:t> of 43</a:t>
            </a:r>
          </a:p>
        </p:txBody>
      </p:sp>
      <p:sp>
        <p:nvSpPr>
          <p:cNvPr id="580610" name="Rectangle 2"/>
          <p:cNvSpPr>
            <a:spLocks noGrp="1" noChangeArrowheads="1"/>
          </p:cNvSpPr>
          <p:nvPr>
            <p:ph type="title"/>
          </p:nvPr>
        </p:nvSpPr>
        <p:spPr/>
        <p:txBody>
          <a:bodyPr/>
          <a:lstStyle/>
          <a:p>
            <a:r>
              <a:rPr lang="tr-TR"/>
              <a:t>Genişlemiş</a:t>
            </a:r>
            <a:r>
              <a:rPr lang="en-US"/>
              <a:t> </a:t>
            </a:r>
            <a:r>
              <a:rPr lang="tr-TR"/>
              <a:t>Değerlik Kabukları</a:t>
            </a:r>
            <a:endParaRPr lang="en-US"/>
          </a:p>
        </p:txBody>
      </p:sp>
      <p:pic>
        <p:nvPicPr>
          <p:cNvPr id="580677" name="Picture 69" descr="FG11_08_25UN_1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944688"/>
            <a:ext cx="7772400" cy="3273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69993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70042"/>
            <a:ext cx="8496944" cy="6347892"/>
          </a:xfrm>
          <a:prstGeom prst="rect">
            <a:avLst/>
          </a:prstGeom>
        </p:spPr>
        <p:txBody>
          <a:bodyPr wrap="square">
            <a:spAutoFit/>
          </a:bodyPr>
          <a:lstStyle/>
          <a:p>
            <a:pPr lvl="0" algn="just" fontAlgn="auto">
              <a:lnSpc>
                <a:spcPct val="150000"/>
              </a:lnSpc>
              <a:spcBef>
                <a:spcPts val="0"/>
              </a:spcBef>
              <a:spcAft>
                <a:spcPts val="0"/>
              </a:spcAft>
            </a:pPr>
            <a:r>
              <a:rPr lang="tr-TR" sz="2000" baseline="0" dirty="0" smtClean="0">
                <a:solidFill>
                  <a:srgbClr val="FF0000"/>
                </a:solidFill>
                <a:cs typeface="Times New Roman" pitchFamily="18" charset="0"/>
              </a:rPr>
              <a:t>2- Değerlik bağı (</a:t>
            </a:r>
            <a:r>
              <a:rPr lang="tr-TR" sz="2000" baseline="0" dirty="0" err="1" smtClean="0">
                <a:solidFill>
                  <a:srgbClr val="FF0000"/>
                </a:solidFill>
                <a:cs typeface="Times New Roman" pitchFamily="18" charset="0"/>
              </a:rPr>
              <a:t>valens</a:t>
            </a:r>
            <a:r>
              <a:rPr lang="tr-TR" sz="2000" baseline="0" dirty="0" smtClean="0">
                <a:solidFill>
                  <a:srgbClr val="FF0000"/>
                </a:solidFill>
                <a:cs typeface="Times New Roman" pitchFamily="18" charset="0"/>
              </a:rPr>
              <a:t> bağ) teorisi</a:t>
            </a:r>
            <a:r>
              <a:rPr lang="tr-TR" sz="2000" b="1" baseline="0" dirty="0" smtClean="0">
                <a:solidFill>
                  <a:srgbClr val="FF0000"/>
                </a:solidFill>
                <a:cs typeface="Times New Roman" pitchFamily="18" charset="0"/>
              </a:rPr>
              <a:t> </a:t>
            </a:r>
          </a:p>
          <a:p>
            <a:pPr lvl="0" algn="just" fontAlgn="auto">
              <a:lnSpc>
                <a:spcPct val="150000"/>
              </a:lnSpc>
              <a:spcBef>
                <a:spcPts val="0"/>
              </a:spcBef>
              <a:spcAft>
                <a:spcPts val="0"/>
              </a:spcAft>
            </a:pPr>
            <a:r>
              <a:rPr lang="tr-TR" sz="2000" baseline="0" dirty="0" smtClean="0">
                <a:solidFill>
                  <a:prstClr val="black"/>
                </a:solidFill>
                <a:cs typeface="Times New Roman" pitchFamily="18" charset="0"/>
              </a:rPr>
              <a:t>Bağ oluşumunda değerlik </a:t>
            </a:r>
            <a:r>
              <a:rPr lang="tr-TR" sz="2000" baseline="0" dirty="0" err="1" smtClean="0">
                <a:solidFill>
                  <a:prstClr val="black"/>
                </a:solidFill>
                <a:cs typeface="Times New Roman" pitchFamily="18" charset="0"/>
              </a:rPr>
              <a:t>orbitalleri</a:t>
            </a:r>
            <a:r>
              <a:rPr lang="tr-TR" sz="2000" baseline="0" dirty="0" smtClean="0">
                <a:solidFill>
                  <a:prstClr val="black"/>
                </a:solidFill>
                <a:cs typeface="Times New Roman" pitchFamily="18" charset="0"/>
              </a:rPr>
              <a:t> rol oynar.</a:t>
            </a:r>
          </a:p>
          <a:p>
            <a:pPr algn="just" fontAlgn="auto">
              <a:lnSpc>
                <a:spcPct val="150000"/>
              </a:lnSpc>
              <a:spcBef>
                <a:spcPts val="0"/>
              </a:spcBef>
              <a:spcAft>
                <a:spcPts val="0"/>
              </a:spcAft>
            </a:pPr>
            <a:r>
              <a:rPr lang="tr-TR" sz="2000" baseline="0" dirty="0" smtClean="0">
                <a:solidFill>
                  <a:prstClr val="black"/>
                </a:solidFill>
                <a:cs typeface="Times New Roman" pitchFamily="18" charset="0"/>
              </a:rPr>
              <a:t>Yarı dolu değerlik </a:t>
            </a:r>
            <a:r>
              <a:rPr lang="tr-TR" sz="2000" baseline="0" dirty="0" err="1" smtClean="0">
                <a:solidFill>
                  <a:prstClr val="black"/>
                </a:solidFill>
                <a:cs typeface="Times New Roman" pitchFamily="18" charset="0"/>
              </a:rPr>
              <a:t>orbitalleri</a:t>
            </a:r>
            <a:r>
              <a:rPr lang="tr-TR" sz="2000" baseline="0" dirty="0" smtClean="0">
                <a:solidFill>
                  <a:prstClr val="black"/>
                </a:solidFill>
                <a:cs typeface="Times New Roman" pitchFamily="18" charset="0"/>
              </a:rPr>
              <a:t> üst üste çakışarak </a:t>
            </a:r>
            <a:r>
              <a:rPr lang="tr-TR" sz="2000" baseline="0" dirty="0" err="1" smtClean="0">
                <a:solidFill>
                  <a:prstClr val="black"/>
                </a:solidFill>
                <a:cs typeface="Times New Roman" pitchFamily="18" charset="0"/>
              </a:rPr>
              <a:t>kovalent</a:t>
            </a:r>
            <a:r>
              <a:rPr lang="tr-TR" sz="2000" baseline="0" dirty="0" smtClean="0">
                <a:solidFill>
                  <a:prstClr val="black"/>
                </a:solidFill>
                <a:cs typeface="Times New Roman" pitchFamily="18" charset="0"/>
              </a:rPr>
              <a:t> bağları oluşturur.</a:t>
            </a:r>
            <a:r>
              <a:rPr lang="tr-TR" sz="2000" b="1" baseline="0" dirty="0">
                <a:solidFill>
                  <a:prstClr val="black"/>
                </a:solidFill>
                <a:cs typeface="Times New Roman" pitchFamily="18" charset="0"/>
              </a:rPr>
              <a:t> </a:t>
            </a:r>
            <a:endParaRPr lang="tr-TR" sz="1100" baseline="0" dirty="0">
              <a:solidFill>
                <a:prstClr val="black"/>
              </a:solidFill>
              <a:cs typeface="Times New Roman" pitchFamily="18" charset="0"/>
            </a:endParaRPr>
          </a:p>
          <a:p>
            <a:pPr algn="just" fontAlgn="auto">
              <a:lnSpc>
                <a:spcPct val="150000"/>
              </a:lnSpc>
              <a:spcBef>
                <a:spcPts val="0"/>
              </a:spcBef>
              <a:spcAft>
                <a:spcPts val="0"/>
              </a:spcAft>
            </a:pPr>
            <a:r>
              <a:rPr lang="tr-TR" sz="2000" baseline="0" dirty="0">
                <a:solidFill>
                  <a:prstClr val="black"/>
                </a:solidFill>
                <a:cs typeface="Times New Roman" pitchFamily="18" charset="0"/>
              </a:rPr>
              <a:t>Bağ yapan her atom kendi atomik </a:t>
            </a:r>
            <a:r>
              <a:rPr lang="tr-TR" sz="2000" baseline="0" dirty="0" err="1">
                <a:solidFill>
                  <a:prstClr val="black"/>
                </a:solidFill>
                <a:cs typeface="Times New Roman" pitchFamily="18" charset="0"/>
              </a:rPr>
              <a:t>orbitalini</a:t>
            </a:r>
            <a:r>
              <a:rPr lang="tr-TR" sz="2000" baseline="0" dirty="0">
                <a:solidFill>
                  <a:prstClr val="black"/>
                </a:solidFill>
                <a:cs typeface="Times New Roman" pitchFamily="18" charset="0"/>
              </a:rPr>
              <a:t> muhafaza eder, fakat üst üste binen </a:t>
            </a:r>
            <a:r>
              <a:rPr lang="tr-TR" sz="2000" baseline="0" dirty="0" err="1">
                <a:solidFill>
                  <a:prstClr val="black"/>
                </a:solidFill>
                <a:cs typeface="Times New Roman" pitchFamily="18" charset="0"/>
              </a:rPr>
              <a:t>orbitallerdeki</a:t>
            </a:r>
            <a:r>
              <a:rPr lang="tr-TR" sz="2000" baseline="0" dirty="0">
                <a:solidFill>
                  <a:prstClr val="black"/>
                </a:solidFill>
                <a:cs typeface="Times New Roman" pitchFamily="18" charset="0"/>
              </a:rPr>
              <a:t> çiftleşmiş elektronlar her iki atom tarafından paylaşılır,</a:t>
            </a:r>
          </a:p>
          <a:p>
            <a:pPr algn="just" fontAlgn="auto">
              <a:lnSpc>
                <a:spcPct val="150000"/>
              </a:lnSpc>
              <a:spcBef>
                <a:spcPts val="0"/>
              </a:spcBef>
              <a:spcAft>
                <a:spcPts val="0"/>
              </a:spcAft>
            </a:pPr>
            <a:endParaRPr lang="tr-TR" sz="1100" baseline="0" dirty="0">
              <a:solidFill>
                <a:prstClr val="black"/>
              </a:solidFill>
              <a:cs typeface="Times New Roman" pitchFamily="18" charset="0"/>
            </a:endParaRPr>
          </a:p>
          <a:p>
            <a:pPr algn="just" fontAlgn="auto">
              <a:lnSpc>
                <a:spcPct val="150000"/>
              </a:lnSpc>
              <a:spcBef>
                <a:spcPts val="0"/>
              </a:spcBef>
              <a:spcAft>
                <a:spcPts val="0"/>
              </a:spcAft>
            </a:pPr>
            <a:r>
              <a:rPr lang="tr-TR" sz="2000" baseline="0" dirty="0">
                <a:solidFill>
                  <a:prstClr val="black"/>
                </a:solidFill>
                <a:cs typeface="Times New Roman" pitchFamily="18" charset="0"/>
              </a:rPr>
              <a:t>Üst üste binen </a:t>
            </a:r>
            <a:r>
              <a:rPr lang="tr-TR" sz="2000" baseline="0" dirty="0" err="1">
                <a:solidFill>
                  <a:prstClr val="black"/>
                </a:solidFill>
                <a:cs typeface="Times New Roman" pitchFamily="18" charset="0"/>
              </a:rPr>
              <a:t>orbitallerin</a:t>
            </a:r>
            <a:r>
              <a:rPr lang="tr-TR" sz="2000" baseline="0" dirty="0">
                <a:solidFill>
                  <a:prstClr val="black"/>
                </a:solidFill>
                <a:cs typeface="Times New Roman" pitchFamily="18" charset="0"/>
              </a:rPr>
              <a:t> sayısı ne kadar fazlaysa bağ o kadar kuvvetlidir. </a:t>
            </a:r>
            <a:endParaRPr lang="tr-TR" sz="20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2000" baseline="0" dirty="0" smtClean="0">
                <a:solidFill>
                  <a:prstClr val="black"/>
                </a:solidFill>
                <a:cs typeface="Times New Roman" pitchFamily="18" charset="0"/>
              </a:rPr>
              <a:t>Buna göre molekülde s </a:t>
            </a:r>
            <a:r>
              <a:rPr lang="tr-TR" sz="2000" baseline="0" dirty="0" err="1" smtClean="0">
                <a:solidFill>
                  <a:prstClr val="black"/>
                </a:solidFill>
                <a:cs typeface="Times New Roman" pitchFamily="18" charset="0"/>
              </a:rPr>
              <a:t>orbitallerinin</a:t>
            </a:r>
            <a:r>
              <a:rPr lang="tr-TR" sz="2000" baseline="0" dirty="0" smtClean="0">
                <a:solidFill>
                  <a:prstClr val="black"/>
                </a:solidFill>
                <a:cs typeface="Times New Roman" pitchFamily="18" charset="0"/>
              </a:rPr>
              <a:t> haricinde diğer </a:t>
            </a:r>
            <a:r>
              <a:rPr lang="tr-TR" sz="2000" baseline="0" dirty="0" err="1" smtClean="0">
                <a:solidFill>
                  <a:prstClr val="black"/>
                </a:solidFill>
                <a:cs typeface="Times New Roman" pitchFamily="18" charset="0"/>
              </a:rPr>
              <a:t>orbitallerin</a:t>
            </a:r>
            <a:r>
              <a:rPr lang="tr-TR" sz="2000" baseline="0" dirty="0" smtClean="0">
                <a:solidFill>
                  <a:prstClr val="black"/>
                </a:solidFill>
                <a:cs typeface="Times New Roman" pitchFamily="18" charset="0"/>
              </a:rPr>
              <a:t> bulunması durumunda, </a:t>
            </a:r>
            <a:r>
              <a:rPr lang="tr-TR" sz="2000" baseline="0" dirty="0" err="1" smtClean="0">
                <a:solidFill>
                  <a:prstClr val="black"/>
                </a:solidFill>
                <a:cs typeface="Times New Roman" pitchFamily="18" charset="0"/>
              </a:rPr>
              <a:t>orbitallerin</a:t>
            </a:r>
            <a:r>
              <a:rPr lang="tr-TR" sz="2000" baseline="0" dirty="0" smtClean="0">
                <a:solidFill>
                  <a:prstClr val="black"/>
                </a:solidFill>
                <a:cs typeface="Times New Roman" pitchFamily="18" charset="0"/>
              </a:rPr>
              <a:t> bir yön karakterinin bulunmasına neden olur. </a:t>
            </a:r>
          </a:p>
          <a:p>
            <a:pPr lvl="0" algn="just" fontAlgn="auto">
              <a:lnSpc>
                <a:spcPct val="150000"/>
              </a:lnSpc>
              <a:spcBef>
                <a:spcPts val="0"/>
              </a:spcBef>
              <a:spcAft>
                <a:spcPts val="0"/>
              </a:spcAft>
            </a:pPr>
            <a:endParaRPr lang="tr-TR" sz="20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2000" baseline="0" dirty="0" smtClean="0">
                <a:solidFill>
                  <a:prstClr val="black"/>
                </a:solidFill>
                <a:cs typeface="Times New Roman" pitchFamily="18" charset="0"/>
              </a:rPr>
              <a:t>Örnek H</a:t>
            </a:r>
            <a:r>
              <a:rPr lang="tr-TR" sz="2000" baseline="-25000" dirty="0" smtClean="0">
                <a:solidFill>
                  <a:prstClr val="black"/>
                </a:solidFill>
                <a:cs typeface="Times New Roman" pitchFamily="18" charset="0"/>
              </a:rPr>
              <a:t>2</a:t>
            </a:r>
            <a:r>
              <a:rPr lang="tr-TR" sz="2000" baseline="0" dirty="0" smtClean="0">
                <a:solidFill>
                  <a:prstClr val="black"/>
                </a:solidFill>
                <a:cs typeface="Times New Roman" pitchFamily="18" charset="0"/>
              </a:rPr>
              <a:t> </a:t>
            </a:r>
          </a:p>
          <a:p>
            <a:pPr lvl="0" algn="just" fontAlgn="auto">
              <a:lnSpc>
                <a:spcPct val="150000"/>
              </a:lnSpc>
              <a:spcBef>
                <a:spcPts val="0"/>
              </a:spcBef>
              <a:spcAft>
                <a:spcPts val="0"/>
              </a:spcAft>
            </a:pPr>
            <a:endParaRPr lang="tr-TR" sz="20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2000" baseline="0" dirty="0" smtClean="0">
                <a:solidFill>
                  <a:prstClr val="black"/>
                </a:solidFill>
                <a:cs typeface="Times New Roman" pitchFamily="18" charset="0"/>
              </a:rPr>
              <a:t>H: 1s</a:t>
            </a:r>
            <a:r>
              <a:rPr lang="tr-TR" sz="2000" dirty="0" smtClean="0">
                <a:solidFill>
                  <a:prstClr val="black"/>
                </a:solidFill>
                <a:cs typeface="Times New Roman" pitchFamily="18" charset="0"/>
              </a:rPr>
              <a:t>1 </a:t>
            </a:r>
            <a:r>
              <a:rPr lang="tr-TR" sz="2000" baseline="0" dirty="0" smtClean="0">
                <a:solidFill>
                  <a:prstClr val="black"/>
                </a:solidFill>
                <a:cs typeface="Times New Roman" pitchFamily="18" charset="0"/>
              </a:rPr>
              <a:t> </a:t>
            </a:r>
            <a:endParaRPr lang="tr-TR" sz="2000" dirty="0" smtClean="0">
              <a:solidFill>
                <a:prstClr val="black"/>
              </a:solidFill>
              <a:cs typeface="Times New Roman" pitchFamily="18" charset="0"/>
            </a:endParaRPr>
          </a:p>
          <a:p>
            <a:pPr lvl="0" algn="just" fontAlgn="auto">
              <a:lnSpc>
                <a:spcPct val="150000"/>
              </a:lnSpc>
              <a:spcBef>
                <a:spcPts val="0"/>
              </a:spcBef>
              <a:spcAft>
                <a:spcPts val="0"/>
              </a:spcAft>
            </a:pPr>
            <a:r>
              <a:rPr lang="tr-TR" sz="2000" baseline="0" dirty="0" smtClean="0">
                <a:solidFill>
                  <a:prstClr val="black"/>
                </a:solidFill>
                <a:cs typeface="Times New Roman" pitchFamily="18" charset="0"/>
              </a:rPr>
              <a:t>H: 1s</a:t>
            </a:r>
            <a:r>
              <a:rPr lang="tr-TR" sz="2000" dirty="0" smtClean="0">
                <a:solidFill>
                  <a:prstClr val="black"/>
                </a:solidFill>
                <a:cs typeface="Times New Roman" pitchFamily="18" charset="0"/>
              </a:rPr>
              <a:t>1</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953068"/>
            <a:ext cx="3077733" cy="85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413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323528" y="3599437"/>
            <a:ext cx="6834235" cy="785818"/>
          </a:xfrm>
          <a:prstGeom prst="rect">
            <a:avLst/>
          </a:prstGeom>
          <a:noFill/>
          <a:ln w="9525">
            <a:noFill/>
            <a:miter lim="800000"/>
            <a:headEnd/>
            <a:tailEnd/>
          </a:ln>
          <a:effectLst/>
        </p:spPr>
      </p:pic>
      <p:sp>
        <p:nvSpPr>
          <p:cNvPr id="3" name="Dikdörtgen 2"/>
          <p:cNvSpPr/>
          <p:nvPr/>
        </p:nvSpPr>
        <p:spPr>
          <a:xfrm>
            <a:off x="467544" y="620688"/>
            <a:ext cx="4572000" cy="1938992"/>
          </a:xfrm>
          <a:prstGeom prst="rect">
            <a:avLst/>
          </a:prstGeom>
        </p:spPr>
        <p:txBody>
          <a:bodyPr>
            <a:spAutoFit/>
          </a:bodyPr>
          <a:lstStyle/>
          <a:p>
            <a:pPr lvl="0" algn="just" fontAlgn="auto">
              <a:lnSpc>
                <a:spcPct val="150000"/>
              </a:lnSpc>
              <a:spcBef>
                <a:spcPts val="0"/>
              </a:spcBef>
              <a:spcAft>
                <a:spcPts val="0"/>
              </a:spcAft>
            </a:pPr>
            <a:r>
              <a:rPr lang="tr-TR" sz="2000" baseline="0" dirty="0">
                <a:solidFill>
                  <a:prstClr val="black"/>
                </a:solidFill>
                <a:cs typeface="Times New Roman" pitchFamily="18" charset="0"/>
              </a:rPr>
              <a:t>Örnek </a:t>
            </a:r>
            <a:r>
              <a:rPr lang="tr-TR" sz="2000" baseline="0" dirty="0" smtClean="0">
                <a:solidFill>
                  <a:prstClr val="black"/>
                </a:solidFill>
                <a:cs typeface="Times New Roman" pitchFamily="18" charset="0"/>
              </a:rPr>
              <a:t>F</a:t>
            </a:r>
            <a:r>
              <a:rPr lang="tr-TR" sz="2000" baseline="-25000" dirty="0" smtClean="0">
                <a:solidFill>
                  <a:prstClr val="black"/>
                </a:solidFill>
                <a:cs typeface="Times New Roman" pitchFamily="18" charset="0"/>
              </a:rPr>
              <a:t>2</a:t>
            </a:r>
            <a:r>
              <a:rPr lang="tr-TR" sz="2000" baseline="0" dirty="0" smtClean="0">
                <a:solidFill>
                  <a:prstClr val="black"/>
                </a:solidFill>
                <a:cs typeface="Times New Roman" pitchFamily="18" charset="0"/>
              </a:rPr>
              <a:t> </a:t>
            </a:r>
            <a:endParaRPr lang="tr-TR" sz="2000" baseline="0" dirty="0">
              <a:solidFill>
                <a:prstClr val="black"/>
              </a:solidFill>
              <a:cs typeface="Times New Roman" pitchFamily="18" charset="0"/>
            </a:endParaRPr>
          </a:p>
          <a:p>
            <a:pPr lvl="0" algn="just" fontAlgn="auto">
              <a:lnSpc>
                <a:spcPct val="150000"/>
              </a:lnSpc>
              <a:spcBef>
                <a:spcPts val="0"/>
              </a:spcBef>
              <a:spcAft>
                <a:spcPts val="0"/>
              </a:spcAft>
            </a:pPr>
            <a:endParaRPr lang="tr-TR" sz="2000" baseline="0" dirty="0">
              <a:solidFill>
                <a:prstClr val="black"/>
              </a:solidFill>
              <a:cs typeface="Times New Roman" pitchFamily="18" charset="0"/>
            </a:endParaRPr>
          </a:p>
          <a:p>
            <a:pPr lvl="0" algn="just" fontAlgn="auto">
              <a:lnSpc>
                <a:spcPct val="150000"/>
              </a:lnSpc>
              <a:spcBef>
                <a:spcPts val="0"/>
              </a:spcBef>
              <a:spcAft>
                <a:spcPts val="0"/>
              </a:spcAft>
            </a:pPr>
            <a:r>
              <a:rPr lang="tr-TR" sz="2000" baseline="-25000" dirty="0" smtClean="0">
                <a:solidFill>
                  <a:prstClr val="black"/>
                </a:solidFill>
                <a:cs typeface="Times New Roman" pitchFamily="18" charset="0"/>
              </a:rPr>
              <a:t>9</a:t>
            </a:r>
            <a:r>
              <a:rPr lang="tr-TR" sz="2000" baseline="0" dirty="0" smtClean="0">
                <a:solidFill>
                  <a:prstClr val="black"/>
                </a:solidFill>
                <a:cs typeface="Times New Roman" pitchFamily="18" charset="0"/>
              </a:rPr>
              <a:t>F: 1s</a:t>
            </a:r>
            <a:r>
              <a:rPr lang="tr-TR" sz="2000" dirty="0" smtClean="0">
                <a:solidFill>
                  <a:prstClr val="black"/>
                </a:solidFill>
                <a:cs typeface="Times New Roman" pitchFamily="18" charset="0"/>
              </a:rPr>
              <a:t>2</a:t>
            </a:r>
            <a:r>
              <a:rPr lang="tr-TR" sz="2000" baseline="0" dirty="0" smtClean="0">
                <a:solidFill>
                  <a:prstClr val="black"/>
                </a:solidFill>
                <a:cs typeface="Times New Roman" pitchFamily="18" charset="0"/>
              </a:rPr>
              <a:t> 2s</a:t>
            </a:r>
            <a:r>
              <a:rPr lang="tr-TR" sz="2000" dirty="0" smtClean="0">
                <a:solidFill>
                  <a:prstClr val="black"/>
                </a:solidFill>
                <a:cs typeface="Times New Roman" pitchFamily="18" charset="0"/>
              </a:rPr>
              <a:t>2</a:t>
            </a:r>
            <a:r>
              <a:rPr lang="tr-TR" sz="2000" baseline="0" dirty="0" smtClean="0">
                <a:solidFill>
                  <a:prstClr val="black"/>
                </a:solidFill>
                <a:cs typeface="Times New Roman" pitchFamily="18" charset="0"/>
              </a:rPr>
              <a:t> 2p</a:t>
            </a:r>
            <a:r>
              <a:rPr lang="tr-TR" sz="2000" dirty="0" smtClean="0">
                <a:solidFill>
                  <a:prstClr val="black"/>
                </a:solidFill>
                <a:cs typeface="Times New Roman" pitchFamily="18" charset="0"/>
              </a:rPr>
              <a:t>5</a:t>
            </a:r>
            <a:r>
              <a:rPr lang="tr-TR" sz="2000" baseline="0" dirty="0" smtClean="0">
                <a:solidFill>
                  <a:prstClr val="black"/>
                </a:solidFill>
                <a:cs typeface="Times New Roman" pitchFamily="18" charset="0"/>
              </a:rPr>
              <a:t>  </a:t>
            </a:r>
            <a:endParaRPr lang="tr-TR" sz="2000" baseline="0" dirty="0">
              <a:solidFill>
                <a:prstClr val="black"/>
              </a:solidFill>
              <a:cs typeface="Times New Roman" pitchFamily="18" charset="0"/>
            </a:endParaRPr>
          </a:p>
          <a:p>
            <a:pPr lvl="0" algn="just" fontAlgn="auto">
              <a:lnSpc>
                <a:spcPct val="150000"/>
              </a:lnSpc>
              <a:spcBef>
                <a:spcPts val="0"/>
              </a:spcBef>
              <a:spcAft>
                <a:spcPts val="0"/>
              </a:spcAft>
            </a:pPr>
            <a:r>
              <a:rPr lang="tr-TR" sz="2000" baseline="-25000" dirty="0">
                <a:solidFill>
                  <a:prstClr val="black"/>
                </a:solidFill>
                <a:cs typeface="Times New Roman" pitchFamily="18" charset="0"/>
              </a:rPr>
              <a:t>9</a:t>
            </a:r>
            <a:r>
              <a:rPr lang="tr-TR" sz="2000" baseline="0" dirty="0">
                <a:solidFill>
                  <a:prstClr val="black"/>
                </a:solidFill>
                <a:cs typeface="Times New Roman" pitchFamily="18" charset="0"/>
              </a:rPr>
              <a:t>F: 1s</a:t>
            </a:r>
            <a:r>
              <a:rPr lang="tr-TR" sz="2000" dirty="0">
                <a:solidFill>
                  <a:prstClr val="black"/>
                </a:solidFill>
                <a:cs typeface="Times New Roman" pitchFamily="18" charset="0"/>
              </a:rPr>
              <a:t>2</a:t>
            </a:r>
            <a:r>
              <a:rPr lang="tr-TR" sz="2000" baseline="0" dirty="0">
                <a:solidFill>
                  <a:prstClr val="black"/>
                </a:solidFill>
                <a:cs typeface="Times New Roman" pitchFamily="18" charset="0"/>
              </a:rPr>
              <a:t> 2s</a:t>
            </a:r>
            <a:r>
              <a:rPr lang="tr-TR" sz="2000" dirty="0">
                <a:solidFill>
                  <a:prstClr val="black"/>
                </a:solidFill>
                <a:cs typeface="Times New Roman" pitchFamily="18" charset="0"/>
              </a:rPr>
              <a:t>2</a:t>
            </a:r>
            <a:r>
              <a:rPr lang="tr-TR" sz="2000" baseline="0" dirty="0">
                <a:solidFill>
                  <a:prstClr val="black"/>
                </a:solidFill>
                <a:cs typeface="Times New Roman" pitchFamily="18" charset="0"/>
              </a:rPr>
              <a:t> 2p</a:t>
            </a:r>
            <a:r>
              <a:rPr lang="tr-TR" sz="2000" dirty="0">
                <a:solidFill>
                  <a:prstClr val="black"/>
                </a:solidFill>
                <a:cs typeface="Times New Roman" pitchFamily="18" charset="0"/>
              </a:rPr>
              <a:t>5</a:t>
            </a:r>
            <a:r>
              <a:rPr lang="tr-TR" sz="2000" baseline="0" dirty="0">
                <a:solidFill>
                  <a:prstClr val="black"/>
                </a:solidFill>
                <a:cs typeface="Times New Roman" pitchFamily="18" charset="0"/>
              </a:rPr>
              <a:t>  </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1590184"/>
            <a:ext cx="4464496" cy="1064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413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671819"/>
            <a:ext cx="54483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ikdörtgen 2"/>
          <p:cNvSpPr/>
          <p:nvPr/>
        </p:nvSpPr>
        <p:spPr>
          <a:xfrm>
            <a:off x="323528" y="332656"/>
            <a:ext cx="4572000" cy="1938992"/>
          </a:xfrm>
          <a:prstGeom prst="rect">
            <a:avLst/>
          </a:prstGeom>
        </p:spPr>
        <p:txBody>
          <a:bodyPr>
            <a:spAutoFit/>
          </a:bodyPr>
          <a:lstStyle/>
          <a:p>
            <a:pPr lvl="0" algn="just" fontAlgn="auto">
              <a:lnSpc>
                <a:spcPct val="150000"/>
              </a:lnSpc>
              <a:spcBef>
                <a:spcPts val="0"/>
              </a:spcBef>
              <a:spcAft>
                <a:spcPts val="0"/>
              </a:spcAft>
            </a:pPr>
            <a:r>
              <a:rPr lang="tr-TR" sz="2000" baseline="0" dirty="0">
                <a:solidFill>
                  <a:prstClr val="black"/>
                </a:solidFill>
                <a:cs typeface="Times New Roman" pitchFamily="18" charset="0"/>
              </a:rPr>
              <a:t>Örnek </a:t>
            </a:r>
            <a:r>
              <a:rPr lang="tr-TR" sz="2000" baseline="0" dirty="0" smtClean="0">
                <a:solidFill>
                  <a:prstClr val="black"/>
                </a:solidFill>
                <a:cs typeface="Times New Roman" pitchFamily="18" charset="0"/>
              </a:rPr>
              <a:t>O</a:t>
            </a:r>
            <a:r>
              <a:rPr lang="tr-TR" sz="2000" baseline="-25000" dirty="0" smtClean="0">
                <a:solidFill>
                  <a:prstClr val="black"/>
                </a:solidFill>
                <a:cs typeface="Times New Roman" pitchFamily="18" charset="0"/>
              </a:rPr>
              <a:t>2</a:t>
            </a:r>
            <a:r>
              <a:rPr lang="tr-TR" sz="2000" baseline="0" dirty="0" smtClean="0">
                <a:solidFill>
                  <a:prstClr val="black"/>
                </a:solidFill>
                <a:cs typeface="Times New Roman" pitchFamily="18" charset="0"/>
              </a:rPr>
              <a:t> </a:t>
            </a:r>
            <a:endParaRPr lang="tr-TR" sz="2000" baseline="0" dirty="0">
              <a:solidFill>
                <a:prstClr val="black"/>
              </a:solidFill>
              <a:cs typeface="Times New Roman" pitchFamily="18" charset="0"/>
            </a:endParaRPr>
          </a:p>
          <a:p>
            <a:pPr lvl="0" algn="just" fontAlgn="auto">
              <a:lnSpc>
                <a:spcPct val="150000"/>
              </a:lnSpc>
              <a:spcBef>
                <a:spcPts val="0"/>
              </a:spcBef>
              <a:spcAft>
                <a:spcPts val="0"/>
              </a:spcAft>
            </a:pPr>
            <a:endParaRPr lang="tr-TR" sz="2000" baseline="0" dirty="0">
              <a:solidFill>
                <a:prstClr val="black"/>
              </a:solidFill>
              <a:cs typeface="Times New Roman" pitchFamily="18" charset="0"/>
            </a:endParaRPr>
          </a:p>
          <a:p>
            <a:pPr lvl="0" algn="just" fontAlgn="auto">
              <a:lnSpc>
                <a:spcPct val="150000"/>
              </a:lnSpc>
              <a:spcBef>
                <a:spcPts val="0"/>
              </a:spcBef>
              <a:spcAft>
                <a:spcPts val="0"/>
              </a:spcAft>
            </a:pPr>
            <a:r>
              <a:rPr lang="tr-TR" sz="2000" baseline="-25000" dirty="0" smtClean="0">
                <a:solidFill>
                  <a:prstClr val="black"/>
                </a:solidFill>
                <a:cs typeface="Times New Roman" pitchFamily="18" charset="0"/>
              </a:rPr>
              <a:t>8</a:t>
            </a:r>
            <a:r>
              <a:rPr lang="tr-TR" sz="2000" baseline="0" dirty="0" smtClean="0">
                <a:solidFill>
                  <a:prstClr val="black"/>
                </a:solidFill>
                <a:cs typeface="Times New Roman" pitchFamily="18" charset="0"/>
              </a:rPr>
              <a:t>O: 1s</a:t>
            </a:r>
            <a:r>
              <a:rPr lang="tr-TR" sz="2000" dirty="0" smtClean="0">
                <a:solidFill>
                  <a:prstClr val="black"/>
                </a:solidFill>
                <a:cs typeface="Times New Roman" pitchFamily="18" charset="0"/>
              </a:rPr>
              <a:t>2</a:t>
            </a:r>
            <a:r>
              <a:rPr lang="tr-TR" sz="2000" baseline="0" dirty="0" smtClean="0">
                <a:solidFill>
                  <a:prstClr val="black"/>
                </a:solidFill>
                <a:cs typeface="Times New Roman" pitchFamily="18" charset="0"/>
              </a:rPr>
              <a:t> 2s</a:t>
            </a:r>
            <a:r>
              <a:rPr lang="tr-TR" sz="2000" dirty="0" smtClean="0">
                <a:solidFill>
                  <a:prstClr val="black"/>
                </a:solidFill>
                <a:cs typeface="Times New Roman" pitchFamily="18" charset="0"/>
              </a:rPr>
              <a:t>2</a:t>
            </a:r>
            <a:r>
              <a:rPr lang="tr-TR" sz="2000" baseline="0" dirty="0" smtClean="0">
                <a:solidFill>
                  <a:prstClr val="black"/>
                </a:solidFill>
                <a:cs typeface="Times New Roman" pitchFamily="18" charset="0"/>
              </a:rPr>
              <a:t> 2p</a:t>
            </a:r>
            <a:r>
              <a:rPr lang="tr-TR" sz="2000" dirty="0" smtClean="0">
                <a:solidFill>
                  <a:prstClr val="black"/>
                </a:solidFill>
                <a:cs typeface="Times New Roman" pitchFamily="18" charset="0"/>
              </a:rPr>
              <a:t>4</a:t>
            </a:r>
            <a:r>
              <a:rPr lang="tr-TR" sz="2000" baseline="0" dirty="0" smtClean="0">
                <a:solidFill>
                  <a:prstClr val="black"/>
                </a:solidFill>
                <a:cs typeface="Times New Roman" pitchFamily="18" charset="0"/>
              </a:rPr>
              <a:t>  </a:t>
            </a:r>
            <a:endParaRPr lang="tr-TR" sz="2000" baseline="0" dirty="0">
              <a:solidFill>
                <a:prstClr val="black"/>
              </a:solidFill>
              <a:cs typeface="Times New Roman" pitchFamily="18" charset="0"/>
            </a:endParaRPr>
          </a:p>
          <a:p>
            <a:pPr lvl="0" algn="just" fontAlgn="auto">
              <a:lnSpc>
                <a:spcPct val="150000"/>
              </a:lnSpc>
              <a:spcBef>
                <a:spcPts val="0"/>
              </a:spcBef>
              <a:spcAft>
                <a:spcPts val="0"/>
              </a:spcAft>
            </a:pPr>
            <a:r>
              <a:rPr lang="tr-TR" sz="2000" baseline="-25000" dirty="0" smtClean="0">
                <a:solidFill>
                  <a:prstClr val="black"/>
                </a:solidFill>
                <a:cs typeface="Times New Roman" pitchFamily="18" charset="0"/>
              </a:rPr>
              <a:t>8</a:t>
            </a:r>
            <a:r>
              <a:rPr lang="tr-TR" sz="2000" baseline="0" dirty="0" smtClean="0">
                <a:solidFill>
                  <a:prstClr val="black"/>
                </a:solidFill>
                <a:cs typeface="Times New Roman" pitchFamily="18" charset="0"/>
              </a:rPr>
              <a:t>O: </a:t>
            </a:r>
            <a:r>
              <a:rPr lang="tr-TR" sz="2000" baseline="0" dirty="0">
                <a:solidFill>
                  <a:prstClr val="black"/>
                </a:solidFill>
                <a:cs typeface="Times New Roman" pitchFamily="18" charset="0"/>
              </a:rPr>
              <a:t>1s</a:t>
            </a:r>
            <a:r>
              <a:rPr lang="tr-TR" sz="2000" dirty="0">
                <a:solidFill>
                  <a:prstClr val="black"/>
                </a:solidFill>
                <a:cs typeface="Times New Roman" pitchFamily="18" charset="0"/>
              </a:rPr>
              <a:t>2</a:t>
            </a:r>
            <a:r>
              <a:rPr lang="tr-TR" sz="2000" baseline="0" dirty="0">
                <a:solidFill>
                  <a:prstClr val="black"/>
                </a:solidFill>
                <a:cs typeface="Times New Roman" pitchFamily="18" charset="0"/>
              </a:rPr>
              <a:t> 2s</a:t>
            </a:r>
            <a:r>
              <a:rPr lang="tr-TR" sz="2000" dirty="0">
                <a:solidFill>
                  <a:prstClr val="black"/>
                </a:solidFill>
                <a:cs typeface="Times New Roman" pitchFamily="18" charset="0"/>
              </a:rPr>
              <a:t>2</a:t>
            </a:r>
            <a:r>
              <a:rPr lang="tr-TR" sz="2000" baseline="0" dirty="0">
                <a:solidFill>
                  <a:prstClr val="black"/>
                </a:solidFill>
                <a:cs typeface="Times New Roman" pitchFamily="18" charset="0"/>
              </a:rPr>
              <a:t> </a:t>
            </a:r>
            <a:r>
              <a:rPr lang="tr-TR" sz="2000" baseline="0" dirty="0" smtClean="0">
                <a:solidFill>
                  <a:prstClr val="black"/>
                </a:solidFill>
                <a:cs typeface="Times New Roman" pitchFamily="18" charset="0"/>
              </a:rPr>
              <a:t>2p</a:t>
            </a:r>
            <a:r>
              <a:rPr lang="tr-TR" sz="2000" dirty="0" smtClean="0">
                <a:solidFill>
                  <a:prstClr val="black"/>
                </a:solidFill>
                <a:cs typeface="Times New Roman" pitchFamily="18" charset="0"/>
              </a:rPr>
              <a:t>4</a:t>
            </a:r>
            <a:r>
              <a:rPr lang="tr-TR" sz="2000" baseline="0" dirty="0" smtClean="0">
                <a:solidFill>
                  <a:prstClr val="black"/>
                </a:solidFill>
                <a:cs typeface="Times New Roman" pitchFamily="18" charset="0"/>
              </a:rPr>
              <a:t>  </a:t>
            </a:r>
            <a:endParaRPr lang="tr-TR" sz="2000" baseline="0" dirty="0">
              <a:solidFill>
                <a:prstClr val="black"/>
              </a:solidFill>
              <a:cs typeface="Times New Roman" pitchFamily="18" charset="0"/>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528" y="3387074"/>
            <a:ext cx="55245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ikdörtgen 5"/>
          <p:cNvSpPr/>
          <p:nvPr/>
        </p:nvSpPr>
        <p:spPr>
          <a:xfrm>
            <a:off x="385820" y="3184341"/>
            <a:ext cx="4572000" cy="1938992"/>
          </a:xfrm>
          <a:prstGeom prst="rect">
            <a:avLst/>
          </a:prstGeom>
        </p:spPr>
        <p:txBody>
          <a:bodyPr>
            <a:spAutoFit/>
          </a:bodyPr>
          <a:lstStyle/>
          <a:p>
            <a:pPr lvl="0" algn="just" fontAlgn="auto">
              <a:lnSpc>
                <a:spcPct val="150000"/>
              </a:lnSpc>
              <a:spcBef>
                <a:spcPts val="0"/>
              </a:spcBef>
              <a:spcAft>
                <a:spcPts val="0"/>
              </a:spcAft>
            </a:pPr>
            <a:r>
              <a:rPr lang="tr-TR" sz="2000" baseline="0" dirty="0">
                <a:solidFill>
                  <a:prstClr val="black"/>
                </a:solidFill>
                <a:cs typeface="Times New Roman" pitchFamily="18" charset="0"/>
              </a:rPr>
              <a:t>Örnek </a:t>
            </a:r>
            <a:r>
              <a:rPr lang="tr-TR" sz="2000" baseline="0" dirty="0" smtClean="0">
                <a:solidFill>
                  <a:prstClr val="black"/>
                </a:solidFill>
                <a:cs typeface="Times New Roman" pitchFamily="18" charset="0"/>
              </a:rPr>
              <a:t>N</a:t>
            </a:r>
            <a:r>
              <a:rPr lang="tr-TR" sz="2000" baseline="-25000" dirty="0" smtClean="0">
                <a:solidFill>
                  <a:prstClr val="black"/>
                </a:solidFill>
                <a:cs typeface="Times New Roman" pitchFamily="18" charset="0"/>
              </a:rPr>
              <a:t>2</a:t>
            </a:r>
            <a:r>
              <a:rPr lang="tr-TR" sz="2000" baseline="0" dirty="0" smtClean="0">
                <a:solidFill>
                  <a:prstClr val="black"/>
                </a:solidFill>
                <a:cs typeface="Times New Roman" pitchFamily="18" charset="0"/>
              </a:rPr>
              <a:t> </a:t>
            </a:r>
            <a:endParaRPr lang="tr-TR" sz="2000" baseline="0" dirty="0">
              <a:solidFill>
                <a:prstClr val="black"/>
              </a:solidFill>
              <a:cs typeface="Times New Roman" pitchFamily="18" charset="0"/>
            </a:endParaRPr>
          </a:p>
          <a:p>
            <a:pPr lvl="0" algn="just" fontAlgn="auto">
              <a:lnSpc>
                <a:spcPct val="150000"/>
              </a:lnSpc>
              <a:spcBef>
                <a:spcPts val="0"/>
              </a:spcBef>
              <a:spcAft>
                <a:spcPts val="0"/>
              </a:spcAft>
            </a:pPr>
            <a:endParaRPr lang="tr-TR" sz="2000" baseline="0" dirty="0">
              <a:solidFill>
                <a:prstClr val="black"/>
              </a:solidFill>
              <a:cs typeface="Times New Roman" pitchFamily="18" charset="0"/>
            </a:endParaRPr>
          </a:p>
          <a:p>
            <a:pPr lvl="0" algn="just" fontAlgn="auto">
              <a:lnSpc>
                <a:spcPct val="150000"/>
              </a:lnSpc>
              <a:spcBef>
                <a:spcPts val="0"/>
              </a:spcBef>
              <a:spcAft>
                <a:spcPts val="0"/>
              </a:spcAft>
            </a:pPr>
            <a:r>
              <a:rPr lang="tr-TR" sz="2000" baseline="-25000" dirty="0" smtClean="0">
                <a:solidFill>
                  <a:prstClr val="black"/>
                </a:solidFill>
                <a:cs typeface="Times New Roman" pitchFamily="18" charset="0"/>
              </a:rPr>
              <a:t>78</a:t>
            </a:r>
            <a:r>
              <a:rPr lang="tr-TR" sz="2000" baseline="0" dirty="0" smtClean="0">
                <a:solidFill>
                  <a:prstClr val="black"/>
                </a:solidFill>
                <a:cs typeface="Times New Roman" pitchFamily="18" charset="0"/>
              </a:rPr>
              <a:t>N: 1s</a:t>
            </a:r>
            <a:r>
              <a:rPr lang="tr-TR" sz="2000" dirty="0" smtClean="0">
                <a:solidFill>
                  <a:prstClr val="black"/>
                </a:solidFill>
                <a:cs typeface="Times New Roman" pitchFamily="18" charset="0"/>
              </a:rPr>
              <a:t>2</a:t>
            </a:r>
            <a:r>
              <a:rPr lang="tr-TR" sz="2000" baseline="0" dirty="0" smtClean="0">
                <a:solidFill>
                  <a:prstClr val="black"/>
                </a:solidFill>
                <a:cs typeface="Times New Roman" pitchFamily="18" charset="0"/>
              </a:rPr>
              <a:t> 2s</a:t>
            </a:r>
            <a:r>
              <a:rPr lang="tr-TR" sz="2000" dirty="0" smtClean="0">
                <a:solidFill>
                  <a:prstClr val="black"/>
                </a:solidFill>
                <a:cs typeface="Times New Roman" pitchFamily="18" charset="0"/>
              </a:rPr>
              <a:t>2</a:t>
            </a:r>
            <a:r>
              <a:rPr lang="tr-TR" sz="2000" baseline="0" dirty="0" smtClean="0">
                <a:solidFill>
                  <a:prstClr val="black"/>
                </a:solidFill>
                <a:cs typeface="Times New Roman" pitchFamily="18" charset="0"/>
              </a:rPr>
              <a:t> 2p</a:t>
            </a:r>
            <a:r>
              <a:rPr lang="tr-TR" sz="2000" dirty="0" smtClean="0">
                <a:solidFill>
                  <a:prstClr val="black"/>
                </a:solidFill>
                <a:cs typeface="Times New Roman" pitchFamily="18" charset="0"/>
              </a:rPr>
              <a:t>3</a:t>
            </a:r>
            <a:r>
              <a:rPr lang="tr-TR" sz="2000" baseline="0" dirty="0" smtClean="0">
                <a:solidFill>
                  <a:prstClr val="black"/>
                </a:solidFill>
                <a:cs typeface="Times New Roman" pitchFamily="18" charset="0"/>
              </a:rPr>
              <a:t>  </a:t>
            </a:r>
            <a:endParaRPr lang="tr-TR" sz="2000" baseline="0" dirty="0">
              <a:solidFill>
                <a:prstClr val="black"/>
              </a:solidFill>
              <a:cs typeface="Times New Roman" pitchFamily="18" charset="0"/>
            </a:endParaRPr>
          </a:p>
          <a:p>
            <a:pPr lvl="0" algn="just" fontAlgn="auto">
              <a:lnSpc>
                <a:spcPct val="150000"/>
              </a:lnSpc>
              <a:spcBef>
                <a:spcPts val="0"/>
              </a:spcBef>
              <a:spcAft>
                <a:spcPts val="0"/>
              </a:spcAft>
            </a:pPr>
            <a:r>
              <a:rPr lang="tr-TR" sz="2000" baseline="-25000" dirty="0" smtClean="0">
                <a:solidFill>
                  <a:prstClr val="black"/>
                </a:solidFill>
                <a:cs typeface="Times New Roman" pitchFamily="18" charset="0"/>
              </a:rPr>
              <a:t>7</a:t>
            </a:r>
            <a:r>
              <a:rPr lang="tr-TR" sz="2000" baseline="0" dirty="0" smtClean="0">
                <a:solidFill>
                  <a:prstClr val="black"/>
                </a:solidFill>
                <a:cs typeface="Times New Roman" pitchFamily="18" charset="0"/>
              </a:rPr>
              <a:t>N: </a:t>
            </a:r>
            <a:r>
              <a:rPr lang="tr-TR" sz="2000" baseline="0" dirty="0">
                <a:solidFill>
                  <a:prstClr val="black"/>
                </a:solidFill>
                <a:cs typeface="Times New Roman" pitchFamily="18" charset="0"/>
              </a:rPr>
              <a:t>1s</a:t>
            </a:r>
            <a:r>
              <a:rPr lang="tr-TR" sz="2000" dirty="0">
                <a:solidFill>
                  <a:prstClr val="black"/>
                </a:solidFill>
                <a:cs typeface="Times New Roman" pitchFamily="18" charset="0"/>
              </a:rPr>
              <a:t>2</a:t>
            </a:r>
            <a:r>
              <a:rPr lang="tr-TR" sz="2000" baseline="0" dirty="0">
                <a:solidFill>
                  <a:prstClr val="black"/>
                </a:solidFill>
                <a:cs typeface="Times New Roman" pitchFamily="18" charset="0"/>
              </a:rPr>
              <a:t> 2s</a:t>
            </a:r>
            <a:r>
              <a:rPr lang="tr-TR" sz="2000" dirty="0">
                <a:solidFill>
                  <a:prstClr val="black"/>
                </a:solidFill>
                <a:cs typeface="Times New Roman" pitchFamily="18" charset="0"/>
              </a:rPr>
              <a:t>2</a:t>
            </a:r>
            <a:r>
              <a:rPr lang="tr-TR" sz="2000" baseline="0" dirty="0">
                <a:solidFill>
                  <a:prstClr val="black"/>
                </a:solidFill>
                <a:cs typeface="Times New Roman" pitchFamily="18" charset="0"/>
              </a:rPr>
              <a:t> </a:t>
            </a:r>
            <a:r>
              <a:rPr lang="tr-TR" sz="2000" baseline="0" dirty="0" smtClean="0">
                <a:solidFill>
                  <a:prstClr val="black"/>
                </a:solidFill>
                <a:cs typeface="Times New Roman" pitchFamily="18" charset="0"/>
              </a:rPr>
              <a:t>2p</a:t>
            </a:r>
            <a:r>
              <a:rPr lang="tr-TR" sz="2000" dirty="0" smtClean="0">
                <a:solidFill>
                  <a:prstClr val="black"/>
                </a:solidFill>
                <a:cs typeface="Times New Roman" pitchFamily="18" charset="0"/>
              </a:rPr>
              <a:t>3</a:t>
            </a:r>
            <a:r>
              <a:rPr lang="tr-TR" sz="2000" baseline="0" dirty="0" smtClean="0">
                <a:solidFill>
                  <a:prstClr val="black"/>
                </a:solidFill>
                <a:cs typeface="Times New Roman" pitchFamily="18" charset="0"/>
              </a:rPr>
              <a:t>  </a:t>
            </a:r>
            <a:endParaRPr lang="tr-TR" sz="2000" baseline="0" dirty="0">
              <a:solidFill>
                <a:prstClr val="black"/>
              </a:solidFill>
              <a:cs typeface="Times New Roman" pitchFamily="18" charset="0"/>
            </a:endParaRPr>
          </a:p>
        </p:txBody>
      </p:sp>
    </p:spTree>
    <p:extLst>
      <p:ext uri="{BB962C8B-B14F-4D97-AF65-F5344CB8AC3E}">
        <p14:creationId xmlns:p14="http://schemas.microsoft.com/office/powerpoint/2010/main" val="66493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332656"/>
            <a:ext cx="8496944" cy="5078313"/>
          </a:xfrm>
          <a:prstGeom prst="rect">
            <a:avLst/>
          </a:prstGeom>
        </p:spPr>
        <p:txBody>
          <a:bodyPr wrap="square">
            <a:spAutoFit/>
          </a:bodyPr>
          <a:lstStyle/>
          <a:p>
            <a:pPr algn="just" fontAlgn="auto">
              <a:lnSpc>
                <a:spcPct val="150000"/>
              </a:lnSpc>
              <a:spcBef>
                <a:spcPts val="0"/>
              </a:spcBef>
              <a:spcAft>
                <a:spcPts val="0"/>
              </a:spcAft>
            </a:pPr>
            <a:r>
              <a:rPr lang="tr-TR" sz="1800" baseline="0" dirty="0" smtClean="0">
                <a:solidFill>
                  <a:prstClr val="black"/>
                </a:solidFill>
                <a:cs typeface="Times New Roman" pitchFamily="18" charset="0"/>
              </a:rPr>
              <a:t>İyonlaşma enerjileri düşük olan atomlar ile elektron ilgileri yüksek olan atomlar yan yana geldiğinde elektron alışverişi gerçekleşir</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Bir </a:t>
            </a:r>
            <a:r>
              <a:rPr lang="tr-TR" sz="1800" baseline="0" dirty="0">
                <a:solidFill>
                  <a:prstClr val="black"/>
                </a:solidFill>
                <a:cs typeface="Times New Roman" pitchFamily="18" charset="0"/>
              </a:rPr>
              <a:t>metal atomu bir ametalle etkileştiği zaman elektronlar metal atomundan ametal atomuna aktarılır ve bunun sonucunda </a:t>
            </a:r>
            <a:r>
              <a:rPr lang="tr-TR" sz="1800" baseline="0" dirty="0" smtClean="0">
                <a:solidFill>
                  <a:prstClr val="black"/>
                </a:solidFill>
                <a:cs typeface="Times New Roman" pitchFamily="18" charset="0"/>
              </a:rPr>
              <a:t>atomlar kararlı hale gelir.</a:t>
            </a:r>
          </a:p>
          <a:p>
            <a:pPr algn="just" fontAlgn="auto">
              <a:lnSpc>
                <a:spcPct val="150000"/>
              </a:lnSpc>
              <a:spcBef>
                <a:spcPts val="0"/>
              </a:spcBef>
              <a:spcAft>
                <a:spcPts val="0"/>
              </a:spcAft>
            </a:pPr>
            <a:r>
              <a:rPr lang="tr-TR" sz="1800" baseline="0" dirty="0" smtClean="0">
                <a:solidFill>
                  <a:prstClr val="black"/>
                </a:solidFill>
                <a:cs typeface="Times New Roman" pitchFamily="18" charset="0"/>
              </a:rPr>
              <a:t>Sonuçta pozitif ve negatif iyonlar oluşur ve iyonlar bir arada tutulur (iyonik </a:t>
            </a:r>
            <a:r>
              <a:rPr lang="tr-TR" sz="1800" baseline="0" dirty="0">
                <a:solidFill>
                  <a:prstClr val="black"/>
                </a:solidFill>
                <a:cs typeface="Times New Roman" pitchFamily="18" charset="0"/>
              </a:rPr>
              <a:t>bir bağ </a:t>
            </a:r>
            <a:r>
              <a:rPr lang="tr-TR" sz="1800" baseline="0" dirty="0" smtClean="0">
                <a:solidFill>
                  <a:prstClr val="black"/>
                </a:solidFill>
                <a:cs typeface="Times New Roman" pitchFamily="18" charset="0"/>
              </a:rPr>
              <a:t>oluşur). </a:t>
            </a:r>
            <a:endParaRPr lang="tr-TR" sz="1800" baseline="0" dirty="0">
              <a:solidFill>
                <a:prstClr val="black"/>
              </a:solidFill>
              <a:cs typeface="Times New Roman" pitchFamily="18" charset="0"/>
            </a:endParaRPr>
          </a:p>
          <a:p>
            <a:pPr algn="just" fontAlgn="auto">
              <a:lnSpc>
                <a:spcPct val="150000"/>
              </a:lnSpc>
              <a:spcBef>
                <a:spcPts val="0"/>
              </a:spcBef>
              <a:spcAft>
                <a:spcPts val="0"/>
              </a:spcAft>
            </a:pPr>
            <a:endParaRPr lang="tr-TR" sz="1800" b="1"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a:solidFill>
                  <a:prstClr val="black"/>
                </a:solidFill>
                <a:cs typeface="Times New Roman" pitchFamily="18" charset="0"/>
              </a:rPr>
              <a:t>Elektron kaybederek oluşan pozitif yüklü iyona </a:t>
            </a:r>
            <a:r>
              <a:rPr lang="tr-TR" sz="1800" b="1" baseline="0" dirty="0">
                <a:solidFill>
                  <a:prstClr val="black"/>
                </a:solidFill>
                <a:cs typeface="Times New Roman" pitchFamily="18" charset="0"/>
              </a:rPr>
              <a:t>katyon</a:t>
            </a:r>
            <a:r>
              <a:rPr lang="tr-TR" sz="1800" baseline="0" dirty="0">
                <a:solidFill>
                  <a:prstClr val="black"/>
                </a:solidFill>
                <a:cs typeface="Times New Roman" pitchFamily="18" charset="0"/>
              </a:rPr>
              <a:t>, elektron alarak oluşan negatif yüklü iyona ise </a:t>
            </a:r>
            <a:r>
              <a:rPr lang="tr-TR" sz="1800" b="1" baseline="0" dirty="0">
                <a:solidFill>
                  <a:prstClr val="black"/>
                </a:solidFill>
                <a:cs typeface="Times New Roman" pitchFamily="18" charset="0"/>
              </a:rPr>
              <a:t>anyon</a:t>
            </a:r>
            <a:r>
              <a:rPr lang="tr-TR" sz="1800" baseline="0" dirty="0">
                <a:solidFill>
                  <a:prstClr val="black"/>
                </a:solidFill>
                <a:cs typeface="Times New Roman" pitchFamily="18" charset="0"/>
              </a:rPr>
              <a:t> denir. Bu iyonlar elektrostatik kuvvetle birbirlerini çekerler ve kristal oluştururlar. </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p:txBody>
      </p:sp>
    </p:spTree>
    <p:extLst>
      <p:ext uri="{BB962C8B-B14F-4D97-AF65-F5344CB8AC3E}">
        <p14:creationId xmlns:p14="http://schemas.microsoft.com/office/powerpoint/2010/main" val="1809251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67544" y="4365104"/>
            <a:ext cx="4572000" cy="1938992"/>
          </a:xfrm>
          <a:prstGeom prst="rect">
            <a:avLst/>
          </a:prstGeom>
        </p:spPr>
        <p:txBody>
          <a:bodyPr>
            <a:spAutoFit/>
          </a:bodyPr>
          <a:lstStyle/>
          <a:p>
            <a:pPr algn="just" fontAlgn="auto">
              <a:lnSpc>
                <a:spcPct val="150000"/>
              </a:lnSpc>
              <a:spcBef>
                <a:spcPts val="0"/>
              </a:spcBef>
              <a:spcAft>
                <a:spcPts val="0"/>
              </a:spcAft>
            </a:pPr>
            <a:r>
              <a:rPr lang="tr-TR" sz="2000" baseline="0" dirty="0">
                <a:solidFill>
                  <a:prstClr val="black"/>
                </a:solidFill>
                <a:cs typeface="Times New Roman" pitchFamily="18" charset="0"/>
              </a:rPr>
              <a:t>Örnek </a:t>
            </a:r>
            <a:r>
              <a:rPr lang="tr-TR" sz="2000" baseline="0" dirty="0" smtClean="0">
                <a:solidFill>
                  <a:prstClr val="black"/>
                </a:solidFill>
                <a:cs typeface="Times New Roman" pitchFamily="18" charset="0"/>
              </a:rPr>
              <a:t>BeH</a:t>
            </a:r>
            <a:r>
              <a:rPr lang="tr-TR" sz="2000" baseline="-25000" dirty="0" smtClean="0">
                <a:solidFill>
                  <a:prstClr val="black"/>
                </a:solidFill>
                <a:cs typeface="Times New Roman" pitchFamily="18" charset="0"/>
              </a:rPr>
              <a:t>2</a:t>
            </a:r>
            <a:r>
              <a:rPr lang="tr-TR" sz="2000" baseline="0" dirty="0" smtClean="0">
                <a:solidFill>
                  <a:prstClr val="black"/>
                </a:solidFill>
                <a:cs typeface="Times New Roman" pitchFamily="18" charset="0"/>
              </a:rPr>
              <a:t> </a:t>
            </a:r>
            <a:endParaRPr lang="tr-TR" sz="2000" baseline="0" dirty="0">
              <a:solidFill>
                <a:prstClr val="black"/>
              </a:solidFill>
              <a:cs typeface="Times New Roman" pitchFamily="18" charset="0"/>
            </a:endParaRPr>
          </a:p>
          <a:p>
            <a:pPr algn="just" fontAlgn="auto">
              <a:lnSpc>
                <a:spcPct val="150000"/>
              </a:lnSpc>
              <a:spcBef>
                <a:spcPts val="0"/>
              </a:spcBef>
              <a:spcAft>
                <a:spcPts val="0"/>
              </a:spcAft>
            </a:pPr>
            <a:endParaRPr lang="tr-TR" sz="2000" baseline="0" dirty="0">
              <a:solidFill>
                <a:prstClr val="black"/>
              </a:solidFill>
              <a:cs typeface="Times New Roman" pitchFamily="18" charset="0"/>
            </a:endParaRPr>
          </a:p>
          <a:p>
            <a:pPr algn="just" fontAlgn="auto">
              <a:lnSpc>
                <a:spcPct val="150000"/>
              </a:lnSpc>
              <a:spcBef>
                <a:spcPts val="0"/>
              </a:spcBef>
              <a:spcAft>
                <a:spcPts val="0"/>
              </a:spcAft>
            </a:pPr>
            <a:r>
              <a:rPr lang="tr-TR" sz="2000" baseline="-25000" dirty="0" smtClean="0">
                <a:solidFill>
                  <a:prstClr val="black"/>
                </a:solidFill>
                <a:cs typeface="Times New Roman" pitchFamily="18" charset="0"/>
              </a:rPr>
              <a:t>1</a:t>
            </a:r>
            <a:r>
              <a:rPr lang="tr-TR" sz="2000" baseline="0" dirty="0" smtClean="0">
                <a:solidFill>
                  <a:prstClr val="black"/>
                </a:solidFill>
                <a:cs typeface="Times New Roman" pitchFamily="18" charset="0"/>
              </a:rPr>
              <a:t>H: 1s</a:t>
            </a:r>
            <a:r>
              <a:rPr lang="tr-TR" sz="2000" dirty="0" smtClean="0">
                <a:solidFill>
                  <a:prstClr val="black"/>
                </a:solidFill>
                <a:cs typeface="Times New Roman" pitchFamily="18" charset="0"/>
              </a:rPr>
              <a:t>1</a:t>
            </a:r>
            <a:endParaRPr lang="tr-TR" sz="2000" baseline="0" dirty="0">
              <a:solidFill>
                <a:prstClr val="black"/>
              </a:solidFill>
              <a:cs typeface="Times New Roman" pitchFamily="18" charset="0"/>
            </a:endParaRPr>
          </a:p>
          <a:p>
            <a:pPr algn="just" fontAlgn="auto">
              <a:lnSpc>
                <a:spcPct val="150000"/>
              </a:lnSpc>
              <a:spcBef>
                <a:spcPts val="0"/>
              </a:spcBef>
              <a:spcAft>
                <a:spcPts val="0"/>
              </a:spcAft>
            </a:pPr>
            <a:r>
              <a:rPr lang="tr-TR" sz="2000" baseline="-25000" dirty="0" smtClean="0">
                <a:solidFill>
                  <a:prstClr val="black"/>
                </a:solidFill>
                <a:cs typeface="Times New Roman" pitchFamily="18" charset="0"/>
              </a:rPr>
              <a:t>4</a:t>
            </a:r>
            <a:r>
              <a:rPr lang="tr-TR" sz="2000" baseline="0" dirty="0" smtClean="0">
                <a:solidFill>
                  <a:prstClr val="black"/>
                </a:solidFill>
                <a:cs typeface="Times New Roman" pitchFamily="18" charset="0"/>
              </a:rPr>
              <a:t>Be: </a:t>
            </a:r>
            <a:r>
              <a:rPr lang="tr-TR" sz="2000" baseline="0" dirty="0">
                <a:solidFill>
                  <a:prstClr val="black"/>
                </a:solidFill>
                <a:cs typeface="Times New Roman" pitchFamily="18" charset="0"/>
              </a:rPr>
              <a:t>1s</a:t>
            </a:r>
            <a:r>
              <a:rPr lang="tr-TR" sz="2000" dirty="0">
                <a:solidFill>
                  <a:prstClr val="black"/>
                </a:solidFill>
                <a:cs typeface="Times New Roman" pitchFamily="18" charset="0"/>
              </a:rPr>
              <a:t>2</a:t>
            </a:r>
            <a:r>
              <a:rPr lang="tr-TR" sz="2000" baseline="0" dirty="0">
                <a:solidFill>
                  <a:prstClr val="black"/>
                </a:solidFill>
                <a:cs typeface="Times New Roman" pitchFamily="18" charset="0"/>
              </a:rPr>
              <a:t> </a:t>
            </a:r>
            <a:r>
              <a:rPr lang="tr-TR" sz="2000" baseline="0" dirty="0" smtClean="0">
                <a:solidFill>
                  <a:prstClr val="black"/>
                </a:solidFill>
                <a:cs typeface="Times New Roman" pitchFamily="18" charset="0"/>
              </a:rPr>
              <a:t>2s</a:t>
            </a:r>
            <a:r>
              <a:rPr lang="tr-TR" sz="2000" dirty="0" smtClean="0">
                <a:solidFill>
                  <a:prstClr val="black"/>
                </a:solidFill>
                <a:cs typeface="Times New Roman" pitchFamily="18" charset="0"/>
              </a:rPr>
              <a:t>2</a:t>
            </a:r>
            <a:endParaRPr lang="tr-TR" sz="2000" baseline="0" dirty="0">
              <a:solidFill>
                <a:prstClr val="black"/>
              </a:solidFill>
              <a:cs typeface="Times New Roman" pitchFamily="18" charset="0"/>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600682"/>
            <a:ext cx="29337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ikdörtgen 1"/>
          <p:cNvSpPr/>
          <p:nvPr/>
        </p:nvSpPr>
        <p:spPr>
          <a:xfrm>
            <a:off x="120415" y="188640"/>
            <a:ext cx="8568952" cy="3970318"/>
          </a:xfrm>
          <a:prstGeom prst="rect">
            <a:avLst/>
          </a:prstGeom>
        </p:spPr>
        <p:txBody>
          <a:bodyPr wrap="square">
            <a:spAutoFit/>
          </a:bodyPr>
          <a:lstStyle/>
          <a:p>
            <a:pPr lvl="0" algn="just" fontAlgn="auto">
              <a:lnSpc>
                <a:spcPct val="150000"/>
              </a:lnSpc>
              <a:spcBef>
                <a:spcPts val="0"/>
              </a:spcBef>
              <a:spcAft>
                <a:spcPts val="0"/>
              </a:spcAft>
            </a:pPr>
            <a:r>
              <a:rPr lang="tr-TR" sz="2400" baseline="0" dirty="0" smtClean="0">
                <a:solidFill>
                  <a:srgbClr val="FF0000"/>
                </a:solidFill>
                <a:cs typeface="Times New Roman" pitchFamily="18" charset="0"/>
              </a:rPr>
              <a:t>VBT ve </a:t>
            </a:r>
            <a:r>
              <a:rPr lang="tr-TR" sz="2400" baseline="0" dirty="0" err="1" smtClean="0">
                <a:solidFill>
                  <a:srgbClr val="FF0000"/>
                </a:solidFill>
                <a:cs typeface="Times New Roman" pitchFamily="18" charset="0"/>
              </a:rPr>
              <a:t>Hibritleşme</a:t>
            </a:r>
            <a:r>
              <a:rPr lang="tr-TR" sz="2400" baseline="0" dirty="0" smtClean="0">
                <a:solidFill>
                  <a:srgbClr val="FF0000"/>
                </a:solidFill>
                <a:cs typeface="Times New Roman" pitchFamily="18" charset="0"/>
              </a:rPr>
              <a:t>:</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VBT eksik yönleri melezleşme ( </a:t>
            </a:r>
            <a:r>
              <a:rPr lang="tr-TR" sz="1800" baseline="0" dirty="0" err="1" smtClean="0">
                <a:solidFill>
                  <a:prstClr val="black"/>
                </a:solidFill>
                <a:cs typeface="Times New Roman" pitchFamily="18" charset="0"/>
              </a:rPr>
              <a:t>hibritleşme</a:t>
            </a:r>
            <a:r>
              <a:rPr lang="tr-TR" sz="1800" baseline="0" dirty="0" smtClean="0">
                <a:solidFill>
                  <a:prstClr val="black"/>
                </a:solidFill>
                <a:cs typeface="Times New Roman" pitchFamily="18" charset="0"/>
              </a:rPr>
              <a:t>) kavramı ile açıklanır.</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Buna göre uyarılmış durumda atomik </a:t>
            </a:r>
            <a:r>
              <a:rPr lang="tr-TR" sz="1800" baseline="0" dirty="0" err="1" smtClean="0">
                <a:solidFill>
                  <a:prstClr val="black"/>
                </a:solidFill>
                <a:cs typeface="Times New Roman" pitchFamily="18" charset="0"/>
              </a:rPr>
              <a:t>orbitaller</a:t>
            </a:r>
            <a:r>
              <a:rPr lang="tr-TR" sz="1800" baseline="0" dirty="0" smtClean="0">
                <a:solidFill>
                  <a:prstClr val="black"/>
                </a:solidFill>
                <a:cs typeface="Times New Roman" pitchFamily="18" charset="0"/>
              </a:rPr>
              <a:t> melezleşerek yeni </a:t>
            </a:r>
            <a:r>
              <a:rPr lang="tr-TR" sz="1800" baseline="0" dirty="0" err="1" smtClean="0">
                <a:solidFill>
                  <a:prstClr val="black"/>
                </a:solidFill>
                <a:cs typeface="Times New Roman" pitchFamily="18" charset="0"/>
              </a:rPr>
              <a:t>orbitaller</a:t>
            </a:r>
            <a:r>
              <a:rPr lang="tr-TR" sz="1800" baseline="0" dirty="0" smtClean="0">
                <a:solidFill>
                  <a:prstClr val="black"/>
                </a:solidFill>
                <a:cs typeface="Times New Roman" pitchFamily="18" charset="0"/>
              </a:rPr>
              <a:t> oluşturur.</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Be yarı dolu </a:t>
            </a:r>
            <a:r>
              <a:rPr lang="tr-TR" sz="1800" baseline="0" dirty="0" err="1" smtClean="0">
                <a:solidFill>
                  <a:prstClr val="black"/>
                </a:solidFill>
                <a:cs typeface="Times New Roman" pitchFamily="18" charset="0"/>
              </a:rPr>
              <a:t>orbitali</a:t>
            </a:r>
            <a:r>
              <a:rPr lang="tr-TR" sz="1800" baseline="0" dirty="0" smtClean="0">
                <a:solidFill>
                  <a:prstClr val="black"/>
                </a:solidFill>
                <a:cs typeface="Times New Roman" pitchFamily="18" charset="0"/>
              </a:rPr>
              <a:t> </a:t>
            </a:r>
            <a:r>
              <a:rPr lang="tr-TR" sz="1800" baseline="0" dirty="0" err="1" smtClean="0">
                <a:solidFill>
                  <a:prstClr val="black"/>
                </a:solidFill>
                <a:cs typeface="Times New Roman" pitchFamily="18" charset="0"/>
              </a:rPr>
              <a:t>yotur</a:t>
            </a:r>
            <a:r>
              <a:rPr lang="tr-TR" sz="1800" baseline="0" dirty="0" smtClean="0">
                <a:solidFill>
                  <a:prstClr val="black"/>
                </a:solidFill>
                <a:cs typeface="Times New Roman" pitchFamily="18" charset="0"/>
              </a:rPr>
              <a:t> o halde bağ yapmaması gerekir. (temel durum)</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Be atomu H atomları ile yan yana geldiğinde uyarılmış duruma geçer (</a:t>
            </a:r>
            <a:r>
              <a:rPr lang="tr-TR" sz="1800" baseline="0" dirty="0" err="1" smtClean="0">
                <a:solidFill>
                  <a:prstClr val="black"/>
                </a:solidFill>
                <a:cs typeface="Times New Roman" pitchFamily="18" charset="0"/>
              </a:rPr>
              <a:t>eletronun</a:t>
            </a:r>
            <a:r>
              <a:rPr lang="tr-TR" sz="1800" baseline="0" dirty="0" smtClean="0">
                <a:solidFill>
                  <a:prstClr val="black"/>
                </a:solidFill>
                <a:cs typeface="Times New Roman" pitchFamily="18" charset="0"/>
              </a:rPr>
              <a:t> biri p </a:t>
            </a:r>
            <a:r>
              <a:rPr lang="tr-TR" sz="1800" baseline="0" dirty="0" err="1" smtClean="0">
                <a:solidFill>
                  <a:prstClr val="black"/>
                </a:solidFill>
                <a:cs typeface="Times New Roman" pitchFamily="18" charset="0"/>
              </a:rPr>
              <a:t>orbitaline</a:t>
            </a:r>
            <a:r>
              <a:rPr lang="tr-TR" sz="1800" baseline="0" dirty="0" smtClean="0">
                <a:solidFill>
                  <a:prstClr val="black"/>
                </a:solidFill>
                <a:cs typeface="Times New Roman" pitchFamily="18" charset="0"/>
              </a:rPr>
              <a:t> geçer). Bu şekilde iki bağ oluşturabilir.</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Bu bağları oluşturan </a:t>
            </a:r>
            <a:r>
              <a:rPr lang="tr-TR" sz="1800" baseline="0" dirty="0" err="1" smtClean="0">
                <a:solidFill>
                  <a:prstClr val="black"/>
                </a:solidFill>
                <a:cs typeface="Times New Roman" pitchFamily="18" charset="0"/>
              </a:rPr>
              <a:t>orbitaller</a:t>
            </a:r>
            <a:r>
              <a:rPr lang="tr-TR" sz="1800" baseline="0" dirty="0" smtClean="0">
                <a:solidFill>
                  <a:prstClr val="black"/>
                </a:solidFill>
                <a:cs typeface="Times New Roman" pitchFamily="18" charset="0"/>
              </a:rPr>
              <a:t> arasında hiçbir fark yoktur ve bu </a:t>
            </a:r>
            <a:r>
              <a:rPr lang="tr-TR" sz="1800" baseline="0" dirty="0" err="1">
                <a:solidFill>
                  <a:prstClr val="black"/>
                </a:solidFill>
                <a:cs typeface="Times New Roman" pitchFamily="18" charset="0"/>
              </a:rPr>
              <a:t>orbitallere</a:t>
            </a:r>
            <a:r>
              <a:rPr lang="tr-TR" sz="1800" baseline="0" dirty="0">
                <a:solidFill>
                  <a:prstClr val="black"/>
                </a:solidFill>
                <a:cs typeface="Times New Roman" pitchFamily="18" charset="0"/>
              </a:rPr>
              <a:t> melez (</a:t>
            </a:r>
            <a:r>
              <a:rPr lang="tr-TR" sz="1800" baseline="0" dirty="0" err="1">
                <a:solidFill>
                  <a:prstClr val="black"/>
                </a:solidFill>
                <a:cs typeface="Times New Roman" pitchFamily="18" charset="0"/>
              </a:rPr>
              <a:t>hibrit</a:t>
            </a:r>
            <a:r>
              <a:rPr lang="tr-TR" sz="1800" baseline="0" dirty="0">
                <a:solidFill>
                  <a:prstClr val="black"/>
                </a:solidFill>
                <a:cs typeface="Times New Roman" pitchFamily="18" charset="0"/>
              </a:rPr>
              <a:t>) </a:t>
            </a:r>
            <a:r>
              <a:rPr lang="tr-TR" sz="1800" baseline="0" dirty="0" err="1">
                <a:solidFill>
                  <a:prstClr val="black"/>
                </a:solidFill>
                <a:cs typeface="Times New Roman" pitchFamily="18" charset="0"/>
              </a:rPr>
              <a:t>orbitaller</a:t>
            </a:r>
            <a:r>
              <a:rPr lang="tr-TR" sz="1800" baseline="0" dirty="0">
                <a:solidFill>
                  <a:prstClr val="black"/>
                </a:solidFill>
                <a:cs typeface="Times New Roman" pitchFamily="18" charset="0"/>
              </a:rPr>
              <a:t> denir. </a:t>
            </a:r>
          </a:p>
        </p:txBody>
      </p:sp>
    </p:spTree>
    <p:extLst>
      <p:ext uri="{BB962C8B-B14F-4D97-AF65-F5344CB8AC3E}">
        <p14:creationId xmlns:p14="http://schemas.microsoft.com/office/powerpoint/2010/main" val="1495009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26" y="692696"/>
            <a:ext cx="809625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437112"/>
            <a:ext cx="53625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175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dirty="0" err="1" smtClean="0"/>
              <a:t>sp</a:t>
            </a:r>
            <a:r>
              <a:rPr lang="en-US" dirty="0" smtClean="0"/>
              <a:t> </a:t>
            </a:r>
            <a:r>
              <a:rPr lang="tr-TR" dirty="0" err="1" smtClean="0"/>
              <a:t>Hibritleşmesi</a:t>
            </a:r>
            <a:endParaRPr lang="en-US" dirty="0" smtClean="0"/>
          </a:p>
        </p:txBody>
      </p:sp>
      <p:pic>
        <p:nvPicPr>
          <p:cNvPr id="18438" name="Picture 4" descr="FG12_09_01U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2284413"/>
            <a:ext cx="7772400" cy="1603375"/>
          </a:xfrm>
          <a:noFill/>
        </p:spPr>
      </p:pic>
      <p:sp>
        <p:nvSpPr>
          <p:cNvPr id="7" name="Dikdörtgen 6"/>
          <p:cNvSpPr/>
          <p:nvPr/>
        </p:nvSpPr>
        <p:spPr>
          <a:xfrm>
            <a:off x="287016" y="1217606"/>
            <a:ext cx="8856984" cy="50783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tr-TR" sz="1800" b="0" i="0" u="none" strike="noStrike" kern="0" cap="none" spc="0" normalizeH="0" baseline="0" noProof="0" dirty="0" smtClean="0">
                <a:ln>
                  <a:noFill/>
                </a:ln>
                <a:solidFill>
                  <a:prstClr val="black"/>
                </a:solidFill>
                <a:effectLst/>
                <a:uLnTx/>
                <a:uFillTx/>
                <a:cs typeface="Times New Roman" pitchFamily="18" charset="0"/>
              </a:rPr>
              <a:t>Bir s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lang="tr-TR" sz="1800" kern="0" baseline="0" dirty="0">
                <a:solidFill>
                  <a:prstClr val="black"/>
                </a:solidFill>
                <a:cs typeface="Times New Roman" pitchFamily="18" charset="0"/>
              </a:rPr>
              <a:t> </a:t>
            </a:r>
            <a:r>
              <a:rPr lang="tr-TR" sz="1800" kern="0" baseline="0" dirty="0" smtClean="0">
                <a:solidFill>
                  <a:prstClr val="black"/>
                </a:solidFill>
                <a:cs typeface="Times New Roman" pitchFamily="18" charset="0"/>
              </a:rPr>
              <a:t>ve</a:t>
            </a:r>
            <a:r>
              <a:rPr kumimoji="0" lang="tr-TR" sz="1800" b="0" i="0" u="none" strike="noStrike" kern="0" cap="none" spc="0" normalizeH="0" baseline="0" noProof="0" dirty="0" smtClean="0">
                <a:ln>
                  <a:noFill/>
                </a:ln>
                <a:solidFill>
                  <a:prstClr val="black"/>
                </a:solidFill>
                <a:effectLst/>
                <a:uLnTx/>
                <a:uFillTx/>
                <a:cs typeface="Times New Roman" pitchFamily="18" charset="0"/>
              </a:rPr>
              <a:t> bir p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kaynaşıp, iki adet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sp</a:t>
            </a:r>
            <a:r>
              <a:rPr lang="tr-TR" sz="1800" kern="0" baseline="0" dirty="0" smtClean="0">
                <a:solidFill>
                  <a:prstClr val="black"/>
                </a:solidFill>
                <a:cs typeface="Times New Roman" pitchFamily="18" charset="0"/>
              </a:rPr>
              <a:t> melez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oluştururlar. </a:t>
            </a:r>
            <a:endParaRPr kumimoji="0" lang="tr-TR"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0882877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tr-TR" dirty="0" smtClean="0"/>
              <a:t>Berilyum </a:t>
            </a:r>
            <a:r>
              <a:rPr lang="tr-TR" dirty="0" err="1" smtClean="0"/>
              <a:t>orbitalleri</a:t>
            </a:r>
            <a:r>
              <a:rPr lang="tr-TR" dirty="0" smtClean="0"/>
              <a:t> </a:t>
            </a:r>
            <a:r>
              <a:rPr lang="en-US" dirty="0" err="1" smtClean="0"/>
              <a:t>sp</a:t>
            </a:r>
            <a:r>
              <a:rPr lang="tr-TR" dirty="0" smtClean="0"/>
              <a:t> melezleşmesi</a:t>
            </a:r>
            <a:endParaRPr lang="en-US" dirty="0" smtClean="0"/>
          </a:p>
        </p:txBody>
      </p:sp>
      <p:pic>
        <p:nvPicPr>
          <p:cNvPr id="19462" name="Picture 5" descr="FG12_09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57325" y="1524000"/>
            <a:ext cx="6380163" cy="4114800"/>
          </a:xfrm>
          <a:noFill/>
        </p:spPr>
      </p:pic>
    </p:spTree>
    <p:extLst>
      <p:ext uri="{BB962C8B-B14F-4D97-AF65-F5344CB8AC3E}">
        <p14:creationId xmlns:p14="http://schemas.microsoft.com/office/powerpoint/2010/main" val="2904186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11 Grup"/>
          <p:cNvGrpSpPr/>
          <p:nvPr/>
        </p:nvGrpSpPr>
        <p:grpSpPr>
          <a:xfrm>
            <a:off x="1285852" y="1928802"/>
            <a:ext cx="6858048" cy="4500594"/>
            <a:chOff x="285720" y="1272296"/>
            <a:chExt cx="6572296" cy="4228406"/>
          </a:xfrm>
        </p:grpSpPr>
        <p:pic>
          <p:nvPicPr>
            <p:cNvPr id="2050" name="Picture 2"/>
            <p:cNvPicPr>
              <a:picLocks noChangeAspect="1" noChangeArrowheads="1"/>
            </p:cNvPicPr>
            <p:nvPr/>
          </p:nvPicPr>
          <p:blipFill>
            <a:blip r:embed="rId2"/>
            <a:srcRect/>
            <a:stretch>
              <a:fillRect/>
            </a:stretch>
          </p:blipFill>
          <p:spPr bwMode="auto">
            <a:xfrm>
              <a:off x="285720" y="1272296"/>
              <a:ext cx="2000264" cy="122801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clrChange>
                <a:clrFrom>
                  <a:srgbClr val="CAE5DD"/>
                </a:clrFrom>
                <a:clrTo>
                  <a:srgbClr val="CAE5DD">
                    <a:alpha val="0"/>
                  </a:srgbClr>
                </a:clrTo>
              </a:clrChange>
            </a:blip>
            <a:srcRect/>
            <a:stretch>
              <a:fillRect/>
            </a:stretch>
          </p:blipFill>
          <p:spPr bwMode="auto">
            <a:xfrm>
              <a:off x="2292539" y="1552564"/>
              <a:ext cx="2779527" cy="87630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28596" y="2690815"/>
              <a:ext cx="2095500" cy="1095375"/>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t="6896"/>
            <a:stretch>
              <a:fillRect/>
            </a:stretch>
          </p:blipFill>
          <p:spPr bwMode="auto">
            <a:xfrm>
              <a:off x="5353066" y="2600325"/>
              <a:ext cx="1504950" cy="1543055"/>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14348" y="4405322"/>
              <a:ext cx="3491524" cy="1095380"/>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3714744" y="2285992"/>
              <a:ext cx="1285880" cy="2293153"/>
            </a:xfrm>
            <a:prstGeom prst="rect">
              <a:avLst/>
            </a:prstGeom>
            <a:noFill/>
            <a:ln w="9525">
              <a:noFill/>
              <a:miter lim="800000"/>
              <a:headEnd/>
              <a:tailEnd/>
            </a:ln>
            <a:effectLst/>
          </p:spPr>
        </p:pic>
        <p:pic>
          <p:nvPicPr>
            <p:cNvPr id="2057" name="Picture 9"/>
            <p:cNvPicPr>
              <a:picLocks noChangeAspect="1" noChangeArrowheads="1"/>
            </p:cNvPicPr>
            <p:nvPr/>
          </p:nvPicPr>
          <p:blipFill>
            <a:blip r:embed="rId8"/>
            <a:srcRect/>
            <a:stretch>
              <a:fillRect/>
            </a:stretch>
          </p:blipFill>
          <p:spPr bwMode="auto">
            <a:xfrm>
              <a:off x="2500298" y="3033711"/>
              <a:ext cx="1289640" cy="466727"/>
            </a:xfrm>
            <a:prstGeom prst="rect">
              <a:avLst/>
            </a:prstGeom>
            <a:noFill/>
            <a:ln w="9525">
              <a:noFill/>
              <a:miter lim="800000"/>
              <a:headEnd/>
              <a:tailEnd/>
            </a:ln>
            <a:effectLst/>
          </p:spPr>
        </p:pic>
      </p:grpSp>
      <p:sp>
        <p:nvSpPr>
          <p:cNvPr id="3" name="Dikdörtgen 2"/>
          <p:cNvSpPr/>
          <p:nvPr/>
        </p:nvSpPr>
        <p:spPr>
          <a:xfrm>
            <a:off x="242244" y="274007"/>
            <a:ext cx="8722244" cy="1569660"/>
          </a:xfrm>
          <a:prstGeom prst="rect">
            <a:avLst/>
          </a:prstGeom>
        </p:spPr>
        <p:txBody>
          <a:bodyPr wrap="square">
            <a:spAutoFit/>
          </a:bodyPr>
          <a:lstStyle/>
          <a:p>
            <a:pPr algn="just" fontAlgn="auto">
              <a:lnSpc>
                <a:spcPct val="150000"/>
              </a:lnSpc>
              <a:spcBef>
                <a:spcPts val="0"/>
              </a:spcBef>
              <a:spcAft>
                <a:spcPts val="0"/>
              </a:spcAft>
            </a:pPr>
            <a:r>
              <a:rPr lang="tr-TR" sz="1600" baseline="0" dirty="0">
                <a:solidFill>
                  <a:prstClr val="black"/>
                </a:solidFill>
                <a:cs typeface="Times New Roman" pitchFamily="18" charset="0"/>
              </a:rPr>
              <a:t>BeCl</a:t>
            </a:r>
            <a:r>
              <a:rPr lang="tr-TR" sz="1600" baseline="-25000" dirty="0">
                <a:solidFill>
                  <a:prstClr val="black"/>
                </a:solidFill>
                <a:cs typeface="Times New Roman" pitchFamily="18" charset="0"/>
              </a:rPr>
              <a:t>2</a:t>
            </a:r>
          </a:p>
          <a:p>
            <a:pPr algn="just" fontAlgn="auto">
              <a:lnSpc>
                <a:spcPct val="150000"/>
              </a:lnSpc>
              <a:spcBef>
                <a:spcPts val="0"/>
              </a:spcBef>
              <a:spcAft>
                <a:spcPts val="0"/>
              </a:spcAft>
            </a:pPr>
            <a:r>
              <a:rPr lang="tr-TR" sz="1600" baseline="0" dirty="0">
                <a:solidFill>
                  <a:prstClr val="black"/>
                </a:solidFill>
                <a:cs typeface="Times New Roman" pitchFamily="18" charset="0"/>
              </a:rPr>
              <a:t>Berilyum atomunun bir s </a:t>
            </a:r>
            <a:r>
              <a:rPr lang="tr-TR" sz="1600" baseline="0" dirty="0" err="1">
                <a:solidFill>
                  <a:prstClr val="black"/>
                </a:solidFill>
                <a:cs typeface="Times New Roman" pitchFamily="18" charset="0"/>
              </a:rPr>
              <a:t>orbitaliyle</a:t>
            </a:r>
            <a:r>
              <a:rPr lang="tr-TR" sz="1600" baseline="0" dirty="0">
                <a:solidFill>
                  <a:prstClr val="black"/>
                </a:solidFill>
                <a:cs typeface="Times New Roman" pitchFamily="18" charset="0"/>
              </a:rPr>
              <a:t>, bir p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kaynaşıp, iki adet </a:t>
            </a:r>
            <a:r>
              <a:rPr lang="tr-TR" sz="1600" baseline="0" dirty="0" err="1">
                <a:solidFill>
                  <a:prstClr val="black"/>
                </a:solidFill>
                <a:cs typeface="Times New Roman" pitchFamily="18" charset="0"/>
              </a:rPr>
              <a:t>sp</a:t>
            </a:r>
            <a:r>
              <a:rPr lang="tr-TR" sz="1600" baseline="0" dirty="0">
                <a:solidFill>
                  <a:prstClr val="black"/>
                </a:solidFill>
                <a:cs typeface="Times New Roman" pitchFamily="18" charset="0"/>
              </a:rPr>
              <a:t> melez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oluştururlar. Oluşan melez </a:t>
            </a:r>
            <a:r>
              <a:rPr lang="tr-TR" sz="1600" baseline="0" dirty="0" err="1">
                <a:solidFill>
                  <a:prstClr val="black"/>
                </a:solidFill>
                <a:cs typeface="Times New Roman" pitchFamily="18" charset="0"/>
              </a:rPr>
              <a:t>orbitallerin</a:t>
            </a:r>
            <a:r>
              <a:rPr lang="tr-TR" sz="1600" baseline="0" dirty="0">
                <a:solidFill>
                  <a:prstClr val="black"/>
                </a:solidFill>
                <a:cs typeface="Times New Roman" pitchFamily="18" charset="0"/>
              </a:rPr>
              <a:t> enerjisi s ile p arasındadır. Bu iki adet melez </a:t>
            </a:r>
            <a:r>
              <a:rPr lang="tr-TR" sz="1600" baseline="0" dirty="0" err="1">
                <a:solidFill>
                  <a:prstClr val="black"/>
                </a:solidFill>
                <a:cs typeface="Times New Roman" pitchFamily="18" charset="0"/>
              </a:rPr>
              <a:t>sp</a:t>
            </a:r>
            <a:r>
              <a:rPr lang="tr-TR" sz="1600" baseline="0" dirty="0">
                <a:solidFill>
                  <a:prstClr val="black"/>
                </a:solidFill>
                <a:cs typeface="Times New Roman" pitchFamily="18" charset="0"/>
              </a:rPr>
              <a:t> </a:t>
            </a:r>
            <a:r>
              <a:rPr lang="tr-TR" sz="1600" baseline="0" dirty="0" err="1">
                <a:solidFill>
                  <a:prstClr val="black"/>
                </a:solidFill>
                <a:cs typeface="Times New Roman" pitchFamily="18" charset="0"/>
              </a:rPr>
              <a:t>orbitaline</a:t>
            </a:r>
            <a:r>
              <a:rPr lang="tr-TR" sz="1600" baseline="0" dirty="0">
                <a:solidFill>
                  <a:prstClr val="black"/>
                </a:solidFill>
                <a:cs typeface="Times New Roman" pitchFamily="18" charset="0"/>
              </a:rPr>
              <a:t> birer adet Cl atomu bağlanarak çizgisel bir molekül oluşturur.</a:t>
            </a:r>
          </a:p>
        </p:txBody>
      </p:sp>
    </p:spTree>
    <p:extLst>
      <p:ext uri="{BB962C8B-B14F-4D97-AF65-F5344CB8AC3E}">
        <p14:creationId xmlns:p14="http://schemas.microsoft.com/office/powerpoint/2010/main" val="42698449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p:txBody>
          <a:bodyPr/>
          <a:lstStyle/>
          <a:p>
            <a:pPr eaLnBrk="1" hangingPunct="1"/>
            <a:r>
              <a:rPr lang="en-US" smtClean="0"/>
              <a:t>sp</a:t>
            </a:r>
            <a:r>
              <a:rPr lang="en-US" baseline="30000" smtClean="0"/>
              <a:t>2</a:t>
            </a:r>
            <a:r>
              <a:rPr lang="en-US" smtClean="0"/>
              <a:t> H</a:t>
            </a:r>
            <a:r>
              <a:rPr lang="tr-TR" smtClean="0"/>
              <a:t>ibritleşmesi</a:t>
            </a:r>
            <a:endParaRPr lang="en-US" smtClean="0"/>
          </a:p>
        </p:txBody>
      </p:sp>
      <p:pic>
        <p:nvPicPr>
          <p:cNvPr id="16390" name="Picture 4" descr="FG12_07_01U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2657475"/>
            <a:ext cx="7772400" cy="1846263"/>
          </a:xfrm>
          <a:noFill/>
        </p:spPr>
      </p:pic>
      <p:sp>
        <p:nvSpPr>
          <p:cNvPr id="7" name="Dikdörtgen 6"/>
          <p:cNvSpPr/>
          <p:nvPr/>
        </p:nvSpPr>
        <p:spPr>
          <a:xfrm>
            <a:off x="257886" y="1124744"/>
            <a:ext cx="8856984" cy="50783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tr-TR" sz="1800" b="0" i="0" u="none" strike="noStrike" kern="0" cap="none" spc="0" normalizeH="0" baseline="0" noProof="0" dirty="0" smtClean="0">
                <a:ln>
                  <a:noFill/>
                </a:ln>
                <a:solidFill>
                  <a:prstClr val="black"/>
                </a:solidFill>
                <a:effectLst/>
                <a:uLnTx/>
                <a:uFillTx/>
                <a:cs typeface="Times New Roman" pitchFamily="18" charset="0"/>
              </a:rPr>
              <a:t>Bir s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lang="tr-TR" sz="1800" kern="0" baseline="0" dirty="0">
                <a:solidFill>
                  <a:prstClr val="black"/>
                </a:solidFill>
                <a:cs typeface="Times New Roman" pitchFamily="18" charset="0"/>
              </a:rPr>
              <a:t> </a:t>
            </a:r>
            <a:r>
              <a:rPr lang="tr-TR" sz="1800" kern="0" baseline="0" dirty="0" smtClean="0">
                <a:solidFill>
                  <a:prstClr val="black"/>
                </a:solidFill>
                <a:cs typeface="Times New Roman" pitchFamily="18" charset="0"/>
              </a:rPr>
              <a:t>ve</a:t>
            </a:r>
            <a:r>
              <a:rPr kumimoji="0" lang="tr-TR" sz="1800" b="0" i="0" u="none" strike="noStrike" kern="0" cap="none" spc="0" normalizeH="0" baseline="0" noProof="0" dirty="0" smtClean="0">
                <a:ln>
                  <a:noFill/>
                </a:ln>
                <a:solidFill>
                  <a:prstClr val="black"/>
                </a:solidFill>
                <a:effectLst/>
                <a:uLnTx/>
                <a:uFillTx/>
                <a:cs typeface="Times New Roman" pitchFamily="18" charset="0"/>
              </a:rPr>
              <a:t> iki p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kaynaşıp, üç adet sp</a:t>
            </a:r>
            <a:r>
              <a:rPr kumimoji="0" lang="tr-TR" sz="1800" b="0" i="0" u="none" strike="noStrike" kern="0" cap="none" spc="0" normalizeH="0" noProof="0" dirty="0" smtClean="0">
                <a:ln>
                  <a:noFill/>
                </a:ln>
                <a:solidFill>
                  <a:prstClr val="black"/>
                </a:solidFill>
                <a:effectLst/>
                <a:uLnTx/>
                <a:uFillTx/>
                <a:cs typeface="Times New Roman" pitchFamily="18" charset="0"/>
              </a:rPr>
              <a:t>2</a:t>
            </a:r>
            <a:r>
              <a:rPr lang="tr-TR" sz="1800" kern="0" baseline="0" dirty="0" smtClean="0">
                <a:solidFill>
                  <a:prstClr val="black"/>
                </a:solidFill>
                <a:cs typeface="Times New Roman" pitchFamily="18" charset="0"/>
              </a:rPr>
              <a:t> melez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oluştururlar. </a:t>
            </a:r>
            <a:endParaRPr kumimoji="0" lang="tr-TR"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7253653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p:txBody>
          <a:bodyPr/>
          <a:lstStyle/>
          <a:p>
            <a:pPr eaLnBrk="1" hangingPunct="1"/>
            <a:r>
              <a:rPr lang="tr-TR" dirty="0" smtClean="0"/>
              <a:t>B </a:t>
            </a:r>
            <a:r>
              <a:rPr lang="tr-TR" dirty="0" err="1" smtClean="0"/>
              <a:t>oatomunda</a:t>
            </a:r>
            <a:r>
              <a:rPr lang="tr-TR" dirty="0" smtClean="0"/>
              <a:t> </a:t>
            </a:r>
            <a:r>
              <a:rPr lang="en-US" dirty="0" err="1" smtClean="0"/>
              <a:t>sp</a:t>
            </a:r>
            <a:r>
              <a:rPr lang="tr-TR" baseline="30000" dirty="0" smtClean="0"/>
              <a:t>2 </a:t>
            </a:r>
            <a:r>
              <a:rPr lang="tr-TR" dirty="0" smtClean="0"/>
              <a:t>melezleşmesi</a:t>
            </a:r>
            <a:endParaRPr lang="en-US" dirty="0" smtClean="0"/>
          </a:p>
        </p:txBody>
      </p:sp>
      <p:pic>
        <p:nvPicPr>
          <p:cNvPr id="17414" name="Picture 4" descr="FG12_08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628775"/>
            <a:ext cx="7772400" cy="3905250"/>
          </a:xfrm>
          <a:noFill/>
        </p:spPr>
      </p:pic>
    </p:spTree>
    <p:extLst>
      <p:ext uri="{BB962C8B-B14F-4D97-AF65-F5344CB8AC3E}">
        <p14:creationId xmlns:p14="http://schemas.microsoft.com/office/powerpoint/2010/main" val="15688873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1" name="Picture 9"/>
          <p:cNvPicPr>
            <a:picLocks noChangeAspect="1" noChangeArrowheads="1"/>
          </p:cNvPicPr>
          <p:nvPr/>
        </p:nvPicPr>
        <p:blipFill>
          <a:blip r:embed="rId2"/>
          <a:srcRect/>
          <a:stretch>
            <a:fillRect/>
          </a:stretch>
        </p:blipFill>
        <p:spPr bwMode="auto">
          <a:xfrm>
            <a:off x="2714612" y="4214842"/>
            <a:ext cx="3111718" cy="2643158"/>
          </a:xfrm>
          <a:prstGeom prst="rect">
            <a:avLst/>
          </a:prstGeom>
          <a:noFill/>
          <a:ln w="9525">
            <a:noFill/>
            <a:miter lim="800000"/>
            <a:headEnd/>
            <a:tailEnd/>
          </a:ln>
          <a:effectLst/>
        </p:spPr>
      </p:pic>
      <p:grpSp>
        <p:nvGrpSpPr>
          <p:cNvPr id="20" name="19 Grup"/>
          <p:cNvGrpSpPr/>
          <p:nvPr/>
        </p:nvGrpSpPr>
        <p:grpSpPr>
          <a:xfrm>
            <a:off x="714348" y="1500174"/>
            <a:ext cx="5368466" cy="1219205"/>
            <a:chOff x="714348" y="1714488"/>
            <a:chExt cx="5368466" cy="1219205"/>
          </a:xfrm>
        </p:grpSpPr>
        <p:pic>
          <p:nvPicPr>
            <p:cNvPr id="3074" name="Picture 2"/>
            <p:cNvPicPr>
              <a:picLocks noChangeAspect="1" noChangeArrowheads="1"/>
            </p:cNvPicPr>
            <p:nvPr/>
          </p:nvPicPr>
          <p:blipFill>
            <a:blip r:embed="rId3"/>
            <a:srcRect/>
            <a:stretch>
              <a:fillRect/>
            </a:stretch>
          </p:blipFill>
          <p:spPr bwMode="auto">
            <a:xfrm>
              <a:off x="714348" y="1714488"/>
              <a:ext cx="2157055" cy="121920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clrChange>
                <a:clrFrom>
                  <a:srgbClr val="CAE5DD"/>
                </a:clrFrom>
                <a:clrTo>
                  <a:srgbClr val="CAE5DD">
                    <a:alpha val="0"/>
                  </a:srgbClr>
                </a:clrTo>
              </a:clrChange>
            </a:blip>
            <a:srcRect/>
            <a:stretch>
              <a:fillRect/>
            </a:stretch>
          </p:blipFill>
          <p:spPr bwMode="auto">
            <a:xfrm>
              <a:off x="2857488" y="1966904"/>
              <a:ext cx="3225326" cy="676278"/>
            </a:xfrm>
            <a:prstGeom prst="rect">
              <a:avLst/>
            </a:prstGeom>
            <a:noFill/>
            <a:ln w="9525">
              <a:noFill/>
              <a:miter lim="800000"/>
              <a:headEnd/>
              <a:tailEnd/>
            </a:ln>
            <a:effectLst/>
          </p:spPr>
        </p:pic>
      </p:grpSp>
      <p:grpSp>
        <p:nvGrpSpPr>
          <p:cNvPr id="19" name="18 Grup"/>
          <p:cNvGrpSpPr/>
          <p:nvPr/>
        </p:nvGrpSpPr>
        <p:grpSpPr>
          <a:xfrm>
            <a:off x="285720" y="2676537"/>
            <a:ext cx="7772454" cy="2466975"/>
            <a:chOff x="285720" y="3071810"/>
            <a:chExt cx="7772454" cy="2466975"/>
          </a:xfrm>
        </p:grpSpPr>
        <p:pic>
          <p:nvPicPr>
            <p:cNvPr id="10" name="Picture 9"/>
            <p:cNvPicPr>
              <a:picLocks noChangeAspect="1" noChangeArrowheads="1"/>
            </p:cNvPicPr>
            <p:nvPr/>
          </p:nvPicPr>
          <p:blipFill>
            <a:blip r:embed="rId5"/>
            <a:srcRect/>
            <a:stretch>
              <a:fillRect/>
            </a:stretch>
          </p:blipFill>
          <p:spPr bwMode="auto">
            <a:xfrm>
              <a:off x="3071802" y="3960935"/>
              <a:ext cx="1345711" cy="496771"/>
            </a:xfrm>
            <a:prstGeom prst="rect">
              <a:avLst/>
            </a:prstGeom>
            <a:noFill/>
            <a:ln w="9525">
              <a:noFill/>
              <a:miter lim="800000"/>
              <a:headEnd/>
              <a:tailEnd/>
            </a:ln>
            <a:effectLst/>
          </p:spPr>
        </p:pic>
        <p:pic>
          <p:nvPicPr>
            <p:cNvPr id="3076" name="Picture 4"/>
            <p:cNvPicPr>
              <a:picLocks noChangeAspect="1" noChangeArrowheads="1"/>
            </p:cNvPicPr>
            <p:nvPr/>
          </p:nvPicPr>
          <p:blipFill>
            <a:blip r:embed="rId6"/>
            <a:srcRect/>
            <a:stretch>
              <a:fillRect/>
            </a:stretch>
          </p:blipFill>
          <p:spPr bwMode="auto">
            <a:xfrm>
              <a:off x="285720" y="3071810"/>
              <a:ext cx="2676525" cy="24669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a:srcRect/>
            <a:stretch>
              <a:fillRect/>
            </a:stretch>
          </p:blipFill>
          <p:spPr bwMode="auto">
            <a:xfrm>
              <a:off x="4357686" y="3714752"/>
              <a:ext cx="2071702" cy="1010586"/>
            </a:xfrm>
            <a:prstGeom prst="rect">
              <a:avLst/>
            </a:prstGeom>
            <a:noFill/>
            <a:ln w="9525">
              <a:noFill/>
              <a:miter lim="800000"/>
              <a:headEnd/>
              <a:tailEnd/>
            </a:ln>
            <a:effectLst/>
          </p:spPr>
        </p:pic>
        <p:pic>
          <p:nvPicPr>
            <p:cNvPr id="3079" name="Picture 7"/>
            <p:cNvPicPr>
              <a:picLocks noChangeAspect="1" noChangeArrowheads="1"/>
            </p:cNvPicPr>
            <p:nvPr/>
          </p:nvPicPr>
          <p:blipFill>
            <a:blip r:embed="rId8"/>
            <a:srcRect l="4877"/>
            <a:stretch>
              <a:fillRect/>
            </a:stretch>
          </p:blipFill>
          <p:spPr bwMode="auto">
            <a:xfrm>
              <a:off x="6572264" y="3214686"/>
              <a:ext cx="1485910" cy="1762125"/>
            </a:xfrm>
            <a:prstGeom prst="rect">
              <a:avLst/>
            </a:prstGeom>
            <a:noFill/>
            <a:ln w="9525">
              <a:noFill/>
              <a:miter lim="800000"/>
              <a:headEnd/>
              <a:tailEnd/>
            </a:ln>
            <a:effectLst/>
          </p:spPr>
        </p:pic>
        <p:sp>
          <p:nvSpPr>
            <p:cNvPr id="17" name="16 Dikdörtgen"/>
            <p:cNvSpPr/>
            <p:nvPr/>
          </p:nvSpPr>
          <p:spPr>
            <a:xfrm>
              <a:off x="5286380" y="3429000"/>
              <a:ext cx="1214446" cy="428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tr-TR" sz="1800" baseline="0">
                <a:solidFill>
                  <a:prstClr val="white"/>
                </a:solidFill>
              </a:endParaRPr>
            </a:p>
          </p:txBody>
        </p:sp>
        <p:pic>
          <p:nvPicPr>
            <p:cNvPr id="3080" name="Picture 8"/>
            <p:cNvPicPr>
              <a:picLocks noChangeAspect="1" noChangeArrowheads="1"/>
            </p:cNvPicPr>
            <p:nvPr/>
          </p:nvPicPr>
          <p:blipFill>
            <a:blip r:embed="rId9"/>
            <a:srcRect/>
            <a:stretch>
              <a:fillRect/>
            </a:stretch>
          </p:blipFill>
          <p:spPr bwMode="auto">
            <a:xfrm>
              <a:off x="6286512" y="4929198"/>
              <a:ext cx="1762125" cy="304800"/>
            </a:xfrm>
            <a:prstGeom prst="rect">
              <a:avLst/>
            </a:prstGeom>
            <a:noFill/>
            <a:ln w="9525">
              <a:noFill/>
              <a:miter lim="800000"/>
              <a:headEnd/>
              <a:tailEnd/>
            </a:ln>
            <a:effectLst/>
          </p:spPr>
        </p:pic>
      </p:grpSp>
      <p:sp>
        <p:nvSpPr>
          <p:cNvPr id="3" name="Dikdörtgen 2"/>
          <p:cNvSpPr/>
          <p:nvPr/>
        </p:nvSpPr>
        <p:spPr>
          <a:xfrm>
            <a:off x="179512" y="182930"/>
            <a:ext cx="8640960" cy="830997"/>
          </a:xfrm>
          <a:prstGeom prst="rect">
            <a:avLst/>
          </a:prstGeom>
        </p:spPr>
        <p:txBody>
          <a:bodyPr wrap="square">
            <a:spAutoFit/>
          </a:bodyPr>
          <a:lstStyle/>
          <a:p>
            <a:pPr algn="just" fontAlgn="auto">
              <a:lnSpc>
                <a:spcPct val="150000"/>
              </a:lnSpc>
              <a:spcBef>
                <a:spcPts val="0"/>
              </a:spcBef>
              <a:spcAft>
                <a:spcPts val="0"/>
              </a:spcAft>
            </a:pPr>
            <a:r>
              <a:rPr lang="tr-TR" sz="1600" baseline="0" dirty="0">
                <a:solidFill>
                  <a:prstClr val="black"/>
                </a:solidFill>
                <a:cs typeface="Times New Roman" pitchFamily="18" charset="0"/>
              </a:rPr>
              <a:t>Bor atomunun bir s </a:t>
            </a:r>
            <a:r>
              <a:rPr lang="tr-TR" sz="1600" baseline="0" dirty="0" err="1">
                <a:solidFill>
                  <a:prstClr val="black"/>
                </a:solidFill>
                <a:cs typeface="Times New Roman" pitchFamily="18" charset="0"/>
              </a:rPr>
              <a:t>orbitaliyle</a:t>
            </a:r>
            <a:r>
              <a:rPr lang="tr-TR" sz="1600" baseline="0" dirty="0">
                <a:solidFill>
                  <a:prstClr val="black"/>
                </a:solidFill>
                <a:cs typeface="Times New Roman" pitchFamily="18" charset="0"/>
              </a:rPr>
              <a:t>, iki p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kaynaşıp, üç adet sp</a:t>
            </a:r>
            <a:r>
              <a:rPr lang="tr-TR" sz="1600" dirty="0">
                <a:solidFill>
                  <a:prstClr val="black"/>
                </a:solidFill>
                <a:cs typeface="Times New Roman" pitchFamily="18" charset="0"/>
              </a:rPr>
              <a:t>2</a:t>
            </a:r>
            <a:r>
              <a:rPr lang="tr-TR" sz="1600" baseline="0" dirty="0">
                <a:solidFill>
                  <a:prstClr val="black"/>
                </a:solidFill>
                <a:cs typeface="Times New Roman" pitchFamily="18" charset="0"/>
              </a:rPr>
              <a:t> melez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oluştururlar. Bu üç adet melez sp</a:t>
            </a:r>
            <a:r>
              <a:rPr lang="tr-TR" sz="1600" dirty="0">
                <a:solidFill>
                  <a:prstClr val="black"/>
                </a:solidFill>
                <a:cs typeface="Times New Roman" pitchFamily="18" charset="0"/>
              </a:rPr>
              <a:t>2</a:t>
            </a:r>
            <a:r>
              <a:rPr lang="tr-TR" sz="1600" baseline="0" dirty="0">
                <a:solidFill>
                  <a:prstClr val="black"/>
                </a:solidFill>
                <a:cs typeface="Times New Roman" pitchFamily="18" charset="0"/>
              </a:rPr>
              <a:t> </a:t>
            </a:r>
            <a:r>
              <a:rPr lang="tr-TR" sz="1600" baseline="0" dirty="0" err="1">
                <a:solidFill>
                  <a:prstClr val="black"/>
                </a:solidFill>
                <a:cs typeface="Times New Roman" pitchFamily="18" charset="0"/>
              </a:rPr>
              <a:t>orbitaline</a:t>
            </a:r>
            <a:r>
              <a:rPr lang="tr-TR" sz="1600" baseline="0" dirty="0">
                <a:solidFill>
                  <a:prstClr val="black"/>
                </a:solidFill>
                <a:cs typeface="Times New Roman" pitchFamily="18" charset="0"/>
              </a:rPr>
              <a:t> birer adet F atomu bağlanarak düzlemsel üçgen bir molekül oluşturur.</a:t>
            </a:r>
          </a:p>
        </p:txBody>
      </p:sp>
    </p:spTree>
    <p:extLst>
      <p:ext uri="{BB962C8B-B14F-4D97-AF65-F5344CB8AC3E}">
        <p14:creationId xmlns:p14="http://schemas.microsoft.com/office/powerpoint/2010/main" val="6087553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4 Altbilgi Yer Tutucusu"/>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General Chemistry: Chapter 12</a:t>
            </a:r>
          </a:p>
        </p:txBody>
      </p:sp>
      <p:sp>
        <p:nvSpPr>
          <p:cNvPr id="11269" name="Rectangle 2"/>
          <p:cNvSpPr>
            <a:spLocks noGrp="1" noChangeArrowheads="1"/>
          </p:cNvSpPr>
          <p:nvPr>
            <p:ph type="title"/>
          </p:nvPr>
        </p:nvSpPr>
        <p:spPr/>
        <p:txBody>
          <a:bodyPr/>
          <a:lstStyle/>
          <a:p>
            <a:pPr eaLnBrk="1" hangingPunct="1"/>
            <a:r>
              <a:rPr lang="en-US" dirty="0" smtClean="0"/>
              <a:t>sp</a:t>
            </a:r>
            <a:r>
              <a:rPr lang="en-US" baseline="30000" dirty="0" smtClean="0"/>
              <a:t>3</a:t>
            </a:r>
            <a:r>
              <a:rPr lang="en-US" dirty="0" smtClean="0"/>
              <a:t> </a:t>
            </a:r>
            <a:r>
              <a:rPr lang="tr-TR" dirty="0" err="1" smtClean="0"/>
              <a:t>Hibritleşmesi</a:t>
            </a:r>
            <a:endParaRPr lang="en-US" dirty="0" smtClean="0"/>
          </a:p>
        </p:txBody>
      </p:sp>
      <p:pic>
        <p:nvPicPr>
          <p:cNvPr id="11270" name="Picture 4" descr="FG12_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83768" y="1772816"/>
            <a:ext cx="4325938" cy="4651375"/>
          </a:xfrm>
          <a:noFill/>
        </p:spPr>
      </p:pic>
      <p:sp>
        <p:nvSpPr>
          <p:cNvPr id="7" name="Dikdörtgen 6"/>
          <p:cNvSpPr/>
          <p:nvPr/>
        </p:nvSpPr>
        <p:spPr>
          <a:xfrm>
            <a:off x="107504" y="1243183"/>
            <a:ext cx="8856984" cy="50783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tr-TR" sz="1800" b="0" i="0" u="none" strike="noStrike" kern="0" cap="none" spc="0" normalizeH="0" baseline="0" noProof="0" dirty="0" smtClean="0">
                <a:ln>
                  <a:noFill/>
                </a:ln>
                <a:solidFill>
                  <a:prstClr val="black"/>
                </a:solidFill>
                <a:effectLst/>
                <a:uLnTx/>
                <a:uFillTx/>
                <a:cs typeface="Times New Roman" pitchFamily="18" charset="0"/>
              </a:rPr>
              <a:t>Bir s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lang="tr-TR" sz="1800" kern="0" baseline="0" dirty="0">
                <a:solidFill>
                  <a:prstClr val="black"/>
                </a:solidFill>
                <a:cs typeface="Times New Roman" pitchFamily="18" charset="0"/>
              </a:rPr>
              <a:t> </a:t>
            </a:r>
            <a:r>
              <a:rPr lang="tr-TR" sz="1800" kern="0" baseline="0" dirty="0" smtClean="0">
                <a:solidFill>
                  <a:prstClr val="black"/>
                </a:solidFill>
                <a:cs typeface="Times New Roman" pitchFamily="18" charset="0"/>
              </a:rPr>
              <a:t>ve</a:t>
            </a:r>
            <a:r>
              <a:rPr kumimoji="0" lang="tr-TR" sz="1800" b="0" i="0" u="none" strike="noStrike" kern="0" cap="none" spc="0" normalizeH="0" baseline="0" noProof="0" dirty="0" smtClean="0">
                <a:ln>
                  <a:noFill/>
                </a:ln>
                <a:solidFill>
                  <a:prstClr val="black"/>
                </a:solidFill>
                <a:effectLst/>
                <a:uLnTx/>
                <a:uFillTx/>
                <a:cs typeface="Times New Roman" pitchFamily="18" charset="0"/>
              </a:rPr>
              <a:t> üç p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kaynaşıp, dört adet sp</a:t>
            </a:r>
            <a:r>
              <a:rPr kumimoji="0" lang="tr-TR" sz="1800" b="0" i="0" u="none" strike="noStrike" kern="0" cap="none" spc="0" normalizeH="0" noProof="0" dirty="0" smtClean="0">
                <a:ln>
                  <a:noFill/>
                </a:ln>
                <a:solidFill>
                  <a:prstClr val="black"/>
                </a:solidFill>
                <a:effectLst/>
                <a:uLnTx/>
                <a:uFillTx/>
                <a:cs typeface="Times New Roman" pitchFamily="18" charset="0"/>
              </a:rPr>
              <a:t>3</a:t>
            </a:r>
            <a:r>
              <a:rPr lang="tr-TR" sz="1800" kern="0" baseline="0" dirty="0" smtClean="0">
                <a:solidFill>
                  <a:prstClr val="black"/>
                </a:solidFill>
                <a:cs typeface="Times New Roman" pitchFamily="18" charset="0"/>
              </a:rPr>
              <a:t> melez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oluştururlar. </a:t>
            </a:r>
            <a:endParaRPr kumimoji="0" lang="tr-TR"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41804855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tr-TR" dirty="0" smtClean="0"/>
              <a:t>C atomu </a:t>
            </a:r>
            <a:r>
              <a:rPr lang="tr-TR" dirty="0" err="1" smtClean="0"/>
              <a:t>orbitallerinin</a:t>
            </a:r>
            <a:r>
              <a:rPr lang="tr-TR" dirty="0" smtClean="0"/>
              <a:t> </a:t>
            </a:r>
            <a:r>
              <a:rPr lang="en-US" dirty="0" smtClean="0"/>
              <a:t>sp</a:t>
            </a:r>
            <a:r>
              <a:rPr lang="en-US" baseline="30000" dirty="0" smtClean="0"/>
              <a:t>3 </a:t>
            </a:r>
            <a:r>
              <a:rPr lang="tr-TR" dirty="0" smtClean="0"/>
              <a:t>melezleşmesi</a:t>
            </a:r>
            <a:endParaRPr lang="en-US" dirty="0" smtClean="0"/>
          </a:p>
        </p:txBody>
      </p:sp>
      <p:pic>
        <p:nvPicPr>
          <p:cNvPr id="10246" name="Picture 4" descr="FG12_03_01U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84238" y="1627188"/>
            <a:ext cx="7134225" cy="1819275"/>
          </a:xfrm>
          <a:noFill/>
        </p:spPr>
      </p:pic>
      <p:pic>
        <p:nvPicPr>
          <p:cNvPr id="652294" name="Picture 6" descr="FG12_03_02U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84238" y="3768725"/>
            <a:ext cx="7134225" cy="1631950"/>
          </a:xfrm>
          <a:noFill/>
        </p:spPr>
      </p:pic>
    </p:spTree>
    <p:extLst>
      <p:ext uri="{BB962C8B-B14F-4D97-AF65-F5344CB8AC3E}">
        <p14:creationId xmlns:p14="http://schemas.microsoft.com/office/powerpoint/2010/main" val="2691074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5 Grup"/>
          <p:cNvGrpSpPr/>
          <p:nvPr/>
        </p:nvGrpSpPr>
        <p:grpSpPr>
          <a:xfrm>
            <a:off x="785786" y="1916660"/>
            <a:ext cx="7722434" cy="2083844"/>
            <a:chOff x="778656" y="571480"/>
            <a:chExt cx="7722434" cy="2083844"/>
          </a:xfrm>
        </p:grpSpPr>
        <p:pic>
          <p:nvPicPr>
            <p:cNvPr id="4098" name="Picture 2"/>
            <p:cNvPicPr>
              <a:picLocks noChangeAspect="1" noChangeArrowheads="1"/>
            </p:cNvPicPr>
            <p:nvPr/>
          </p:nvPicPr>
          <p:blipFill>
            <a:blip r:embed="rId2">
              <a:lum bright="-1000"/>
            </a:blip>
            <a:srcRect/>
            <a:stretch>
              <a:fillRect/>
            </a:stretch>
          </p:blipFill>
          <p:spPr bwMode="auto">
            <a:xfrm>
              <a:off x="778656" y="571480"/>
              <a:ext cx="7722434" cy="1643071"/>
            </a:xfrm>
            <a:prstGeom prst="rect">
              <a:avLst/>
            </a:prstGeom>
            <a:noFill/>
            <a:ln w="9525">
              <a:noFill/>
              <a:miter lim="800000"/>
              <a:headEnd/>
              <a:tailEnd/>
            </a:ln>
            <a:effectLst/>
          </p:spPr>
        </p:pic>
        <p:sp>
          <p:nvSpPr>
            <p:cNvPr id="4" name="3 Sağ Ayraç"/>
            <p:cNvSpPr/>
            <p:nvPr/>
          </p:nvSpPr>
          <p:spPr>
            <a:xfrm rot="5400000">
              <a:off x="5750727" y="1321579"/>
              <a:ext cx="357190" cy="17145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tr-TR" sz="1800" baseline="0">
                <a:solidFill>
                  <a:prstClr val="black"/>
                </a:solidFill>
              </a:endParaRPr>
            </a:p>
          </p:txBody>
        </p:sp>
        <p:sp>
          <p:nvSpPr>
            <p:cNvPr id="5" name="4 Metin kutusu"/>
            <p:cNvSpPr txBox="1"/>
            <p:nvPr/>
          </p:nvSpPr>
          <p:spPr>
            <a:xfrm>
              <a:off x="5643570" y="2285992"/>
              <a:ext cx="571504" cy="369332"/>
            </a:xfrm>
            <a:prstGeom prst="rect">
              <a:avLst/>
            </a:prstGeom>
            <a:noFill/>
          </p:spPr>
          <p:txBody>
            <a:bodyPr wrap="square" rtlCol="0">
              <a:spAutoFit/>
            </a:bodyPr>
            <a:lstStyle/>
            <a:p>
              <a:pPr fontAlgn="auto">
                <a:spcBef>
                  <a:spcPts val="0"/>
                </a:spcBef>
                <a:spcAft>
                  <a:spcPts val="0"/>
                </a:spcAft>
              </a:pPr>
              <a:r>
                <a:rPr lang="tr-TR" sz="1800" baseline="0" dirty="0" smtClean="0">
                  <a:solidFill>
                    <a:srgbClr val="C0504D">
                      <a:lumMod val="75000"/>
                    </a:srgbClr>
                  </a:solidFill>
                  <a:latin typeface="Calibri"/>
                </a:rPr>
                <a:t>[Ar]</a:t>
              </a:r>
              <a:endParaRPr lang="tr-TR" sz="1800" baseline="0" dirty="0">
                <a:solidFill>
                  <a:srgbClr val="C0504D">
                    <a:lumMod val="75000"/>
                  </a:srgbClr>
                </a:solidFill>
                <a:latin typeface="Calibri"/>
              </a:endParaRPr>
            </a:p>
          </p:txBody>
        </p:sp>
      </p:grpSp>
      <p:pic>
        <p:nvPicPr>
          <p:cNvPr id="4099" name="Picture 3"/>
          <p:cNvPicPr>
            <a:picLocks noChangeAspect="1" noChangeArrowheads="1"/>
          </p:cNvPicPr>
          <p:nvPr/>
        </p:nvPicPr>
        <p:blipFill>
          <a:blip r:embed="rId3"/>
          <a:srcRect/>
          <a:stretch>
            <a:fillRect/>
          </a:stretch>
        </p:blipFill>
        <p:spPr bwMode="auto">
          <a:xfrm>
            <a:off x="357158" y="3976698"/>
            <a:ext cx="6131167" cy="259557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lum/>
          </a:blip>
          <a:srcRect/>
          <a:stretch>
            <a:fillRect/>
          </a:stretch>
        </p:blipFill>
        <p:spPr bwMode="auto">
          <a:xfrm>
            <a:off x="416689" y="357166"/>
            <a:ext cx="8298715" cy="1214446"/>
          </a:xfrm>
          <a:prstGeom prst="rect">
            <a:avLst/>
          </a:prstGeom>
          <a:noFill/>
          <a:ln w="9525">
            <a:noFill/>
            <a:miter lim="800000"/>
            <a:headEnd/>
            <a:tailEnd/>
          </a:ln>
          <a:effectLst/>
        </p:spPr>
      </p:pic>
      <p:sp>
        <p:nvSpPr>
          <p:cNvPr id="9" name="8 Metin kutusu"/>
          <p:cNvSpPr txBox="1"/>
          <p:nvPr/>
        </p:nvSpPr>
        <p:spPr>
          <a:xfrm>
            <a:off x="6143636" y="4657563"/>
            <a:ext cx="2857520" cy="1200329"/>
          </a:xfrm>
          <a:prstGeom prst="rect">
            <a:avLst/>
          </a:prstGeom>
          <a:noFill/>
        </p:spPr>
        <p:txBody>
          <a:bodyPr wrap="square" rtlCol="0">
            <a:spAutoFit/>
          </a:bodyPr>
          <a:lstStyle/>
          <a:p>
            <a:pPr fontAlgn="auto">
              <a:spcBef>
                <a:spcPts val="0"/>
              </a:spcBef>
              <a:spcAft>
                <a:spcPts val="0"/>
              </a:spcAft>
            </a:pPr>
            <a:r>
              <a:rPr lang="tr-TR" sz="2400" baseline="0" dirty="0" smtClean="0">
                <a:solidFill>
                  <a:prstClr val="black"/>
                </a:solidFill>
                <a:cs typeface="Times New Roman" pitchFamily="18" charset="0"/>
              </a:rPr>
              <a:t>Her Na iyonu 6 Cl,</a:t>
            </a:r>
          </a:p>
          <a:p>
            <a:pPr algn="just" fontAlgn="auto">
              <a:spcBef>
                <a:spcPts val="0"/>
              </a:spcBef>
              <a:spcAft>
                <a:spcPts val="0"/>
              </a:spcAft>
            </a:pPr>
            <a:r>
              <a:rPr lang="tr-TR" sz="2400" baseline="0" dirty="0" smtClean="0">
                <a:solidFill>
                  <a:prstClr val="black"/>
                </a:solidFill>
                <a:cs typeface="Times New Roman" pitchFamily="18" charset="0"/>
              </a:rPr>
              <a:t>her Cl iyonu da 6 Na iyonuyla çevrilmiştir.</a:t>
            </a:r>
            <a:endParaRPr lang="tr-TR" sz="2400" baseline="0" dirty="0">
              <a:solidFill>
                <a:prstClr val="black"/>
              </a:solidFill>
              <a:cs typeface="Times New Roman" pitchFamily="18" charset="0"/>
            </a:endParaRPr>
          </a:p>
        </p:txBody>
      </p:sp>
    </p:spTree>
    <p:extLst>
      <p:ext uri="{BB962C8B-B14F-4D97-AF65-F5344CB8AC3E}">
        <p14:creationId xmlns:p14="http://schemas.microsoft.com/office/powerpoint/2010/main" val="32097345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Veri Yer Tutucusu"/>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Prentice-Hall </a:t>
            </a:r>
            <a:r>
              <a:rPr lang="en-US" sz="1400" smtClean="0">
                <a:solidFill>
                  <a:srgbClr val="000000"/>
                </a:solidFill>
                <a:cs typeface="Times New Roman" pitchFamily="18" charset="0"/>
              </a:rPr>
              <a:t>© 2002</a:t>
            </a:r>
          </a:p>
        </p:txBody>
      </p:sp>
      <p:sp>
        <p:nvSpPr>
          <p:cNvPr id="12291" name="4 Altbilgi Yer Tutucusu"/>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General Chemistry: Chapter 12</a:t>
            </a:r>
          </a:p>
        </p:txBody>
      </p:sp>
      <p:sp>
        <p:nvSpPr>
          <p:cNvPr id="1229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Slide </a:t>
            </a:r>
            <a:fld id="{1754C690-7104-40BB-958C-EE0B77139411}" type="slidenum">
              <a:rPr lang="en-US" sz="1400" smtClean="0">
                <a:solidFill>
                  <a:srgbClr val="000000"/>
                </a:solidFill>
              </a:rPr>
              <a:pPr/>
              <a:t>50</a:t>
            </a:fld>
            <a:r>
              <a:rPr lang="en-US" sz="1400" smtClean="0">
                <a:solidFill>
                  <a:srgbClr val="000000"/>
                </a:solidFill>
              </a:rPr>
              <a:t> of 47</a:t>
            </a:r>
          </a:p>
        </p:txBody>
      </p:sp>
      <p:sp>
        <p:nvSpPr>
          <p:cNvPr id="12293" name="Rectangle 2"/>
          <p:cNvSpPr>
            <a:spLocks noGrp="1" noChangeArrowheads="1"/>
          </p:cNvSpPr>
          <p:nvPr>
            <p:ph type="title"/>
          </p:nvPr>
        </p:nvSpPr>
        <p:spPr/>
        <p:txBody>
          <a:bodyPr/>
          <a:lstStyle/>
          <a:p>
            <a:pPr eaLnBrk="1" hangingPunct="1"/>
            <a:r>
              <a:rPr lang="en-US" smtClean="0"/>
              <a:t>sp</a:t>
            </a:r>
            <a:r>
              <a:rPr lang="en-US" baseline="30000" smtClean="0"/>
              <a:t>3</a:t>
            </a:r>
            <a:r>
              <a:rPr lang="en-US" smtClean="0"/>
              <a:t> H</a:t>
            </a:r>
            <a:r>
              <a:rPr lang="tr-TR" smtClean="0"/>
              <a:t>ibritleşmesi</a:t>
            </a:r>
            <a:endParaRPr lang="en-US" smtClean="0"/>
          </a:p>
        </p:txBody>
      </p:sp>
      <p:pic>
        <p:nvPicPr>
          <p:cNvPr id="12294" name="Picture 5" descr="FG12_05_01U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06438" y="2316163"/>
            <a:ext cx="7772400" cy="1768475"/>
          </a:xfrm>
          <a:noFill/>
        </p:spPr>
      </p:pic>
      <p:sp>
        <p:nvSpPr>
          <p:cNvPr id="7" name="Dikdörtgen 6"/>
          <p:cNvSpPr/>
          <p:nvPr/>
        </p:nvSpPr>
        <p:spPr>
          <a:xfrm>
            <a:off x="257886" y="1243183"/>
            <a:ext cx="8856984" cy="50783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tr-TR" sz="1800" b="0" i="0" u="none" strike="noStrike" kern="0" cap="none" spc="0" normalizeH="0" baseline="0" noProof="0" dirty="0" smtClean="0">
                <a:ln>
                  <a:noFill/>
                </a:ln>
                <a:solidFill>
                  <a:prstClr val="black"/>
                </a:solidFill>
                <a:effectLst/>
                <a:uLnTx/>
                <a:uFillTx/>
                <a:cs typeface="Times New Roman" pitchFamily="18" charset="0"/>
              </a:rPr>
              <a:t>Bir s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lang="tr-TR" sz="1800" kern="0" baseline="0" dirty="0">
                <a:solidFill>
                  <a:prstClr val="black"/>
                </a:solidFill>
                <a:cs typeface="Times New Roman" pitchFamily="18" charset="0"/>
              </a:rPr>
              <a:t> </a:t>
            </a:r>
            <a:r>
              <a:rPr lang="tr-TR" sz="1800" kern="0" baseline="0" dirty="0" smtClean="0">
                <a:solidFill>
                  <a:prstClr val="black"/>
                </a:solidFill>
                <a:cs typeface="Times New Roman" pitchFamily="18" charset="0"/>
              </a:rPr>
              <a:t>ve</a:t>
            </a:r>
            <a:r>
              <a:rPr kumimoji="0" lang="tr-TR" sz="1800" b="0" i="0" u="none" strike="noStrike" kern="0" cap="none" spc="0" normalizeH="0" baseline="0" noProof="0" dirty="0" smtClean="0">
                <a:ln>
                  <a:noFill/>
                </a:ln>
                <a:solidFill>
                  <a:prstClr val="black"/>
                </a:solidFill>
                <a:effectLst/>
                <a:uLnTx/>
                <a:uFillTx/>
                <a:cs typeface="Times New Roman" pitchFamily="18" charset="0"/>
              </a:rPr>
              <a:t> üç p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kaynaşıp, dört adet sp</a:t>
            </a:r>
            <a:r>
              <a:rPr kumimoji="0" lang="tr-TR" sz="1800" b="0" i="0" u="none" strike="noStrike" kern="0" cap="none" spc="0" normalizeH="0" noProof="0" dirty="0" smtClean="0">
                <a:ln>
                  <a:noFill/>
                </a:ln>
                <a:solidFill>
                  <a:prstClr val="black"/>
                </a:solidFill>
                <a:effectLst/>
                <a:uLnTx/>
                <a:uFillTx/>
                <a:cs typeface="Times New Roman" pitchFamily="18" charset="0"/>
              </a:rPr>
              <a:t>3</a:t>
            </a:r>
            <a:r>
              <a:rPr lang="tr-TR" sz="1800" kern="0" baseline="0" dirty="0" smtClean="0">
                <a:solidFill>
                  <a:prstClr val="black"/>
                </a:solidFill>
                <a:cs typeface="Times New Roman" pitchFamily="18" charset="0"/>
              </a:rPr>
              <a:t> melez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oluştururlar. </a:t>
            </a:r>
            <a:endParaRPr kumimoji="0" lang="tr-TR"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3400956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2"/>
          <a:srcRect/>
          <a:stretch>
            <a:fillRect/>
          </a:stretch>
        </p:blipFill>
        <p:spPr bwMode="auto">
          <a:xfrm>
            <a:off x="3875763" y="4357694"/>
            <a:ext cx="2420931" cy="2500306"/>
          </a:xfrm>
          <a:prstGeom prst="rect">
            <a:avLst/>
          </a:prstGeom>
          <a:noFill/>
          <a:ln w="9525">
            <a:noFill/>
            <a:miter lim="800000"/>
            <a:headEnd/>
            <a:tailEnd/>
          </a:ln>
          <a:effectLst/>
        </p:spPr>
      </p:pic>
      <p:grpSp>
        <p:nvGrpSpPr>
          <p:cNvPr id="10" name="9 Grup"/>
          <p:cNvGrpSpPr/>
          <p:nvPr/>
        </p:nvGrpSpPr>
        <p:grpSpPr>
          <a:xfrm>
            <a:off x="285720" y="1685914"/>
            <a:ext cx="8324897" cy="4116615"/>
            <a:chOff x="285720" y="1643050"/>
            <a:chExt cx="8324897" cy="4116615"/>
          </a:xfrm>
        </p:grpSpPr>
        <p:pic>
          <p:nvPicPr>
            <p:cNvPr id="4101" name="Picture 5"/>
            <p:cNvPicPr>
              <a:picLocks noChangeAspect="1" noChangeArrowheads="1"/>
            </p:cNvPicPr>
            <p:nvPr/>
          </p:nvPicPr>
          <p:blipFill>
            <a:blip r:embed="rId3"/>
            <a:srcRect/>
            <a:stretch>
              <a:fillRect/>
            </a:stretch>
          </p:blipFill>
          <p:spPr bwMode="auto">
            <a:xfrm>
              <a:off x="3929058" y="3857628"/>
              <a:ext cx="1544650" cy="500066"/>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285720" y="2571744"/>
              <a:ext cx="3643338" cy="3187921"/>
            </a:xfrm>
            <a:prstGeom prst="rect">
              <a:avLst/>
            </a:prstGeom>
            <a:noFill/>
            <a:ln w="9525">
              <a:noFill/>
              <a:miter lim="800000"/>
              <a:headEnd/>
              <a:tailEnd/>
            </a:ln>
            <a:effectLst/>
          </p:spPr>
        </p:pic>
        <p:pic>
          <p:nvPicPr>
            <p:cNvPr id="4098" name="Picture 2"/>
            <p:cNvPicPr>
              <a:picLocks noChangeAspect="1" noChangeArrowheads="1"/>
            </p:cNvPicPr>
            <p:nvPr/>
          </p:nvPicPr>
          <p:blipFill>
            <a:blip r:embed="rId5">
              <a:clrChange>
                <a:clrFrom>
                  <a:srgbClr val="CAE5DD"/>
                </a:clrFrom>
                <a:clrTo>
                  <a:srgbClr val="CAE5DD">
                    <a:alpha val="0"/>
                  </a:srgbClr>
                </a:clrTo>
              </a:clrChange>
            </a:blip>
            <a:srcRect/>
            <a:stretch>
              <a:fillRect/>
            </a:stretch>
          </p:blipFill>
          <p:spPr bwMode="auto">
            <a:xfrm>
              <a:off x="500034" y="1643050"/>
              <a:ext cx="5395410" cy="1285884"/>
            </a:xfrm>
            <a:prstGeom prst="rect">
              <a:avLst/>
            </a:prstGeom>
            <a:noFill/>
            <a:ln w="9525">
              <a:noFill/>
              <a:miter lim="800000"/>
              <a:headEnd/>
              <a:tailEnd/>
            </a:ln>
            <a:effectLst/>
          </p:spPr>
        </p:pic>
        <p:pic>
          <p:nvPicPr>
            <p:cNvPr id="4100" name="Picture 4"/>
            <p:cNvPicPr>
              <a:picLocks noChangeAspect="1" noChangeArrowheads="1"/>
            </p:cNvPicPr>
            <p:nvPr/>
          </p:nvPicPr>
          <p:blipFill>
            <a:blip r:embed="rId6"/>
            <a:srcRect/>
            <a:stretch>
              <a:fillRect/>
            </a:stretch>
          </p:blipFill>
          <p:spPr bwMode="auto">
            <a:xfrm>
              <a:off x="5572132" y="3643314"/>
              <a:ext cx="1057275" cy="10287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7"/>
            <a:srcRect/>
            <a:stretch>
              <a:fillRect/>
            </a:stretch>
          </p:blipFill>
          <p:spPr bwMode="auto">
            <a:xfrm>
              <a:off x="5715008" y="4643446"/>
              <a:ext cx="1000125" cy="495300"/>
            </a:xfrm>
            <a:prstGeom prst="rect">
              <a:avLst/>
            </a:prstGeom>
            <a:noFill/>
            <a:ln w="9525">
              <a:noFill/>
              <a:miter lim="800000"/>
              <a:headEnd/>
              <a:tailEnd/>
            </a:ln>
            <a:effectLst/>
          </p:spPr>
        </p:pic>
        <p:pic>
          <p:nvPicPr>
            <p:cNvPr id="4103" name="Picture 7"/>
            <p:cNvPicPr>
              <a:picLocks noChangeAspect="1" noChangeArrowheads="1"/>
            </p:cNvPicPr>
            <p:nvPr/>
          </p:nvPicPr>
          <p:blipFill>
            <a:blip r:embed="rId8"/>
            <a:srcRect/>
            <a:stretch>
              <a:fillRect/>
            </a:stretch>
          </p:blipFill>
          <p:spPr bwMode="auto">
            <a:xfrm>
              <a:off x="6929454" y="3097892"/>
              <a:ext cx="1681163" cy="2188496"/>
            </a:xfrm>
            <a:prstGeom prst="rect">
              <a:avLst/>
            </a:prstGeom>
            <a:noFill/>
            <a:ln w="9525">
              <a:noFill/>
              <a:miter lim="800000"/>
              <a:headEnd/>
              <a:tailEnd/>
            </a:ln>
            <a:effectLst/>
          </p:spPr>
        </p:pic>
      </p:grpSp>
      <p:sp>
        <p:nvSpPr>
          <p:cNvPr id="2" name="Dikdörtgen 1"/>
          <p:cNvSpPr/>
          <p:nvPr/>
        </p:nvSpPr>
        <p:spPr>
          <a:xfrm>
            <a:off x="285720" y="260648"/>
            <a:ext cx="8497966" cy="830997"/>
          </a:xfrm>
          <a:prstGeom prst="rect">
            <a:avLst/>
          </a:prstGeom>
        </p:spPr>
        <p:txBody>
          <a:bodyPr wrap="square">
            <a:spAutoFit/>
          </a:bodyPr>
          <a:lstStyle/>
          <a:p>
            <a:pPr algn="just" fontAlgn="auto">
              <a:lnSpc>
                <a:spcPct val="150000"/>
              </a:lnSpc>
              <a:spcBef>
                <a:spcPts val="0"/>
              </a:spcBef>
              <a:spcAft>
                <a:spcPts val="0"/>
              </a:spcAft>
            </a:pPr>
            <a:r>
              <a:rPr lang="tr-TR" sz="1600" baseline="0" dirty="0">
                <a:solidFill>
                  <a:prstClr val="black"/>
                </a:solidFill>
                <a:cs typeface="Times New Roman" pitchFamily="18" charset="0"/>
              </a:rPr>
              <a:t>Karbon atomunun bir s </a:t>
            </a:r>
            <a:r>
              <a:rPr lang="tr-TR" sz="1600" baseline="0" dirty="0" err="1">
                <a:solidFill>
                  <a:prstClr val="black"/>
                </a:solidFill>
                <a:cs typeface="Times New Roman" pitchFamily="18" charset="0"/>
              </a:rPr>
              <a:t>orbitaliyle</a:t>
            </a:r>
            <a:r>
              <a:rPr lang="tr-TR" sz="1600" baseline="0" dirty="0">
                <a:solidFill>
                  <a:prstClr val="black"/>
                </a:solidFill>
                <a:cs typeface="Times New Roman" pitchFamily="18" charset="0"/>
              </a:rPr>
              <a:t>, üç p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kaynaşıp, dört adet sp</a:t>
            </a:r>
            <a:r>
              <a:rPr lang="tr-TR" sz="1600" dirty="0">
                <a:solidFill>
                  <a:prstClr val="black"/>
                </a:solidFill>
                <a:cs typeface="Times New Roman" pitchFamily="18" charset="0"/>
              </a:rPr>
              <a:t>3</a:t>
            </a:r>
            <a:r>
              <a:rPr lang="tr-TR" sz="1600" baseline="0" dirty="0">
                <a:solidFill>
                  <a:prstClr val="black"/>
                </a:solidFill>
                <a:cs typeface="Times New Roman" pitchFamily="18" charset="0"/>
              </a:rPr>
              <a:t> melez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oluştururlar. Bu dört adet melez sp</a:t>
            </a:r>
            <a:r>
              <a:rPr lang="tr-TR" sz="1600" dirty="0">
                <a:solidFill>
                  <a:prstClr val="black"/>
                </a:solidFill>
                <a:cs typeface="Times New Roman" pitchFamily="18" charset="0"/>
              </a:rPr>
              <a:t>3</a:t>
            </a:r>
            <a:r>
              <a:rPr lang="tr-TR" sz="1600" baseline="0" dirty="0">
                <a:solidFill>
                  <a:prstClr val="black"/>
                </a:solidFill>
                <a:cs typeface="Times New Roman" pitchFamily="18" charset="0"/>
              </a:rPr>
              <a:t> </a:t>
            </a:r>
            <a:r>
              <a:rPr lang="tr-TR" sz="1600" baseline="0" dirty="0" err="1">
                <a:solidFill>
                  <a:prstClr val="black"/>
                </a:solidFill>
                <a:cs typeface="Times New Roman" pitchFamily="18" charset="0"/>
              </a:rPr>
              <a:t>orbitaline</a:t>
            </a:r>
            <a:r>
              <a:rPr lang="tr-TR" sz="1600" baseline="0" dirty="0">
                <a:solidFill>
                  <a:prstClr val="black"/>
                </a:solidFill>
                <a:cs typeface="Times New Roman" pitchFamily="18" charset="0"/>
              </a:rPr>
              <a:t> birer adet H atomu bağlanarak düzgün dörtyüzlü bir molekül oluşturur.</a:t>
            </a:r>
          </a:p>
        </p:txBody>
      </p:sp>
    </p:spTree>
    <p:extLst>
      <p:ext uri="{BB962C8B-B14F-4D97-AF65-F5344CB8AC3E}">
        <p14:creationId xmlns:p14="http://schemas.microsoft.com/office/powerpoint/2010/main" val="20797157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18 Grup"/>
          <p:cNvGrpSpPr/>
          <p:nvPr/>
        </p:nvGrpSpPr>
        <p:grpSpPr>
          <a:xfrm>
            <a:off x="285720" y="214290"/>
            <a:ext cx="8572560" cy="6464913"/>
            <a:chOff x="285720" y="214314"/>
            <a:chExt cx="8715436" cy="6580617"/>
          </a:xfrm>
        </p:grpSpPr>
        <p:pic>
          <p:nvPicPr>
            <p:cNvPr id="9218" name="Picture 2"/>
            <p:cNvPicPr>
              <a:picLocks noChangeAspect="1" noChangeArrowheads="1"/>
            </p:cNvPicPr>
            <p:nvPr/>
          </p:nvPicPr>
          <p:blipFill>
            <a:blip r:embed="rId2">
              <a:clrChange>
                <a:clrFrom>
                  <a:srgbClr val="CAE5DD"/>
                </a:clrFrom>
                <a:clrTo>
                  <a:srgbClr val="CAE5DD">
                    <a:alpha val="0"/>
                  </a:srgbClr>
                </a:clrTo>
              </a:clrChange>
            </a:blip>
            <a:srcRect/>
            <a:stretch>
              <a:fillRect/>
            </a:stretch>
          </p:blipFill>
          <p:spPr bwMode="auto">
            <a:xfrm>
              <a:off x="285720" y="3135301"/>
              <a:ext cx="5784927" cy="1428744"/>
            </a:xfrm>
            <a:prstGeom prst="rect">
              <a:avLst/>
            </a:prstGeom>
            <a:noFill/>
            <a:ln w="9525">
              <a:noFill/>
              <a:miter lim="800000"/>
              <a:headEnd/>
              <a:tailEnd/>
            </a:ln>
            <a:effectLst/>
          </p:spPr>
        </p:pic>
        <p:sp>
          <p:nvSpPr>
            <p:cNvPr id="13" name="12 Metin kutusu"/>
            <p:cNvSpPr txBox="1"/>
            <p:nvPr/>
          </p:nvSpPr>
          <p:spPr>
            <a:xfrm>
              <a:off x="3857620" y="2824459"/>
              <a:ext cx="857256"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NH</a:t>
              </a:r>
              <a:r>
                <a:rPr lang="tr-TR" sz="2400" baseline="-25000" dirty="0" smtClean="0">
                  <a:solidFill>
                    <a:prstClr val="black"/>
                  </a:solidFill>
                  <a:cs typeface="Times New Roman" pitchFamily="18" charset="0"/>
                </a:rPr>
                <a:t>3</a:t>
              </a:r>
              <a:endParaRPr lang="tr-TR" sz="2400" baseline="0" dirty="0" smtClean="0">
                <a:solidFill>
                  <a:prstClr val="black"/>
                </a:solidFill>
                <a:cs typeface="Times New Roman" pitchFamily="18" charset="0"/>
              </a:endParaRPr>
            </a:p>
          </p:txBody>
        </p:sp>
        <p:pic>
          <p:nvPicPr>
            <p:cNvPr id="9221" name="Picture 5"/>
            <p:cNvPicPr>
              <a:picLocks noChangeAspect="1" noChangeArrowheads="1"/>
            </p:cNvPicPr>
            <p:nvPr/>
          </p:nvPicPr>
          <p:blipFill>
            <a:blip r:embed="rId3"/>
            <a:srcRect/>
            <a:stretch>
              <a:fillRect/>
            </a:stretch>
          </p:blipFill>
          <p:spPr bwMode="auto">
            <a:xfrm>
              <a:off x="6737953" y="4533548"/>
              <a:ext cx="2263203" cy="2261383"/>
            </a:xfrm>
            <a:prstGeom prst="rect">
              <a:avLst/>
            </a:prstGeom>
            <a:noFill/>
            <a:ln w="9525">
              <a:noFill/>
              <a:miter lim="800000"/>
              <a:headEnd/>
              <a:tailEnd/>
            </a:ln>
            <a:effectLst/>
          </p:spPr>
        </p:pic>
        <p:pic>
          <p:nvPicPr>
            <p:cNvPr id="9222" name="Picture 6"/>
            <p:cNvPicPr>
              <a:picLocks noChangeAspect="1" noChangeArrowheads="1"/>
            </p:cNvPicPr>
            <p:nvPr/>
          </p:nvPicPr>
          <p:blipFill>
            <a:blip r:embed="rId4">
              <a:clrChange>
                <a:clrFrom>
                  <a:srgbClr val="CAE5DD"/>
                </a:clrFrom>
                <a:clrTo>
                  <a:srgbClr val="CAE5DD">
                    <a:alpha val="0"/>
                  </a:srgbClr>
                </a:clrTo>
              </a:clrChange>
            </a:blip>
            <a:srcRect/>
            <a:stretch>
              <a:fillRect/>
            </a:stretch>
          </p:blipFill>
          <p:spPr bwMode="auto">
            <a:xfrm>
              <a:off x="357158" y="5064683"/>
              <a:ext cx="6192058" cy="1507589"/>
            </a:xfrm>
            <a:prstGeom prst="rect">
              <a:avLst/>
            </a:prstGeom>
            <a:noFill/>
            <a:ln w="9525">
              <a:noFill/>
              <a:miter lim="800000"/>
              <a:headEnd/>
              <a:tailEnd/>
            </a:ln>
            <a:effectLst/>
          </p:spPr>
        </p:pic>
        <p:pic>
          <p:nvPicPr>
            <p:cNvPr id="9223" name="Picture 7"/>
            <p:cNvPicPr>
              <a:picLocks noChangeAspect="1" noChangeArrowheads="1"/>
            </p:cNvPicPr>
            <p:nvPr/>
          </p:nvPicPr>
          <p:blipFill>
            <a:blip r:embed="rId5"/>
            <a:srcRect/>
            <a:stretch>
              <a:fillRect/>
            </a:stretch>
          </p:blipFill>
          <p:spPr bwMode="auto">
            <a:xfrm>
              <a:off x="1964680" y="5248945"/>
              <a:ext cx="227377" cy="253241"/>
            </a:xfrm>
            <a:prstGeom prst="rect">
              <a:avLst/>
            </a:prstGeom>
            <a:noFill/>
            <a:ln w="9525">
              <a:noFill/>
              <a:miter lim="800000"/>
              <a:headEnd/>
              <a:tailEnd/>
            </a:ln>
            <a:effectLst/>
          </p:spPr>
        </p:pic>
        <p:pic>
          <p:nvPicPr>
            <p:cNvPr id="9224" name="Picture 8"/>
            <p:cNvPicPr>
              <a:picLocks noChangeAspect="1" noChangeArrowheads="1"/>
            </p:cNvPicPr>
            <p:nvPr/>
          </p:nvPicPr>
          <p:blipFill>
            <a:blip r:embed="rId6"/>
            <a:srcRect/>
            <a:stretch>
              <a:fillRect/>
            </a:stretch>
          </p:blipFill>
          <p:spPr bwMode="auto">
            <a:xfrm>
              <a:off x="552680" y="5606785"/>
              <a:ext cx="227377" cy="253241"/>
            </a:xfrm>
            <a:prstGeom prst="rect">
              <a:avLst/>
            </a:prstGeom>
            <a:noFill/>
            <a:ln w="9525">
              <a:noFill/>
              <a:miter lim="800000"/>
              <a:headEnd/>
              <a:tailEnd/>
            </a:ln>
            <a:effectLst/>
          </p:spPr>
        </p:pic>
        <p:pic>
          <p:nvPicPr>
            <p:cNvPr id="9" name="Picture 8"/>
            <p:cNvPicPr>
              <a:picLocks noChangeAspect="1" noChangeArrowheads="1"/>
            </p:cNvPicPr>
            <p:nvPr/>
          </p:nvPicPr>
          <p:blipFill>
            <a:blip r:embed="rId6"/>
            <a:srcRect/>
            <a:stretch>
              <a:fillRect/>
            </a:stretch>
          </p:blipFill>
          <p:spPr bwMode="auto">
            <a:xfrm>
              <a:off x="4222471" y="5634219"/>
              <a:ext cx="227377" cy="253241"/>
            </a:xfrm>
            <a:prstGeom prst="rect">
              <a:avLst/>
            </a:prstGeom>
            <a:noFill/>
            <a:ln w="9525">
              <a:noFill/>
              <a:miter lim="800000"/>
              <a:headEnd/>
              <a:tailEnd/>
            </a:ln>
            <a:effectLst/>
          </p:spPr>
        </p:pic>
        <p:pic>
          <p:nvPicPr>
            <p:cNvPr id="10" name="Picture 7"/>
            <p:cNvPicPr>
              <a:picLocks noChangeAspect="1" noChangeArrowheads="1"/>
            </p:cNvPicPr>
            <p:nvPr/>
          </p:nvPicPr>
          <p:blipFill>
            <a:blip r:embed="rId5"/>
            <a:srcRect/>
            <a:stretch>
              <a:fillRect/>
            </a:stretch>
          </p:blipFill>
          <p:spPr bwMode="auto">
            <a:xfrm>
              <a:off x="5393825" y="5511378"/>
              <a:ext cx="219797" cy="244800"/>
            </a:xfrm>
            <a:prstGeom prst="rect">
              <a:avLst/>
            </a:prstGeom>
            <a:noFill/>
            <a:ln w="9525">
              <a:noFill/>
              <a:miter lim="800000"/>
              <a:headEnd/>
              <a:tailEnd/>
            </a:ln>
            <a:effectLst/>
          </p:spPr>
        </p:pic>
        <p:sp>
          <p:nvSpPr>
            <p:cNvPr id="14" name="13 Metin kutusu"/>
            <p:cNvSpPr txBox="1"/>
            <p:nvPr/>
          </p:nvSpPr>
          <p:spPr>
            <a:xfrm>
              <a:off x="3857620" y="4960208"/>
              <a:ext cx="785818"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H</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O</a:t>
              </a:r>
            </a:p>
          </p:txBody>
        </p:sp>
        <p:pic>
          <p:nvPicPr>
            <p:cNvPr id="15" name="Picture 2"/>
            <p:cNvPicPr>
              <a:picLocks noChangeAspect="1" noChangeArrowheads="1"/>
            </p:cNvPicPr>
            <p:nvPr/>
          </p:nvPicPr>
          <p:blipFill>
            <a:blip r:embed="rId7">
              <a:clrChange>
                <a:clrFrom>
                  <a:srgbClr val="CAE5DD"/>
                </a:clrFrom>
                <a:clrTo>
                  <a:srgbClr val="CAE5DD">
                    <a:alpha val="0"/>
                  </a:srgbClr>
                </a:clrTo>
              </a:clrChange>
            </a:blip>
            <a:srcRect/>
            <a:stretch>
              <a:fillRect/>
            </a:stretch>
          </p:blipFill>
          <p:spPr bwMode="auto">
            <a:xfrm>
              <a:off x="397510" y="885806"/>
              <a:ext cx="6174754" cy="1471624"/>
            </a:xfrm>
            <a:prstGeom prst="rect">
              <a:avLst/>
            </a:prstGeom>
            <a:noFill/>
            <a:ln w="9525">
              <a:noFill/>
              <a:miter lim="800000"/>
              <a:headEnd/>
              <a:tailEnd/>
            </a:ln>
            <a:effectLst/>
          </p:spPr>
        </p:pic>
        <p:pic>
          <p:nvPicPr>
            <p:cNvPr id="16" name="Picture 8"/>
            <p:cNvPicPr>
              <a:picLocks noChangeAspect="1" noChangeArrowheads="1"/>
            </p:cNvPicPr>
            <p:nvPr/>
          </p:nvPicPr>
          <p:blipFill>
            <a:blip r:embed="rId8"/>
            <a:srcRect/>
            <a:stretch>
              <a:fillRect/>
            </a:stretch>
          </p:blipFill>
          <p:spPr bwMode="auto">
            <a:xfrm>
              <a:off x="6572264" y="214314"/>
              <a:ext cx="2420931" cy="2500306"/>
            </a:xfrm>
            <a:prstGeom prst="rect">
              <a:avLst/>
            </a:prstGeom>
            <a:noFill/>
            <a:ln w="9525">
              <a:noFill/>
              <a:miter lim="800000"/>
              <a:headEnd/>
              <a:tailEnd/>
            </a:ln>
            <a:effectLst/>
          </p:spPr>
        </p:pic>
        <p:sp>
          <p:nvSpPr>
            <p:cNvPr id="18" name="17 Metin kutusu"/>
            <p:cNvSpPr txBox="1"/>
            <p:nvPr/>
          </p:nvSpPr>
          <p:spPr>
            <a:xfrm>
              <a:off x="3929058" y="642918"/>
              <a:ext cx="857256" cy="461665"/>
            </a:xfrm>
            <a:prstGeom prst="rect">
              <a:avLst/>
            </a:prstGeom>
            <a:noFill/>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CH</a:t>
              </a:r>
              <a:r>
                <a:rPr lang="tr-TR" sz="2400" baseline="-25000" dirty="0" smtClean="0">
                  <a:solidFill>
                    <a:prstClr val="black"/>
                  </a:solidFill>
                  <a:cs typeface="Times New Roman" pitchFamily="18" charset="0"/>
                </a:rPr>
                <a:t>4</a:t>
              </a:r>
              <a:endParaRPr lang="tr-TR" sz="2400" baseline="0" dirty="0" smtClean="0">
                <a:solidFill>
                  <a:prstClr val="black"/>
                </a:solidFill>
                <a:cs typeface="Times New Roman" pitchFamily="18" charset="0"/>
              </a:endParaRPr>
            </a:p>
          </p:txBody>
        </p:sp>
        <p:pic>
          <p:nvPicPr>
            <p:cNvPr id="9219" name="Picture 3"/>
            <p:cNvPicPr>
              <a:picLocks noChangeAspect="1" noChangeArrowheads="1"/>
            </p:cNvPicPr>
            <p:nvPr/>
          </p:nvPicPr>
          <p:blipFill>
            <a:blip r:embed="rId9"/>
            <a:srcRect/>
            <a:stretch>
              <a:fillRect/>
            </a:stretch>
          </p:blipFill>
          <p:spPr bwMode="auto">
            <a:xfrm>
              <a:off x="6562059" y="2500306"/>
              <a:ext cx="2367659" cy="2143116"/>
            </a:xfrm>
            <a:prstGeom prst="rect">
              <a:avLst/>
            </a:prstGeom>
            <a:noFill/>
            <a:ln w="9525">
              <a:noFill/>
              <a:miter lim="800000"/>
              <a:headEnd/>
              <a:tailEnd/>
            </a:ln>
            <a:effectLst/>
          </p:spPr>
        </p:pic>
      </p:grpSp>
    </p:spTree>
    <p:extLst>
      <p:ext uri="{BB962C8B-B14F-4D97-AF65-F5344CB8AC3E}">
        <p14:creationId xmlns:p14="http://schemas.microsoft.com/office/powerpoint/2010/main" val="10309271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8"/>
          <p:cNvSpPr>
            <a:spLocks noGrp="1" noChangeArrowheads="1"/>
          </p:cNvSpPr>
          <p:nvPr>
            <p:ph type="title"/>
          </p:nvPr>
        </p:nvSpPr>
        <p:spPr/>
        <p:txBody>
          <a:bodyPr/>
          <a:lstStyle/>
          <a:p>
            <a:pPr eaLnBrk="1" hangingPunct="1"/>
            <a:r>
              <a:rPr lang="tr-TR" dirty="0" smtClean="0"/>
              <a:t>Metanın bağ yapısı</a:t>
            </a:r>
            <a:endParaRPr lang="en-US" dirty="0" smtClean="0"/>
          </a:p>
        </p:txBody>
      </p:sp>
      <p:pic>
        <p:nvPicPr>
          <p:cNvPr id="13318" name="Picture 4" descr="FG12_0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306638" y="1285875"/>
            <a:ext cx="4467225" cy="4179888"/>
          </a:xfrm>
          <a:noFill/>
        </p:spPr>
      </p:pic>
    </p:spTree>
    <p:extLst>
      <p:ext uri="{BB962C8B-B14F-4D97-AF65-F5344CB8AC3E}">
        <p14:creationId xmlns:p14="http://schemas.microsoft.com/office/powerpoint/2010/main" val="26465599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Veri Yer Tutucusu"/>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Prentice-Hall </a:t>
            </a:r>
            <a:r>
              <a:rPr lang="en-US" sz="1400" smtClean="0">
                <a:solidFill>
                  <a:srgbClr val="000000"/>
                </a:solidFill>
                <a:cs typeface="Times New Roman" pitchFamily="18" charset="0"/>
              </a:rPr>
              <a:t>© 2002</a:t>
            </a:r>
          </a:p>
        </p:txBody>
      </p:sp>
      <p:sp>
        <p:nvSpPr>
          <p:cNvPr id="14339" name="4 Altbilgi Yer Tutucusu"/>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General Chemistry: Chapter 12</a:t>
            </a:r>
          </a:p>
        </p:txBody>
      </p:sp>
      <p:sp>
        <p:nvSpPr>
          <p:cNvPr id="14340"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Slide </a:t>
            </a:r>
            <a:fld id="{D3C6BD20-B4E0-4C99-B8F9-A85D0D86FFD3}" type="slidenum">
              <a:rPr lang="en-US" sz="1400" smtClean="0">
                <a:solidFill>
                  <a:srgbClr val="000000"/>
                </a:solidFill>
              </a:rPr>
              <a:pPr/>
              <a:t>54</a:t>
            </a:fld>
            <a:r>
              <a:rPr lang="en-US" sz="1400" smtClean="0">
                <a:solidFill>
                  <a:srgbClr val="000000"/>
                </a:solidFill>
              </a:rPr>
              <a:t> of 47</a:t>
            </a:r>
          </a:p>
        </p:txBody>
      </p:sp>
      <p:sp>
        <p:nvSpPr>
          <p:cNvPr id="14341" name="Rectangle 5"/>
          <p:cNvSpPr>
            <a:spLocks noGrp="1" noChangeArrowheads="1"/>
          </p:cNvSpPr>
          <p:nvPr>
            <p:ph type="title"/>
          </p:nvPr>
        </p:nvSpPr>
        <p:spPr/>
        <p:txBody>
          <a:bodyPr/>
          <a:lstStyle/>
          <a:p>
            <a:pPr eaLnBrk="1" hangingPunct="1"/>
            <a:r>
              <a:rPr lang="tr-TR" dirty="0" smtClean="0"/>
              <a:t>N atomunda </a:t>
            </a:r>
            <a:r>
              <a:rPr lang="en-US" dirty="0" smtClean="0"/>
              <a:t>sp</a:t>
            </a:r>
            <a:r>
              <a:rPr lang="en-US" baseline="30000" dirty="0" smtClean="0"/>
              <a:t>3</a:t>
            </a:r>
            <a:r>
              <a:rPr lang="en-US" dirty="0" smtClean="0"/>
              <a:t> </a:t>
            </a:r>
            <a:r>
              <a:rPr lang="tr-TR" dirty="0" err="1" smtClean="0"/>
              <a:t>Hibritleşmesi</a:t>
            </a:r>
            <a:endParaRPr lang="en-US" dirty="0" smtClean="0"/>
          </a:p>
        </p:txBody>
      </p:sp>
      <p:pic>
        <p:nvPicPr>
          <p:cNvPr id="14342" name="Picture 8" descr="FG12_06_01U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2697163"/>
            <a:ext cx="7772400" cy="1768475"/>
          </a:xfrm>
          <a:noFill/>
        </p:spPr>
      </p:pic>
      <p:sp>
        <p:nvSpPr>
          <p:cNvPr id="7" name="Dikdörtgen 6"/>
          <p:cNvSpPr/>
          <p:nvPr/>
        </p:nvSpPr>
        <p:spPr>
          <a:xfrm>
            <a:off x="107504" y="1268760"/>
            <a:ext cx="8856984" cy="50783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tr-TR" sz="1800" b="0" i="0" u="none" strike="noStrike" kern="0" cap="none" spc="0" normalizeH="0" baseline="0" noProof="0" dirty="0" smtClean="0">
                <a:ln>
                  <a:noFill/>
                </a:ln>
                <a:solidFill>
                  <a:prstClr val="black"/>
                </a:solidFill>
                <a:effectLst/>
                <a:uLnTx/>
                <a:uFillTx/>
                <a:cs typeface="Times New Roman" pitchFamily="18" charset="0"/>
              </a:rPr>
              <a:t>Bir s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lang="tr-TR" sz="1800" kern="0" baseline="0" dirty="0">
                <a:solidFill>
                  <a:prstClr val="black"/>
                </a:solidFill>
                <a:cs typeface="Times New Roman" pitchFamily="18" charset="0"/>
              </a:rPr>
              <a:t> </a:t>
            </a:r>
            <a:r>
              <a:rPr lang="tr-TR" sz="1800" kern="0" baseline="0" dirty="0" smtClean="0">
                <a:solidFill>
                  <a:prstClr val="black"/>
                </a:solidFill>
                <a:cs typeface="Times New Roman" pitchFamily="18" charset="0"/>
              </a:rPr>
              <a:t>ve</a:t>
            </a:r>
            <a:r>
              <a:rPr kumimoji="0" lang="tr-TR" sz="1800" b="0" i="0" u="none" strike="noStrike" kern="0" cap="none" spc="0" normalizeH="0" baseline="0" noProof="0" dirty="0" smtClean="0">
                <a:ln>
                  <a:noFill/>
                </a:ln>
                <a:solidFill>
                  <a:prstClr val="black"/>
                </a:solidFill>
                <a:effectLst/>
                <a:uLnTx/>
                <a:uFillTx/>
                <a:cs typeface="Times New Roman" pitchFamily="18" charset="0"/>
              </a:rPr>
              <a:t> üç p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kaynaşıp, dört adet sp</a:t>
            </a:r>
            <a:r>
              <a:rPr kumimoji="0" lang="tr-TR" sz="1800" b="0" i="0" u="none" strike="noStrike" kern="0" cap="none" spc="0" normalizeH="0" noProof="0" dirty="0" smtClean="0">
                <a:ln>
                  <a:noFill/>
                </a:ln>
                <a:solidFill>
                  <a:prstClr val="black"/>
                </a:solidFill>
                <a:effectLst/>
                <a:uLnTx/>
                <a:uFillTx/>
                <a:cs typeface="Times New Roman" pitchFamily="18" charset="0"/>
              </a:rPr>
              <a:t>3</a:t>
            </a:r>
            <a:r>
              <a:rPr lang="tr-TR" sz="1800" kern="0" baseline="0" dirty="0" smtClean="0">
                <a:solidFill>
                  <a:prstClr val="black"/>
                </a:solidFill>
                <a:cs typeface="Times New Roman" pitchFamily="18" charset="0"/>
              </a:rPr>
              <a:t> melez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oluştururlar. </a:t>
            </a:r>
            <a:endParaRPr kumimoji="0" lang="tr-TR"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67061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tr-TR" dirty="0" smtClean="0"/>
              <a:t>Amonyağın bağ yapısı</a:t>
            </a:r>
            <a:endParaRPr lang="en-US" dirty="0" smtClean="0"/>
          </a:p>
        </p:txBody>
      </p:sp>
      <p:pic>
        <p:nvPicPr>
          <p:cNvPr id="15366" name="Picture 4" descr="FG12_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524000"/>
            <a:ext cx="5486400" cy="4114800"/>
          </a:xfrm>
          <a:noFill/>
        </p:spPr>
      </p:pic>
    </p:spTree>
    <p:extLst>
      <p:ext uri="{BB962C8B-B14F-4D97-AF65-F5344CB8AC3E}">
        <p14:creationId xmlns:p14="http://schemas.microsoft.com/office/powerpoint/2010/main" val="32136278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dirty="0" smtClean="0"/>
              <a:t>sp</a:t>
            </a:r>
            <a:r>
              <a:rPr lang="en-US" baseline="30000" dirty="0" smtClean="0"/>
              <a:t>3</a:t>
            </a:r>
            <a:r>
              <a:rPr lang="en-US" dirty="0" smtClean="0"/>
              <a:t>d </a:t>
            </a:r>
            <a:r>
              <a:rPr lang="tr-TR" dirty="0" err="1" smtClean="0"/>
              <a:t>Hibritleşmesi</a:t>
            </a: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2066925"/>
            <a:ext cx="65913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Dikdörtgen 9"/>
          <p:cNvSpPr/>
          <p:nvPr/>
        </p:nvSpPr>
        <p:spPr>
          <a:xfrm>
            <a:off x="107504" y="1412776"/>
            <a:ext cx="8856984" cy="50783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tr-TR" sz="1800" b="0" i="0" u="none" strike="noStrike" kern="0" cap="none" spc="0" normalizeH="0" baseline="0" noProof="0" dirty="0" smtClean="0">
                <a:ln>
                  <a:noFill/>
                </a:ln>
                <a:solidFill>
                  <a:prstClr val="black"/>
                </a:solidFill>
                <a:effectLst/>
                <a:uLnTx/>
                <a:uFillTx/>
                <a:cs typeface="Times New Roman" pitchFamily="18" charset="0"/>
              </a:rPr>
              <a:t>Bir s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üç p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ve bir d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kaynaşıp, beş adet sp</a:t>
            </a:r>
            <a:r>
              <a:rPr kumimoji="0" lang="tr-TR" sz="1800" b="0" i="0" u="none" strike="noStrike" kern="0" cap="none" spc="0" normalizeH="0" noProof="0" dirty="0" smtClean="0">
                <a:ln>
                  <a:noFill/>
                </a:ln>
                <a:solidFill>
                  <a:prstClr val="black"/>
                </a:solidFill>
                <a:effectLst/>
                <a:uLnTx/>
                <a:uFillTx/>
                <a:cs typeface="Times New Roman" pitchFamily="18" charset="0"/>
              </a:rPr>
              <a:t>3</a:t>
            </a:r>
            <a:r>
              <a:rPr lang="tr-TR" sz="1800" kern="0" baseline="0" dirty="0" smtClean="0">
                <a:solidFill>
                  <a:prstClr val="black"/>
                </a:solidFill>
                <a:cs typeface="Times New Roman" pitchFamily="18" charset="0"/>
              </a:rPr>
              <a:t>d melez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oluştururlar. </a:t>
            </a:r>
            <a:endParaRPr kumimoji="0" lang="tr-TR"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6061929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clrChange>
              <a:clrFrom>
                <a:srgbClr val="CAE5DD"/>
              </a:clrFrom>
              <a:clrTo>
                <a:srgbClr val="CAE5DD">
                  <a:alpha val="0"/>
                </a:srgbClr>
              </a:clrTo>
            </a:clrChange>
          </a:blip>
          <a:srcRect/>
          <a:stretch>
            <a:fillRect/>
          </a:stretch>
        </p:blipFill>
        <p:spPr bwMode="auto">
          <a:xfrm>
            <a:off x="357157" y="1714488"/>
            <a:ext cx="8545771" cy="1571636"/>
          </a:xfrm>
          <a:prstGeom prst="rect">
            <a:avLst/>
          </a:prstGeom>
          <a:noFill/>
          <a:ln w="9525">
            <a:noFill/>
            <a:miter lim="800000"/>
            <a:headEnd/>
            <a:tailEnd/>
          </a:ln>
          <a:effectLst/>
        </p:spPr>
      </p:pic>
      <p:sp>
        <p:nvSpPr>
          <p:cNvPr id="3" name="2 Metin kutusu"/>
          <p:cNvSpPr txBox="1"/>
          <p:nvPr/>
        </p:nvSpPr>
        <p:spPr>
          <a:xfrm>
            <a:off x="176976" y="142852"/>
            <a:ext cx="8782238" cy="1421992"/>
          </a:xfrm>
          <a:prstGeom prst="rect">
            <a:avLst/>
          </a:prstGeom>
          <a:noFill/>
          <a:ln w="38100">
            <a:solidFill>
              <a:srgbClr val="FF0000"/>
            </a:solidFill>
          </a:ln>
        </p:spPr>
        <p:txBody>
          <a:bodyPr wrap="square" rtlCol="0">
            <a:spAutoFit/>
          </a:bodyPr>
          <a:lstStyle/>
          <a:p>
            <a:pPr algn="just" fontAlgn="auto">
              <a:lnSpc>
                <a:spcPct val="150000"/>
              </a:lnSpc>
              <a:spcBef>
                <a:spcPts val="0"/>
              </a:spcBef>
              <a:spcAft>
                <a:spcPts val="0"/>
              </a:spcAft>
            </a:pPr>
            <a:r>
              <a:rPr lang="tr-TR" sz="2000" baseline="0" dirty="0" smtClean="0">
                <a:solidFill>
                  <a:prstClr val="black"/>
                </a:solidFill>
                <a:cs typeface="Times New Roman" pitchFamily="18" charset="0"/>
              </a:rPr>
              <a:t>Fosfor atomunun bir s orbitali, üç p orbitali ve bir d orbitali kaynaşıp, beş adet dsp</a:t>
            </a:r>
            <a:r>
              <a:rPr lang="tr-TR" sz="2000" dirty="0" smtClean="0">
                <a:solidFill>
                  <a:prstClr val="black"/>
                </a:solidFill>
                <a:cs typeface="Times New Roman" pitchFamily="18" charset="0"/>
              </a:rPr>
              <a:t>3</a:t>
            </a:r>
            <a:r>
              <a:rPr lang="tr-TR" sz="2000" baseline="0" dirty="0" smtClean="0">
                <a:solidFill>
                  <a:prstClr val="black"/>
                </a:solidFill>
                <a:cs typeface="Times New Roman" pitchFamily="18" charset="0"/>
              </a:rPr>
              <a:t> melez orbitali oluştururlar. Bu beş adet melez dsp</a:t>
            </a:r>
            <a:r>
              <a:rPr lang="tr-TR" sz="2000" dirty="0" smtClean="0">
                <a:solidFill>
                  <a:prstClr val="black"/>
                </a:solidFill>
                <a:cs typeface="Times New Roman" pitchFamily="18" charset="0"/>
              </a:rPr>
              <a:t>3</a:t>
            </a:r>
            <a:r>
              <a:rPr lang="tr-TR" sz="2000" baseline="0" dirty="0" smtClean="0">
                <a:solidFill>
                  <a:prstClr val="black"/>
                </a:solidFill>
                <a:cs typeface="Times New Roman" pitchFamily="18" charset="0"/>
              </a:rPr>
              <a:t> orbitaline birer adet F atomu bağlanarak üçgensel </a:t>
            </a:r>
            <a:r>
              <a:rPr lang="tr-TR" sz="2000" baseline="0" dirty="0" err="1" smtClean="0">
                <a:solidFill>
                  <a:prstClr val="black"/>
                </a:solidFill>
                <a:cs typeface="Times New Roman" pitchFamily="18" charset="0"/>
              </a:rPr>
              <a:t>bipiramit</a:t>
            </a:r>
            <a:r>
              <a:rPr lang="tr-TR" sz="2000" baseline="0" dirty="0" smtClean="0">
                <a:solidFill>
                  <a:prstClr val="black"/>
                </a:solidFill>
                <a:cs typeface="Times New Roman" pitchFamily="18" charset="0"/>
              </a:rPr>
              <a:t> şekilli bir molekül oluşturur.</a:t>
            </a:r>
          </a:p>
        </p:txBody>
      </p:sp>
      <p:pic>
        <p:nvPicPr>
          <p:cNvPr id="5124" name="Picture 4"/>
          <p:cNvPicPr>
            <a:picLocks noChangeAspect="1" noChangeArrowheads="1"/>
          </p:cNvPicPr>
          <p:nvPr/>
        </p:nvPicPr>
        <p:blipFill>
          <a:blip r:embed="rId3"/>
          <a:srcRect/>
          <a:stretch>
            <a:fillRect/>
          </a:stretch>
        </p:blipFill>
        <p:spPr bwMode="auto">
          <a:xfrm>
            <a:off x="214282" y="3071810"/>
            <a:ext cx="2400300" cy="2809875"/>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2857488" y="3219467"/>
            <a:ext cx="2295525" cy="2638425"/>
          </a:xfrm>
          <a:prstGeom prst="rect">
            <a:avLst/>
          </a:prstGeom>
          <a:noFill/>
          <a:ln w="9525">
            <a:noFill/>
            <a:miter lim="800000"/>
            <a:headEnd/>
            <a:tailEnd/>
          </a:ln>
          <a:effectLst/>
        </p:spPr>
      </p:pic>
      <p:sp>
        <p:nvSpPr>
          <p:cNvPr id="7" name="6 Metin kutusu"/>
          <p:cNvSpPr txBox="1"/>
          <p:nvPr/>
        </p:nvSpPr>
        <p:spPr>
          <a:xfrm>
            <a:off x="428596" y="5786454"/>
            <a:ext cx="2000264" cy="369332"/>
          </a:xfrm>
          <a:prstGeom prst="rect">
            <a:avLst/>
          </a:prstGeom>
          <a:noFill/>
        </p:spPr>
        <p:txBody>
          <a:bodyPr wrap="square" rtlCol="0">
            <a:spAutoFit/>
          </a:bodyPr>
          <a:lstStyle/>
          <a:p>
            <a:pPr algn="just" fontAlgn="auto">
              <a:spcBef>
                <a:spcPts val="0"/>
              </a:spcBef>
              <a:spcAft>
                <a:spcPts val="0"/>
              </a:spcAft>
            </a:pPr>
            <a:r>
              <a:rPr lang="tr-TR" sz="1800" baseline="0" dirty="0" smtClean="0">
                <a:solidFill>
                  <a:prstClr val="black"/>
                </a:solidFill>
                <a:cs typeface="Times New Roman" pitchFamily="18" charset="0"/>
              </a:rPr>
              <a:t>Yandan görünüş</a:t>
            </a:r>
          </a:p>
        </p:txBody>
      </p:sp>
      <p:sp>
        <p:nvSpPr>
          <p:cNvPr id="8" name="7 Metin kutusu"/>
          <p:cNvSpPr txBox="1"/>
          <p:nvPr/>
        </p:nvSpPr>
        <p:spPr>
          <a:xfrm>
            <a:off x="2928926" y="5786454"/>
            <a:ext cx="2000264" cy="369332"/>
          </a:xfrm>
          <a:prstGeom prst="rect">
            <a:avLst/>
          </a:prstGeom>
          <a:noFill/>
        </p:spPr>
        <p:txBody>
          <a:bodyPr wrap="square" rtlCol="0">
            <a:spAutoFit/>
          </a:bodyPr>
          <a:lstStyle/>
          <a:p>
            <a:pPr algn="just" fontAlgn="auto">
              <a:spcBef>
                <a:spcPts val="0"/>
              </a:spcBef>
              <a:spcAft>
                <a:spcPts val="0"/>
              </a:spcAft>
            </a:pPr>
            <a:r>
              <a:rPr lang="tr-TR" sz="1800" baseline="0" dirty="0" smtClean="0">
                <a:solidFill>
                  <a:prstClr val="black"/>
                </a:solidFill>
                <a:cs typeface="Times New Roman" pitchFamily="18" charset="0"/>
              </a:rPr>
              <a:t>Üstten görünüş</a:t>
            </a:r>
          </a:p>
        </p:txBody>
      </p:sp>
      <p:pic>
        <p:nvPicPr>
          <p:cNvPr id="5123" name="Picture 3"/>
          <p:cNvPicPr>
            <a:picLocks noChangeAspect="1" noChangeArrowheads="1"/>
          </p:cNvPicPr>
          <p:nvPr/>
        </p:nvPicPr>
        <p:blipFill>
          <a:blip r:embed="rId5">
            <a:lum bright="-2000"/>
          </a:blip>
          <a:srcRect/>
          <a:stretch>
            <a:fillRect/>
          </a:stretch>
        </p:blipFill>
        <p:spPr bwMode="auto">
          <a:xfrm>
            <a:off x="5072065" y="2786058"/>
            <a:ext cx="3996139" cy="3929090"/>
          </a:xfrm>
          <a:prstGeom prst="rect">
            <a:avLst/>
          </a:prstGeom>
          <a:noFill/>
          <a:ln w="9525">
            <a:noFill/>
            <a:miter lim="800000"/>
            <a:headEnd/>
            <a:tailEnd/>
          </a:ln>
          <a:effectLst/>
        </p:spPr>
      </p:pic>
    </p:spTree>
    <p:extLst>
      <p:ext uri="{BB962C8B-B14F-4D97-AF65-F5344CB8AC3E}">
        <p14:creationId xmlns:p14="http://schemas.microsoft.com/office/powerpoint/2010/main" val="23985274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dirty="0" smtClean="0"/>
              <a:t> sp</a:t>
            </a:r>
            <a:r>
              <a:rPr lang="en-US" baseline="30000" dirty="0" smtClean="0"/>
              <a:t>3</a:t>
            </a:r>
            <a:r>
              <a:rPr lang="en-US" dirty="0" smtClean="0"/>
              <a:t>d</a:t>
            </a:r>
            <a:r>
              <a:rPr lang="en-US" baseline="30000" dirty="0" smtClean="0"/>
              <a:t>2</a:t>
            </a:r>
            <a:r>
              <a:rPr lang="en-US" dirty="0" smtClean="0"/>
              <a:t> </a:t>
            </a:r>
            <a:r>
              <a:rPr lang="tr-TR" dirty="0" err="1" smtClean="0"/>
              <a:t>Hibritleşmesi</a:t>
            </a:r>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50600"/>
            <a:ext cx="68961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ikdörtgen 2"/>
          <p:cNvSpPr/>
          <p:nvPr/>
        </p:nvSpPr>
        <p:spPr>
          <a:xfrm>
            <a:off x="107504" y="1412776"/>
            <a:ext cx="8856984" cy="50783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tr-TR" sz="1800" b="0" i="0" u="none" strike="noStrike" kern="0" cap="none" spc="0" normalizeH="0" baseline="0" noProof="0" dirty="0" smtClean="0">
                <a:ln>
                  <a:noFill/>
                </a:ln>
                <a:solidFill>
                  <a:prstClr val="black"/>
                </a:solidFill>
                <a:effectLst/>
                <a:uLnTx/>
                <a:uFillTx/>
                <a:cs typeface="Times New Roman" pitchFamily="18" charset="0"/>
              </a:rPr>
              <a:t>Bir s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üç p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ve iki d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kaynaşıp, altı adet d</a:t>
            </a:r>
            <a:r>
              <a:rPr kumimoji="0" lang="tr-TR" sz="1800" b="0" i="0" u="none" strike="noStrike" kern="0" cap="none" spc="0" normalizeH="0" noProof="0" dirty="0" smtClean="0">
                <a:ln>
                  <a:noFill/>
                </a:ln>
                <a:solidFill>
                  <a:prstClr val="black"/>
                </a:solidFill>
                <a:effectLst/>
                <a:uLnTx/>
                <a:uFillTx/>
                <a:cs typeface="Times New Roman" pitchFamily="18" charset="0"/>
              </a:rPr>
              <a:t>2</a:t>
            </a:r>
            <a:r>
              <a:rPr kumimoji="0" lang="tr-TR" sz="1800" b="0" i="0" u="none" strike="noStrike" kern="0" cap="none" spc="0" normalizeH="0" baseline="0" noProof="0" dirty="0" smtClean="0">
                <a:ln>
                  <a:noFill/>
                </a:ln>
                <a:solidFill>
                  <a:prstClr val="black"/>
                </a:solidFill>
                <a:effectLst/>
                <a:uLnTx/>
                <a:uFillTx/>
                <a:cs typeface="Times New Roman" pitchFamily="18" charset="0"/>
              </a:rPr>
              <a:t>sp</a:t>
            </a:r>
            <a:r>
              <a:rPr kumimoji="0" lang="tr-TR" sz="1800" b="0" i="0" u="none" strike="noStrike" kern="0" cap="none" spc="0" normalizeH="0" noProof="0" dirty="0" smtClean="0">
                <a:ln>
                  <a:noFill/>
                </a:ln>
                <a:solidFill>
                  <a:prstClr val="black"/>
                </a:solidFill>
                <a:effectLst/>
                <a:uLnTx/>
                <a:uFillTx/>
                <a:cs typeface="Times New Roman" pitchFamily="18" charset="0"/>
              </a:rPr>
              <a:t>3</a:t>
            </a:r>
            <a:r>
              <a:rPr kumimoji="0" lang="tr-TR" sz="1800" b="0" i="0" u="none" strike="noStrike" kern="0" cap="none" spc="0" normalizeH="0" baseline="0" noProof="0" dirty="0" smtClean="0">
                <a:ln>
                  <a:noFill/>
                </a:ln>
                <a:solidFill>
                  <a:prstClr val="black"/>
                </a:solidFill>
                <a:effectLst/>
                <a:uLnTx/>
                <a:uFillTx/>
                <a:cs typeface="Times New Roman" pitchFamily="18" charset="0"/>
              </a:rPr>
              <a:t> melez </a:t>
            </a:r>
            <a:r>
              <a:rPr kumimoji="0" lang="tr-TR" sz="1800" b="0" i="0" u="none" strike="noStrike" kern="0" cap="none" spc="0" normalizeH="0" baseline="0" noProof="0" dirty="0" err="1" smtClean="0">
                <a:ln>
                  <a:noFill/>
                </a:ln>
                <a:solidFill>
                  <a:prstClr val="black"/>
                </a:solidFill>
                <a:effectLst/>
                <a:uLnTx/>
                <a:uFillTx/>
                <a:cs typeface="Times New Roman" pitchFamily="18" charset="0"/>
              </a:rPr>
              <a:t>orbitali</a:t>
            </a:r>
            <a:r>
              <a:rPr kumimoji="0" lang="tr-TR" sz="1800" b="0" i="0" u="none" strike="noStrike" kern="0" cap="none" spc="0" normalizeH="0" baseline="0" noProof="0" dirty="0" smtClean="0">
                <a:ln>
                  <a:noFill/>
                </a:ln>
                <a:solidFill>
                  <a:prstClr val="black"/>
                </a:solidFill>
                <a:effectLst/>
                <a:uLnTx/>
                <a:uFillTx/>
                <a:cs typeface="Times New Roman" pitchFamily="18" charset="0"/>
              </a:rPr>
              <a:t> oluştururlar. </a:t>
            </a:r>
            <a:endParaRPr kumimoji="0" lang="tr-TR"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3369454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clrChange>
              <a:clrFrom>
                <a:srgbClr val="CAE5DD"/>
              </a:clrFrom>
              <a:clrTo>
                <a:srgbClr val="CAE5DD">
                  <a:alpha val="0"/>
                </a:srgbClr>
              </a:clrTo>
            </a:clrChange>
          </a:blip>
          <a:srcRect/>
          <a:stretch>
            <a:fillRect/>
          </a:stretch>
        </p:blipFill>
        <p:spPr bwMode="auto">
          <a:xfrm>
            <a:off x="285721" y="1682210"/>
            <a:ext cx="8143932" cy="1461038"/>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0" y="3357562"/>
            <a:ext cx="5105400" cy="2562225"/>
          </a:xfrm>
          <a:prstGeom prst="rect">
            <a:avLst/>
          </a:prstGeom>
          <a:noFill/>
          <a:ln w="9525">
            <a:noFill/>
            <a:miter lim="800000"/>
            <a:headEnd/>
            <a:tailEnd/>
          </a:ln>
          <a:effectLst/>
        </p:spPr>
      </p:pic>
      <p:sp>
        <p:nvSpPr>
          <p:cNvPr id="6" name="5 Metin kutusu"/>
          <p:cNvSpPr txBox="1"/>
          <p:nvPr/>
        </p:nvSpPr>
        <p:spPr>
          <a:xfrm>
            <a:off x="428596" y="5715016"/>
            <a:ext cx="2000264" cy="369332"/>
          </a:xfrm>
          <a:prstGeom prst="rect">
            <a:avLst/>
          </a:prstGeom>
          <a:noFill/>
        </p:spPr>
        <p:txBody>
          <a:bodyPr wrap="square" rtlCol="0">
            <a:spAutoFit/>
          </a:bodyPr>
          <a:lstStyle/>
          <a:p>
            <a:pPr algn="just" fontAlgn="auto">
              <a:spcBef>
                <a:spcPts val="0"/>
              </a:spcBef>
              <a:spcAft>
                <a:spcPts val="0"/>
              </a:spcAft>
            </a:pPr>
            <a:r>
              <a:rPr lang="tr-TR" sz="1800" baseline="0" dirty="0" smtClean="0">
                <a:solidFill>
                  <a:prstClr val="black"/>
                </a:solidFill>
                <a:cs typeface="Times New Roman" pitchFamily="18" charset="0"/>
              </a:rPr>
              <a:t>Yandan görünüş</a:t>
            </a:r>
          </a:p>
        </p:txBody>
      </p:sp>
      <p:sp>
        <p:nvSpPr>
          <p:cNvPr id="7" name="6 Metin kutusu"/>
          <p:cNvSpPr txBox="1"/>
          <p:nvPr/>
        </p:nvSpPr>
        <p:spPr>
          <a:xfrm>
            <a:off x="3000364" y="5715016"/>
            <a:ext cx="2000264" cy="369332"/>
          </a:xfrm>
          <a:prstGeom prst="rect">
            <a:avLst/>
          </a:prstGeom>
          <a:noFill/>
        </p:spPr>
        <p:txBody>
          <a:bodyPr wrap="square" rtlCol="0">
            <a:spAutoFit/>
          </a:bodyPr>
          <a:lstStyle/>
          <a:p>
            <a:pPr algn="just" fontAlgn="auto">
              <a:spcBef>
                <a:spcPts val="0"/>
              </a:spcBef>
              <a:spcAft>
                <a:spcPts val="0"/>
              </a:spcAft>
            </a:pPr>
            <a:r>
              <a:rPr lang="tr-TR" sz="1800" baseline="0" dirty="0" smtClean="0">
                <a:solidFill>
                  <a:prstClr val="black"/>
                </a:solidFill>
                <a:cs typeface="Times New Roman" pitchFamily="18" charset="0"/>
              </a:rPr>
              <a:t>Üstten görünüş</a:t>
            </a:r>
          </a:p>
        </p:txBody>
      </p:sp>
      <p:pic>
        <p:nvPicPr>
          <p:cNvPr id="6149" name="Picture 5"/>
          <p:cNvPicPr>
            <a:picLocks noChangeAspect="1" noChangeArrowheads="1"/>
          </p:cNvPicPr>
          <p:nvPr/>
        </p:nvPicPr>
        <p:blipFill>
          <a:blip r:embed="rId4">
            <a:lum bright="-2000"/>
          </a:blip>
          <a:srcRect/>
          <a:stretch>
            <a:fillRect/>
          </a:stretch>
        </p:blipFill>
        <p:spPr bwMode="auto">
          <a:xfrm>
            <a:off x="4972057" y="2714619"/>
            <a:ext cx="4157655" cy="3789193"/>
          </a:xfrm>
          <a:prstGeom prst="rect">
            <a:avLst/>
          </a:prstGeom>
          <a:noFill/>
          <a:ln w="9525">
            <a:noFill/>
            <a:miter lim="800000"/>
            <a:headEnd/>
            <a:tailEnd/>
          </a:ln>
          <a:effectLst/>
        </p:spPr>
      </p:pic>
      <p:sp>
        <p:nvSpPr>
          <p:cNvPr id="2" name="Dikdörtgen 1"/>
          <p:cNvSpPr/>
          <p:nvPr/>
        </p:nvSpPr>
        <p:spPr>
          <a:xfrm>
            <a:off x="285720" y="260648"/>
            <a:ext cx="8606759" cy="1200329"/>
          </a:xfrm>
          <a:prstGeom prst="rect">
            <a:avLst/>
          </a:prstGeom>
        </p:spPr>
        <p:txBody>
          <a:bodyPr wrap="square">
            <a:spAutoFit/>
          </a:bodyPr>
          <a:lstStyle/>
          <a:p>
            <a:pPr algn="just" fontAlgn="auto">
              <a:lnSpc>
                <a:spcPct val="150000"/>
              </a:lnSpc>
              <a:spcBef>
                <a:spcPts val="0"/>
              </a:spcBef>
              <a:spcAft>
                <a:spcPts val="0"/>
              </a:spcAft>
            </a:pPr>
            <a:r>
              <a:rPr lang="tr-TR" sz="1600" baseline="0" dirty="0">
                <a:solidFill>
                  <a:prstClr val="black"/>
                </a:solidFill>
                <a:cs typeface="Times New Roman" pitchFamily="18" charset="0"/>
              </a:rPr>
              <a:t>Kükürt atomunun bir s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üç p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ve iki d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kaynaşıp, altı adet d</a:t>
            </a:r>
            <a:r>
              <a:rPr lang="tr-TR" sz="1600" dirty="0">
                <a:solidFill>
                  <a:prstClr val="black"/>
                </a:solidFill>
                <a:cs typeface="Times New Roman" pitchFamily="18" charset="0"/>
              </a:rPr>
              <a:t>2</a:t>
            </a:r>
            <a:r>
              <a:rPr lang="tr-TR" sz="1600" baseline="0" dirty="0">
                <a:solidFill>
                  <a:prstClr val="black"/>
                </a:solidFill>
                <a:cs typeface="Times New Roman" pitchFamily="18" charset="0"/>
              </a:rPr>
              <a:t>sp</a:t>
            </a:r>
            <a:r>
              <a:rPr lang="tr-TR" sz="1600" dirty="0">
                <a:solidFill>
                  <a:prstClr val="black"/>
                </a:solidFill>
                <a:cs typeface="Times New Roman" pitchFamily="18" charset="0"/>
              </a:rPr>
              <a:t>3</a:t>
            </a:r>
            <a:r>
              <a:rPr lang="tr-TR" sz="1600" baseline="0" dirty="0">
                <a:solidFill>
                  <a:prstClr val="black"/>
                </a:solidFill>
                <a:cs typeface="Times New Roman" pitchFamily="18" charset="0"/>
              </a:rPr>
              <a:t> melez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oluştururlar. Bu altı adet melez d</a:t>
            </a:r>
            <a:r>
              <a:rPr lang="tr-TR" sz="1600" dirty="0">
                <a:solidFill>
                  <a:prstClr val="black"/>
                </a:solidFill>
                <a:cs typeface="Times New Roman" pitchFamily="18" charset="0"/>
              </a:rPr>
              <a:t>2</a:t>
            </a:r>
            <a:r>
              <a:rPr lang="tr-TR" sz="1600" baseline="0" dirty="0">
                <a:solidFill>
                  <a:prstClr val="black"/>
                </a:solidFill>
                <a:cs typeface="Times New Roman" pitchFamily="18" charset="0"/>
              </a:rPr>
              <a:t>sp</a:t>
            </a:r>
            <a:r>
              <a:rPr lang="tr-TR" sz="1600" dirty="0">
                <a:solidFill>
                  <a:prstClr val="black"/>
                </a:solidFill>
                <a:cs typeface="Times New Roman" pitchFamily="18" charset="0"/>
              </a:rPr>
              <a:t>3</a:t>
            </a:r>
            <a:r>
              <a:rPr lang="tr-TR" sz="1600" baseline="0" dirty="0">
                <a:solidFill>
                  <a:prstClr val="black"/>
                </a:solidFill>
                <a:cs typeface="Times New Roman" pitchFamily="18" charset="0"/>
              </a:rPr>
              <a:t> </a:t>
            </a:r>
            <a:r>
              <a:rPr lang="tr-TR" sz="1600" baseline="0" dirty="0" err="1">
                <a:solidFill>
                  <a:prstClr val="black"/>
                </a:solidFill>
                <a:cs typeface="Times New Roman" pitchFamily="18" charset="0"/>
              </a:rPr>
              <a:t>orbitaline</a:t>
            </a:r>
            <a:r>
              <a:rPr lang="tr-TR" sz="1600" baseline="0" dirty="0">
                <a:solidFill>
                  <a:prstClr val="black"/>
                </a:solidFill>
                <a:cs typeface="Times New Roman" pitchFamily="18" charset="0"/>
              </a:rPr>
              <a:t> birer adet F atomu bağlanarak düzgün sekizyüzlü bir molekül oluşturur.</a:t>
            </a:r>
          </a:p>
        </p:txBody>
      </p:sp>
    </p:spTree>
    <p:extLst>
      <p:ext uri="{BB962C8B-B14F-4D97-AF65-F5344CB8AC3E}">
        <p14:creationId xmlns:p14="http://schemas.microsoft.com/office/powerpoint/2010/main" val="4170096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131 Grup"/>
          <p:cNvGrpSpPr/>
          <p:nvPr/>
        </p:nvGrpSpPr>
        <p:grpSpPr>
          <a:xfrm>
            <a:off x="892086" y="428604"/>
            <a:ext cx="7323252" cy="1012274"/>
            <a:chOff x="714348" y="3071810"/>
            <a:chExt cx="7323252" cy="1012274"/>
          </a:xfrm>
        </p:grpSpPr>
        <p:cxnSp>
          <p:nvCxnSpPr>
            <p:cNvPr id="3176" name="AutoShape 104"/>
            <p:cNvCxnSpPr>
              <a:cxnSpLocks noChangeShapeType="1"/>
            </p:cNvCxnSpPr>
            <p:nvPr/>
          </p:nvCxnSpPr>
          <p:spPr bwMode="auto">
            <a:xfrm flipV="1">
              <a:off x="1285852" y="3500438"/>
              <a:ext cx="504825" cy="220663"/>
            </a:xfrm>
            <a:prstGeom prst="straightConnector1">
              <a:avLst/>
            </a:prstGeom>
            <a:noFill/>
            <a:ln w="9525">
              <a:solidFill>
                <a:srgbClr val="FF0000"/>
              </a:solidFill>
              <a:round/>
              <a:headEnd/>
              <a:tailEnd type="triangle" w="med" len="med"/>
            </a:ln>
          </p:spPr>
        </p:cxnSp>
        <p:cxnSp>
          <p:nvCxnSpPr>
            <p:cNvPr id="3178" name="AutoShape 106"/>
            <p:cNvCxnSpPr>
              <a:cxnSpLocks noChangeShapeType="1"/>
            </p:cNvCxnSpPr>
            <p:nvPr/>
          </p:nvCxnSpPr>
          <p:spPr bwMode="auto">
            <a:xfrm flipV="1">
              <a:off x="3000364" y="3500438"/>
              <a:ext cx="179388" cy="220663"/>
            </a:xfrm>
            <a:prstGeom prst="straightConnector1">
              <a:avLst/>
            </a:prstGeom>
            <a:noFill/>
            <a:ln w="9525">
              <a:solidFill>
                <a:srgbClr val="17365D"/>
              </a:solidFill>
              <a:round/>
              <a:headEnd/>
              <a:tailEnd type="triangle" w="med" len="med"/>
            </a:ln>
          </p:spPr>
        </p:cxnSp>
        <p:cxnSp>
          <p:nvCxnSpPr>
            <p:cNvPr id="3181" name="AutoShape 109"/>
            <p:cNvCxnSpPr>
              <a:cxnSpLocks noChangeShapeType="1"/>
            </p:cNvCxnSpPr>
            <p:nvPr/>
          </p:nvCxnSpPr>
          <p:spPr bwMode="auto">
            <a:xfrm flipH="1" flipV="1">
              <a:off x="5214942" y="3500438"/>
              <a:ext cx="263525" cy="222250"/>
            </a:xfrm>
            <a:prstGeom prst="straightConnector1">
              <a:avLst/>
            </a:prstGeom>
            <a:noFill/>
            <a:ln w="9525">
              <a:solidFill>
                <a:srgbClr val="000000"/>
              </a:solidFill>
              <a:round/>
              <a:headEnd/>
              <a:tailEnd type="triangle" w="med" len="med"/>
            </a:ln>
          </p:spPr>
        </p:cxnSp>
        <p:cxnSp>
          <p:nvCxnSpPr>
            <p:cNvPr id="3182" name="AutoShape 110"/>
            <p:cNvCxnSpPr>
              <a:cxnSpLocks noChangeShapeType="1"/>
            </p:cNvCxnSpPr>
            <p:nvPr/>
          </p:nvCxnSpPr>
          <p:spPr bwMode="auto">
            <a:xfrm flipH="1" flipV="1">
              <a:off x="5786446" y="3473970"/>
              <a:ext cx="620712" cy="220663"/>
            </a:xfrm>
            <a:prstGeom prst="straightConnector1">
              <a:avLst/>
            </a:prstGeom>
            <a:noFill/>
            <a:ln w="9525">
              <a:solidFill>
                <a:srgbClr val="243F60"/>
              </a:solidFill>
              <a:round/>
              <a:headEnd/>
              <a:tailEnd type="triangle" w="med" len="med"/>
            </a:ln>
          </p:spPr>
        </p:cxnSp>
        <p:sp>
          <p:nvSpPr>
            <p:cNvPr id="127" name="126 Dikdörtgen"/>
            <p:cNvSpPr/>
            <p:nvPr/>
          </p:nvSpPr>
          <p:spPr>
            <a:xfrm>
              <a:off x="1643042" y="3071810"/>
              <a:ext cx="4737194" cy="461665"/>
            </a:xfrm>
            <a:prstGeom prst="rect">
              <a:avLst/>
            </a:prstGeom>
          </p:spPr>
          <p:txBody>
            <a:bodyPr wrap="none">
              <a:spAutoFit/>
            </a:bodyPr>
            <a:lstStyle/>
            <a:p>
              <a:pPr fontAlgn="auto">
                <a:spcBef>
                  <a:spcPts val="0"/>
                </a:spcBef>
                <a:spcAft>
                  <a:spcPts val="0"/>
                </a:spcAft>
              </a:pPr>
              <a:r>
                <a:rPr lang="tr-TR" sz="2400" baseline="0" dirty="0" smtClean="0">
                  <a:solidFill>
                    <a:prstClr val="black"/>
                  </a:solidFill>
                  <a:cs typeface="Times New Roman" pitchFamily="18" charset="0"/>
                </a:rPr>
                <a:t>Mg      +       O         </a:t>
              </a:r>
              <a:r>
                <a:rPr lang="tr-TR" sz="2400" baseline="0" dirty="0" smtClean="0">
                  <a:solidFill>
                    <a:prstClr val="black"/>
                  </a:solidFill>
                  <a:cs typeface="Times New Roman" pitchFamily="18" charset="0"/>
                  <a:sym typeface="Symbol"/>
                </a:rPr>
                <a:t></a:t>
              </a:r>
              <a:r>
                <a:rPr lang="tr-TR" sz="2400" baseline="0" dirty="0" smtClean="0">
                  <a:solidFill>
                    <a:prstClr val="black"/>
                  </a:solidFill>
                  <a:cs typeface="Times New Roman" pitchFamily="18" charset="0"/>
                </a:rPr>
                <a:t>         Mg</a:t>
              </a:r>
              <a:r>
                <a:rPr lang="tr-TR" sz="2400" dirty="0" smtClean="0">
                  <a:solidFill>
                    <a:prstClr val="black"/>
                  </a:solidFill>
                  <a:cs typeface="Times New Roman" pitchFamily="18" charset="0"/>
                </a:rPr>
                <a:t>2+</a:t>
              </a:r>
              <a:r>
                <a:rPr lang="tr-TR" sz="2400" baseline="0" dirty="0" smtClean="0">
                  <a:solidFill>
                    <a:prstClr val="black"/>
                  </a:solidFill>
                  <a:cs typeface="Times New Roman" pitchFamily="18" charset="0"/>
                </a:rPr>
                <a:t>O</a:t>
              </a:r>
              <a:r>
                <a:rPr lang="tr-TR" sz="2400" dirty="0" smtClean="0">
                  <a:solidFill>
                    <a:prstClr val="black"/>
                  </a:solidFill>
                  <a:cs typeface="Times New Roman" pitchFamily="18" charset="0"/>
                </a:rPr>
                <a:t>2-</a:t>
              </a:r>
              <a:endParaRPr lang="tr-TR" sz="2400" baseline="0" dirty="0" smtClean="0">
                <a:solidFill>
                  <a:prstClr val="black"/>
                </a:solidFill>
                <a:cs typeface="Times New Roman" pitchFamily="18" charset="0"/>
              </a:endParaRPr>
            </a:p>
          </p:txBody>
        </p:sp>
        <p:sp>
          <p:nvSpPr>
            <p:cNvPr id="128" name="127 Dikdörtgen"/>
            <p:cNvSpPr/>
            <p:nvPr/>
          </p:nvSpPr>
          <p:spPr>
            <a:xfrm>
              <a:off x="714348" y="3714752"/>
              <a:ext cx="1499128" cy="369332"/>
            </a:xfrm>
            <a:prstGeom prst="rect">
              <a:avLst/>
            </a:prstGeom>
          </p:spPr>
          <p:txBody>
            <a:bodyPr wrap="none">
              <a:spAutoFit/>
            </a:bodyPr>
            <a:lstStyle/>
            <a:p>
              <a:pPr fontAlgn="auto">
                <a:spcBef>
                  <a:spcPts val="0"/>
                </a:spcBef>
                <a:spcAft>
                  <a:spcPts val="0"/>
                </a:spcAft>
              </a:pPr>
              <a:r>
                <a:rPr lang="tr-TR" sz="1800" baseline="0" dirty="0" smtClean="0">
                  <a:solidFill>
                    <a:prstClr val="black"/>
                  </a:solidFill>
                  <a:cs typeface="Times New Roman" pitchFamily="18" charset="0"/>
                </a:rPr>
                <a:t>1s</a:t>
              </a:r>
              <a:r>
                <a:rPr lang="tr-TR" sz="1800" dirty="0" smtClean="0">
                  <a:solidFill>
                    <a:prstClr val="black"/>
                  </a:solidFill>
                  <a:cs typeface="Times New Roman" pitchFamily="18" charset="0"/>
                </a:rPr>
                <a:t>2 </a:t>
              </a:r>
              <a:r>
                <a:rPr lang="tr-TR" sz="1800" baseline="0" dirty="0" smtClean="0">
                  <a:solidFill>
                    <a:prstClr val="black"/>
                  </a:solidFill>
                  <a:cs typeface="Times New Roman" pitchFamily="18" charset="0"/>
                </a:rPr>
                <a:t>2s</a:t>
              </a:r>
              <a:r>
                <a:rPr lang="tr-TR" sz="1800" dirty="0" smtClean="0">
                  <a:solidFill>
                    <a:prstClr val="black"/>
                  </a:solidFill>
                  <a:cs typeface="Times New Roman" pitchFamily="18" charset="0"/>
                </a:rPr>
                <a:t>2</a:t>
              </a:r>
              <a:r>
                <a:rPr lang="tr-TR" sz="1800" baseline="0" dirty="0" smtClean="0">
                  <a:solidFill>
                    <a:prstClr val="black"/>
                  </a:solidFill>
                  <a:cs typeface="Times New Roman" pitchFamily="18" charset="0"/>
                </a:rPr>
                <a:t> 2p</a:t>
              </a:r>
              <a:r>
                <a:rPr lang="tr-TR" sz="1800" dirty="0" smtClean="0">
                  <a:solidFill>
                    <a:prstClr val="black"/>
                  </a:solidFill>
                  <a:cs typeface="Times New Roman" pitchFamily="18" charset="0"/>
                </a:rPr>
                <a:t>6</a:t>
              </a:r>
              <a:r>
                <a:rPr lang="tr-TR" sz="1800" baseline="0" dirty="0" smtClean="0">
                  <a:solidFill>
                    <a:prstClr val="black"/>
                  </a:solidFill>
                  <a:cs typeface="Times New Roman" pitchFamily="18" charset="0"/>
                </a:rPr>
                <a:t> </a:t>
              </a:r>
              <a:r>
                <a:rPr lang="tr-TR" sz="1800" baseline="0" dirty="0" smtClean="0">
                  <a:solidFill>
                    <a:srgbClr val="FF0000"/>
                  </a:solidFill>
                  <a:cs typeface="Times New Roman" pitchFamily="18" charset="0"/>
                </a:rPr>
                <a:t>3s</a:t>
              </a:r>
              <a:r>
                <a:rPr lang="tr-TR" sz="1800" dirty="0" smtClean="0">
                  <a:solidFill>
                    <a:srgbClr val="FF0000"/>
                  </a:solidFill>
                  <a:cs typeface="Times New Roman" pitchFamily="18" charset="0"/>
                </a:rPr>
                <a:t>2</a:t>
              </a:r>
              <a:endParaRPr lang="tr-TR" sz="1800" baseline="0" dirty="0" smtClean="0">
                <a:solidFill>
                  <a:srgbClr val="FF0000"/>
                </a:solidFill>
                <a:cs typeface="Times New Roman" pitchFamily="18" charset="0"/>
              </a:endParaRPr>
            </a:p>
          </p:txBody>
        </p:sp>
        <p:sp>
          <p:nvSpPr>
            <p:cNvPr id="129" name="128 Dikdörtgen"/>
            <p:cNvSpPr/>
            <p:nvPr/>
          </p:nvSpPr>
          <p:spPr>
            <a:xfrm>
              <a:off x="2214546" y="3714752"/>
              <a:ext cx="2036840" cy="369332"/>
            </a:xfrm>
            <a:prstGeom prst="rect">
              <a:avLst/>
            </a:prstGeom>
          </p:spPr>
          <p:txBody>
            <a:bodyPr wrap="none">
              <a:spAutoFit/>
            </a:bodyPr>
            <a:lstStyle/>
            <a:p>
              <a:pPr fontAlgn="auto">
                <a:spcBef>
                  <a:spcPts val="0"/>
                </a:spcBef>
                <a:spcAft>
                  <a:spcPts val="0"/>
                </a:spcAft>
              </a:pPr>
              <a:r>
                <a:rPr lang="tr-TR" sz="1800" baseline="0" dirty="0" smtClean="0">
                  <a:solidFill>
                    <a:prstClr val="black"/>
                  </a:solidFill>
                  <a:cs typeface="Times New Roman" pitchFamily="18" charset="0"/>
                </a:rPr>
                <a:t>1s</a:t>
              </a:r>
              <a:r>
                <a:rPr lang="tr-TR" sz="1800" dirty="0" smtClean="0">
                  <a:solidFill>
                    <a:prstClr val="black"/>
                  </a:solidFill>
                  <a:cs typeface="Times New Roman" pitchFamily="18" charset="0"/>
                </a:rPr>
                <a:t>2 </a:t>
              </a:r>
              <a:r>
                <a:rPr lang="tr-TR" sz="1800" baseline="0" dirty="0" smtClean="0">
                  <a:solidFill>
                    <a:prstClr val="black"/>
                  </a:solidFill>
                  <a:cs typeface="Times New Roman" pitchFamily="18" charset="0"/>
                </a:rPr>
                <a:t>2s</a:t>
              </a:r>
              <a:r>
                <a:rPr lang="tr-TR" sz="1800" dirty="0" smtClean="0">
                  <a:solidFill>
                    <a:prstClr val="black"/>
                  </a:solidFill>
                  <a:cs typeface="Times New Roman" pitchFamily="18" charset="0"/>
                </a:rPr>
                <a:t>2</a:t>
              </a:r>
              <a:r>
                <a:rPr lang="tr-TR" sz="1800" baseline="0" dirty="0" smtClean="0">
                  <a:solidFill>
                    <a:prstClr val="black"/>
                  </a:solidFill>
                  <a:cs typeface="Times New Roman" pitchFamily="18" charset="0"/>
                </a:rPr>
                <a:t> 2p</a:t>
              </a:r>
              <a:r>
                <a:rPr lang="tr-TR" sz="1800" baseline="-25000" dirty="0" smtClean="0">
                  <a:solidFill>
                    <a:prstClr val="black"/>
                  </a:solidFill>
                  <a:cs typeface="Times New Roman" pitchFamily="18" charset="0"/>
                </a:rPr>
                <a:t>x</a:t>
              </a:r>
              <a:r>
                <a:rPr lang="tr-TR" sz="1800" dirty="0" smtClean="0">
                  <a:solidFill>
                    <a:prstClr val="black"/>
                  </a:solidFill>
                  <a:cs typeface="Times New Roman" pitchFamily="18" charset="0"/>
                </a:rPr>
                <a:t>2</a:t>
              </a:r>
              <a:r>
                <a:rPr lang="tr-TR" sz="1800" baseline="0" dirty="0" smtClean="0">
                  <a:solidFill>
                    <a:prstClr val="black"/>
                  </a:solidFill>
                  <a:cs typeface="Times New Roman" pitchFamily="18" charset="0"/>
                </a:rPr>
                <a:t> </a:t>
              </a:r>
              <a:r>
                <a:rPr lang="tr-TR" sz="1800" baseline="0" dirty="0" smtClean="0">
                  <a:solidFill>
                    <a:srgbClr val="1F497D">
                      <a:lumMod val="75000"/>
                    </a:srgbClr>
                  </a:solidFill>
                  <a:cs typeface="Times New Roman" pitchFamily="18" charset="0"/>
                </a:rPr>
                <a:t>2p</a:t>
              </a:r>
              <a:r>
                <a:rPr lang="tr-TR" sz="1800" baseline="-25000" dirty="0" smtClean="0">
                  <a:solidFill>
                    <a:srgbClr val="1F497D">
                      <a:lumMod val="75000"/>
                    </a:srgbClr>
                  </a:solidFill>
                  <a:cs typeface="Times New Roman" pitchFamily="18" charset="0"/>
                </a:rPr>
                <a:t>y</a:t>
              </a:r>
              <a:r>
                <a:rPr lang="tr-TR" sz="1800" dirty="0" smtClean="0">
                  <a:solidFill>
                    <a:srgbClr val="1F497D">
                      <a:lumMod val="75000"/>
                    </a:srgbClr>
                  </a:solidFill>
                  <a:cs typeface="Times New Roman" pitchFamily="18" charset="0"/>
                </a:rPr>
                <a:t>1</a:t>
              </a:r>
              <a:r>
                <a:rPr lang="tr-TR" sz="1800" baseline="0" dirty="0" smtClean="0">
                  <a:solidFill>
                    <a:srgbClr val="1F497D">
                      <a:lumMod val="75000"/>
                    </a:srgbClr>
                  </a:solidFill>
                  <a:cs typeface="Times New Roman" pitchFamily="18" charset="0"/>
                </a:rPr>
                <a:t>2p</a:t>
              </a:r>
              <a:r>
                <a:rPr lang="tr-TR" sz="1800" baseline="-25000" dirty="0" smtClean="0">
                  <a:solidFill>
                    <a:srgbClr val="1F497D">
                      <a:lumMod val="75000"/>
                    </a:srgbClr>
                  </a:solidFill>
                  <a:cs typeface="Times New Roman" pitchFamily="18" charset="0"/>
                </a:rPr>
                <a:t>z</a:t>
              </a:r>
              <a:r>
                <a:rPr lang="tr-TR" sz="1800" dirty="0" smtClean="0">
                  <a:solidFill>
                    <a:srgbClr val="1F497D">
                      <a:lumMod val="75000"/>
                    </a:srgbClr>
                  </a:solidFill>
                  <a:cs typeface="Times New Roman" pitchFamily="18" charset="0"/>
                </a:rPr>
                <a:t>1</a:t>
              </a:r>
              <a:endParaRPr lang="tr-TR" sz="1800" baseline="0" dirty="0" smtClean="0">
                <a:solidFill>
                  <a:srgbClr val="1F497D">
                    <a:lumMod val="75000"/>
                  </a:srgbClr>
                </a:solidFill>
                <a:cs typeface="Times New Roman" pitchFamily="18" charset="0"/>
              </a:endParaRPr>
            </a:p>
          </p:txBody>
        </p:sp>
        <p:sp>
          <p:nvSpPr>
            <p:cNvPr id="130" name="129 Dikdörtgen"/>
            <p:cNvSpPr/>
            <p:nvPr/>
          </p:nvSpPr>
          <p:spPr>
            <a:xfrm>
              <a:off x="4714876" y="3714752"/>
              <a:ext cx="1213794" cy="369332"/>
            </a:xfrm>
            <a:prstGeom prst="rect">
              <a:avLst/>
            </a:prstGeom>
          </p:spPr>
          <p:txBody>
            <a:bodyPr wrap="none">
              <a:spAutoFit/>
            </a:bodyPr>
            <a:lstStyle/>
            <a:p>
              <a:pPr fontAlgn="auto">
                <a:spcBef>
                  <a:spcPts val="0"/>
                </a:spcBef>
                <a:spcAft>
                  <a:spcPts val="0"/>
                </a:spcAft>
              </a:pPr>
              <a:r>
                <a:rPr lang="tr-TR" sz="1800" baseline="0" dirty="0" smtClean="0">
                  <a:solidFill>
                    <a:prstClr val="black"/>
                  </a:solidFill>
                  <a:cs typeface="Times New Roman" pitchFamily="18" charset="0"/>
                </a:rPr>
                <a:t>1s</a:t>
              </a:r>
              <a:r>
                <a:rPr lang="tr-TR" sz="1800" dirty="0" smtClean="0">
                  <a:solidFill>
                    <a:prstClr val="black"/>
                  </a:solidFill>
                  <a:cs typeface="Times New Roman" pitchFamily="18" charset="0"/>
                </a:rPr>
                <a:t>2 </a:t>
              </a:r>
              <a:r>
                <a:rPr lang="tr-TR" sz="1800" baseline="0" dirty="0" smtClean="0">
                  <a:solidFill>
                    <a:prstClr val="black"/>
                  </a:solidFill>
                  <a:cs typeface="Times New Roman" pitchFamily="18" charset="0"/>
                </a:rPr>
                <a:t>2s</a:t>
              </a:r>
              <a:r>
                <a:rPr lang="tr-TR" sz="1800" dirty="0" smtClean="0">
                  <a:solidFill>
                    <a:prstClr val="black"/>
                  </a:solidFill>
                  <a:cs typeface="Times New Roman" pitchFamily="18" charset="0"/>
                </a:rPr>
                <a:t>2</a:t>
              </a:r>
              <a:r>
                <a:rPr lang="tr-TR" sz="1800" baseline="0" dirty="0" smtClean="0">
                  <a:solidFill>
                    <a:prstClr val="black"/>
                  </a:solidFill>
                  <a:cs typeface="Times New Roman" pitchFamily="18" charset="0"/>
                </a:rPr>
                <a:t> 2p</a:t>
              </a:r>
              <a:r>
                <a:rPr lang="tr-TR" sz="1800" dirty="0" smtClean="0">
                  <a:solidFill>
                    <a:prstClr val="black"/>
                  </a:solidFill>
                  <a:cs typeface="Times New Roman" pitchFamily="18" charset="0"/>
                </a:rPr>
                <a:t>6</a:t>
              </a:r>
              <a:r>
                <a:rPr lang="tr-TR" sz="1800" baseline="0" dirty="0" smtClean="0">
                  <a:solidFill>
                    <a:prstClr val="black"/>
                  </a:solidFill>
                  <a:cs typeface="Times New Roman" pitchFamily="18" charset="0"/>
                </a:rPr>
                <a:t> </a:t>
              </a:r>
            </a:p>
          </p:txBody>
        </p:sp>
        <p:sp>
          <p:nvSpPr>
            <p:cNvPr id="131" name="130 Dikdörtgen"/>
            <p:cNvSpPr/>
            <p:nvPr/>
          </p:nvSpPr>
          <p:spPr>
            <a:xfrm>
              <a:off x="6000760" y="3702610"/>
              <a:ext cx="2036840" cy="369332"/>
            </a:xfrm>
            <a:prstGeom prst="rect">
              <a:avLst/>
            </a:prstGeom>
          </p:spPr>
          <p:txBody>
            <a:bodyPr wrap="none">
              <a:spAutoFit/>
            </a:bodyPr>
            <a:lstStyle/>
            <a:p>
              <a:pPr fontAlgn="auto">
                <a:spcBef>
                  <a:spcPts val="0"/>
                </a:spcBef>
                <a:spcAft>
                  <a:spcPts val="0"/>
                </a:spcAft>
              </a:pPr>
              <a:r>
                <a:rPr lang="tr-TR" sz="1800" baseline="0" dirty="0" smtClean="0">
                  <a:solidFill>
                    <a:prstClr val="black"/>
                  </a:solidFill>
                  <a:cs typeface="Times New Roman" pitchFamily="18" charset="0"/>
                </a:rPr>
                <a:t>1s</a:t>
              </a:r>
              <a:r>
                <a:rPr lang="tr-TR" sz="1800" dirty="0" smtClean="0">
                  <a:solidFill>
                    <a:prstClr val="black"/>
                  </a:solidFill>
                  <a:cs typeface="Times New Roman" pitchFamily="18" charset="0"/>
                </a:rPr>
                <a:t>2 </a:t>
              </a:r>
              <a:r>
                <a:rPr lang="tr-TR" sz="1800" baseline="0" dirty="0" smtClean="0">
                  <a:solidFill>
                    <a:prstClr val="black"/>
                  </a:solidFill>
                  <a:cs typeface="Times New Roman" pitchFamily="18" charset="0"/>
                </a:rPr>
                <a:t>2s</a:t>
              </a:r>
              <a:r>
                <a:rPr lang="tr-TR" sz="1800" dirty="0" smtClean="0">
                  <a:solidFill>
                    <a:prstClr val="black"/>
                  </a:solidFill>
                  <a:cs typeface="Times New Roman" pitchFamily="18" charset="0"/>
                </a:rPr>
                <a:t>2</a:t>
              </a:r>
              <a:r>
                <a:rPr lang="tr-TR" sz="1800" baseline="0" dirty="0" smtClean="0">
                  <a:solidFill>
                    <a:prstClr val="black"/>
                  </a:solidFill>
                  <a:cs typeface="Times New Roman" pitchFamily="18" charset="0"/>
                </a:rPr>
                <a:t> 2p</a:t>
              </a:r>
              <a:r>
                <a:rPr lang="tr-TR" sz="1800" baseline="-25000" dirty="0" smtClean="0">
                  <a:solidFill>
                    <a:prstClr val="black"/>
                  </a:solidFill>
                  <a:cs typeface="Times New Roman" pitchFamily="18" charset="0"/>
                </a:rPr>
                <a:t>x</a:t>
              </a:r>
              <a:r>
                <a:rPr lang="tr-TR" sz="1800" dirty="0" smtClean="0">
                  <a:solidFill>
                    <a:prstClr val="black"/>
                  </a:solidFill>
                  <a:cs typeface="Times New Roman" pitchFamily="18" charset="0"/>
                </a:rPr>
                <a:t>2</a:t>
              </a:r>
              <a:r>
                <a:rPr lang="tr-TR" sz="1800" baseline="0" dirty="0" smtClean="0">
                  <a:solidFill>
                    <a:prstClr val="black"/>
                  </a:solidFill>
                  <a:cs typeface="Times New Roman" pitchFamily="18" charset="0"/>
                </a:rPr>
                <a:t> 2p</a:t>
              </a:r>
              <a:r>
                <a:rPr lang="tr-TR" sz="1800" baseline="-25000" dirty="0" smtClean="0">
                  <a:solidFill>
                    <a:prstClr val="black"/>
                  </a:solidFill>
                  <a:cs typeface="Times New Roman" pitchFamily="18" charset="0"/>
                </a:rPr>
                <a:t>y</a:t>
              </a:r>
              <a:r>
                <a:rPr lang="tr-TR" sz="1800" dirty="0" smtClean="0">
                  <a:solidFill>
                    <a:prstClr val="black"/>
                  </a:solidFill>
                  <a:cs typeface="Times New Roman" pitchFamily="18" charset="0"/>
                </a:rPr>
                <a:t>2</a:t>
              </a:r>
              <a:r>
                <a:rPr lang="tr-TR" sz="1800" baseline="0" dirty="0" smtClean="0">
                  <a:solidFill>
                    <a:prstClr val="black"/>
                  </a:solidFill>
                  <a:cs typeface="Times New Roman" pitchFamily="18" charset="0"/>
                </a:rPr>
                <a:t>2p</a:t>
              </a:r>
              <a:r>
                <a:rPr lang="tr-TR" sz="1800" baseline="-25000" dirty="0" smtClean="0">
                  <a:solidFill>
                    <a:prstClr val="black"/>
                  </a:solidFill>
                  <a:cs typeface="Times New Roman" pitchFamily="18" charset="0"/>
                </a:rPr>
                <a:t>z</a:t>
              </a:r>
              <a:r>
                <a:rPr lang="tr-TR" sz="1800" dirty="0" smtClean="0">
                  <a:solidFill>
                    <a:prstClr val="black"/>
                  </a:solidFill>
                  <a:cs typeface="Times New Roman" pitchFamily="18" charset="0"/>
                </a:rPr>
                <a:t>2</a:t>
              </a:r>
              <a:endParaRPr lang="tr-TR" sz="1800" baseline="0" dirty="0" smtClean="0">
                <a:solidFill>
                  <a:prstClr val="black"/>
                </a:solidFill>
                <a:cs typeface="Times New Roman" pitchFamily="18" charset="0"/>
              </a:endParaRPr>
            </a:p>
          </p:txBody>
        </p:sp>
      </p:grpSp>
      <p:sp>
        <p:nvSpPr>
          <p:cNvPr id="137" name="136 Metin kutusu"/>
          <p:cNvSpPr txBox="1"/>
          <p:nvPr/>
        </p:nvSpPr>
        <p:spPr>
          <a:xfrm>
            <a:off x="357158" y="2214554"/>
            <a:ext cx="3357586" cy="1938992"/>
          </a:xfrm>
          <a:prstGeom prst="rect">
            <a:avLst/>
          </a:prstGeom>
          <a:noFill/>
        </p:spPr>
        <p:txBody>
          <a:bodyPr wrap="square" rtlCol="0">
            <a:spAutoFit/>
          </a:bodyPr>
          <a:lstStyle/>
          <a:p>
            <a:pPr fontAlgn="auto">
              <a:spcBef>
                <a:spcPts val="0"/>
              </a:spcBef>
              <a:spcAft>
                <a:spcPts val="0"/>
              </a:spcAft>
            </a:pPr>
            <a:r>
              <a:rPr lang="tr-TR" sz="2000" baseline="-25000" dirty="0" smtClean="0">
                <a:solidFill>
                  <a:prstClr val="black"/>
                </a:solidFill>
                <a:latin typeface="Calibri"/>
              </a:rPr>
              <a:t>12</a:t>
            </a:r>
            <a:r>
              <a:rPr lang="tr-TR" sz="2000" baseline="0" dirty="0" smtClean="0">
                <a:solidFill>
                  <a:prstClr val="black"/>
                </a:solidFill>
                <a:latin typeface="Calibri"/>
              </a:rPr>
              <a:t>Mg    [Ne]  </a:t>
            </a:r>
            <a:r>
              <a:rPr lang="tr-TR" sz="2000" u="sng" baseline="0" dirty="0" smtClean="0">
                <a:solidFill>
                  <a:prstClr val="black"/>
                </a:solidFill>
                <a:latin typeface="Calibri"/>
                <a:sym typeface="Symbol"/>
              </a:rPr>
              <a:t></a:t>
            </a:r>
          </a:p>
          <a:p>
            <a:pPr fontAlgn="auto">
              <a:spcBef>
                <a:spcPts val="0"/>
              </a:spcBef>
              <a:spcAft>
                <a:spcPts val="0"/>
              </a:spcAft>
            </a:pPr>
            <a:r>
              <a:rPr lang="tr-TR" sz="2000" baseline="0" dirty="0" smtClean="0">
                <a:solidFill>
                  <a:prstClr val="black"/>
                </a:solidFill>
                <a:latin typeface="Calibri"/>
                <a:sym typeface="Symbol"/>
              </a:rPr>
              <a:t>                        3s</a:t>
            </a:r>
          </a:p>
          <a:p>
            <a:pPr fontAlgn="auto">
              <a:spcBef>
                <a:spcPts val="0"/>
              </a:spcBef>
              <a:spcAft>
                <a:spcPts val="0"/>
              </a:spcAft>
            </a:pPr>
            <a:endParaRPr lang="tr-TR" sz="2000" baseline="0" dirty="0" smtClean="0">
              <a:solidFill>
                <a:prstClr val="black"/>
              </a:solidFill>
              <a:latin typeface="Calibri"/>
              <a:sym typeface="Symbol"/>
            </a:endParaRPr>
          </a:p>
          <a:p>
            <a:pPr fontAlgn="auto">
              <a:spcBef>
                <a:spcPts val="0"/>
              </a:spcBef>
              <a:spcAft>
                <a:spcPts val="0"/>
              </a:spcAft>
            </a:pPr>
            <a:endParaRPr lang="tr-TR" sz="2000" baseline="0" dirty="0" smtClean="0">
              <a:solidFill>
                <a:prstClr val="black"/>
              </a:solidFill>
              <a:latin typeface="Calibri"/>
              <a:sym typeface="Symbol"/>
            </a:endParaRPr>
          </a:p>
          <a:p>
            <a:pPr fontAlgn="auto">
              <a:spcBef>
                <a:spcPts val="0"/>
              </a:spcBef>
              <a:spcAft>
                <a:spcPts val="0"/>
              </a:spcAft>
            </a:pPr>
            <a:r>
              <a:rPr lang="tr-TR" sz="2000" baseline="-25000" dirty="0" smtClean="0">
                <a:solidFill>
                  <a:prstClr val="black"/>
                </a:solidFill>
                <a:latin typeface="Calibri"/>
                <a:sym typeface="Symbol"/>
              </a:rPr>
              <a:t>8</a:t>
            </a:r>
            <a:r>
              <a:rPr lang="tr-TR" sz="2000" baseline="0" dirty="0" smtClean="0">
                <a:solidFill>
                  <a:prstClr val="black"/>
                </a:solidFill>
                <a:latin typeface="Calibri"/>
                <a:sym typeface="Symbol"/>
              </a:rPr>
              <a:t>O       [He]   </a:t>
            </a:r>
            <a:r>
              <a:rPr lang="tr-TR" sz="2000" u="sng" baseline="0" dirty="0" smtClean="0">
                <a:solidFill>
                  <a:prstClr val="black"/>
                </a:solidFill>
                <a:latin typeface="Calibri"/>
                <a:sym typeface="Symbol"/>
              </a:rPr>
              <a:t></a:t>
            </a:r>
            <a:r>
              <a:rPr lang="tr-TR" sz="2000" baseline="0" dirty="0" smtClean="0">
                <a:solidFill>
                  <a:prstClr val="black"/>
                </a:solidFill>
                <a:latin typeface="Calibri"/>
                <a:sym typeface="Symbol"/>
              </a:rPr>
              <a:t>  </a:t>
            </a:r>
            <a:r>
              <a:rPr lang="tr-TR" sz="2000" u="sng" baseline="0" dirty="0" smtClean="0">
                <a:solidFill>
                  <a:prstClr val="black"/>
                </a:solidFill>
                <a:latin typeface="Calibri"/>
                <a:sym typeface="Symbol"/>
              </a:rPr>
              <a:t></a:t>
            </a:r>
            <a:r>
              <a:rPr lang="tr-TR" sz="2000" baseline="0" dirty="0" smtClean="0">
                <a:solidFill>
                  <a:prstClr val="black"/>
                </a:solidFill>
                <a:latin typeface="Calibri"/>
                <a:sym typeface="Symbol"/>
              </a:rPr>
              <a:t>   </a:t>
            </a:r>
            <a:r>
              <a:rPr lang="tr-TR" sz="2000" u="sng" baseline="0" dirty="0" smtClean="0">
                <a:solidFill>
                  <a:prstClr val="black"/>
                </a:solidFill>
                <a:latin typeface="Calibri"/>
                <a:sym typeface="Symbol"/>
              </a:rPr>
              <a:t></a:t>
            </a:r>
            <a:r>
              <a:rPr lang="tr-TR" sz="2000" baseline="0" dirty="0" smtClean="0">
                <a:solidFill>
                  <a:prstClr val="black"/>
                </a:solidFill>
                <a:latin typeface="Calibri"/>
                <a:sym typeface="Symbol"/>
              </a:rPr>
              <a:t>    </a:t>
            </a:r>
            <a:r>
              <a:rPr lang="tr-TR" sz="2000" u="sng" baseline="0" dirty="0" smtClean="0">
                <a:solidFill>
                  <a:prstClr val="black"/>
                </a:solidFill>
                <a:latin typeface="Calibri"/>
                <a:sym typeface="Symbol"/>
              </a:rPr>
              <a:t></a:t>
            </a:r>
            <a:endParaRPr lang="tr-TR" sz="2000" baseline="0" dirty="0" smtClean="0">
              <a:solidFill>
                <a:prstClr val="black"/>
              </a:solidFill>
              <a:latin typeface="Calibri"/>
              <a:sym typeface="Symbol"/>
            </a:endParaRPr>
          </a:p>
          <a:p>
            <a:pPr fontAlgn="auto">
              <a:spcBef>
                <a:spcPts val="0"/>
              </a:spcBef>
              <a:spcAft>
                <a:spcPts val="0"/>
              </a:spcAft>
            </a:pPr>
            <a:r>
              <a:rPr lang="tr-TR" sz="1600" baseline="0" dirty="0" smtClean="0">
                <a:solidFill>
                  <a:prstClr val="black"/>
                </a:solidFill>
                <a:cs typeface="Times New Roman" pitchFamily="18" charset="0"/>
                <a:sym typeface="Symbol"/>
              </a:rPr>
              <a:t>                         2s   2px   2py  2pz    </a:t>
            </a:r>
            <a:endParaRPr lang="tr-TR" sz="1600" baseline="-25000" dirty="0">
              <a:solidFill>
                <a:prstClr val="black"/>
              </a:solidFill>
              <a:cs typeface="Times New Roman" pitchFamily="18" charset="0"/>
            </a:endParaRPr>
          </a:p>
        </p:txBody>
      </p:sp>
      <p:sp>
        <p:nvSpPr>
          <p:cNvPr id="138" name="137 Sağ Ayraç"/>
          <p:cNvSpPr/>
          <p:nvPr/>
        </p:nvSpPr>
        <p:spPr>
          <a:xfrm>
            <a:off x="3500430" y="2143116"/>
            <a:ext cx="285752" cy="185738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tr-TR" sz="1800" baseline="0">
              <a:solidFill>
                <a:prstClr val="black"/>
              </a:solidFill>
            </a:endParaRPr>
          </a:p>
        </p:txBody>
      </p:sp>
      <p:sp>
        <p:nvSpPr>
          <p:cNvPr id="139" name="138 Sol Ayraç"/>
          <p:cNvSpPr/>
          <p:nvPr/>
        </p:nvSpPr>
        <p:spPr>
          <a:xfrm>
            <a:off x="4357686" y="2143116"/>
            <a:ext cx="285752" cy="18573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tr-TR" sz="1800" baseline="0">
              <a:solidFill>
                <a:prstClr val="black"/>
              </a:solidFill>
            </a:endParaRPr>
          </a:p>
        </p:txBody>
      </p:sp>
      <p:sp>
        <p:nvSpPr>
          <p:cNvPr id="140" name="139 Metin kutusu"/>
          <p:cNvSpPr txBox="1"/>
          <p:nvPr/>
        </p:nvSpPr>
        <p:spPr>
          <a:xfrm>
            <a:off x="4643438" y="2214554"/>
            <a:ext cx="4429124" cy="1877437"/>
          </a:xfrm>
          <a:prstGeom prst="rect">
            <a:avLst/>
          </a:prstGeom>
          <a:noFill/>
        </p:spPr>
        <p:txBody>
          <a:bodyPr wrap="square" rtlCol="0">
            <a:spAutoFit/>
          </a:bodyPr>
          <a:lstStyle/>
          <a:p>
            <a:pPr fontAlgn="auto">
              <a:spcBef>
                <a:spcPts val="0"/>
              </a:spcBef>
              <a:spcAft>
                <a:spcPts val="0"/>
              </a:spcAft>
            </a:pPr>
            <a:r>
              <a:rPr lang="tr-TR" sz="2000" baseline="-25000" dirty="0" smtClean="0">
                <a:solidFill>
                  <a:prstClr val="black"/>
                </a:solidFill>
                <a:latin typeface="Calibri"/>
              </a:rPr>
              <a:t>12</a:t>
            </a:r>
            <a:r>
              <a:rPr lang="tr-TR" sz="2000" baseline="0" dirty="0" smtClean="0">
                <a:solidFill>
                  <a:prstClr val="black"/>
                </a:solidFill>
                <a:latin typeface="Calibri"/>
              </a:rPr>
              <a:t>Mg    [Ne] </a:t>
            </a:r>
            <a:r>
              <a:rPr lang="tr-TR" sz="2000" baseline="0" dirty="0" smtClean="0">
                <a:solidFill>
                  <a:prstClr val="black"/>
                </a:solidFill>
                <a:latin typeface="Calibri"/>
                <a:sym typeface="Symbol"/>
              </a:rPr>
              <a:t>	                        </a:t>
            </a:r>
            <a:r>
              <a:rPr lang="tr-TR" sz="1800" baseline="0" dirty="0" smtClean="0">
                <a:solidFill>
                  <a:prstClr val="black"/>
                </a:solidFill>
                <a:latin typeface="Calibri"/>
                <a:sym typeface="Symbol"/>
              </a:rPr>
              <a:t>2 e</a:t>
            </a:r>
            <a:r>
              <a:rPr lang="tr-TR" sz="1800" dirty="0" smtClean="0">
                <a:solidFill>
                  <a:prstClr val="black"/>
                </a:solidFill>
                <a:latin typeface="Calibri"/>
                <a:sym typeface="Symbol"/>
              </a:rPr>
              <a:t>-</a:t>
            </a:r>
            <a:r>
              <a:rPr lang="tr-TR" sz="1800" baseline="0" dirty="0" smtClean="0">
                <a:solidFill>
                  <a:prstClr val="black"/>
                </a:solidFill>
                <a:latin typeface="Calibri"/>
                <a:sym typeface="Symbol"/>
              </a:rPr>
              <a:t> lost                    </a:t>
            </a:r>
            <a:endParaRPr lang="tr-TR" sz="1800" u="sng" baseline="0" dirty="0" smtClean="0">
              <a:solidFill>
                <a:prstClr val="black"/>
              </a:solidFill>
              <a:latin typeface="Calibri"/>
              <a:sym typeface="Symbol"/>
            </a:endParaRPr>
          </a:p>
          <a:p>
            <a:pPr fontAlgn="auto">
              <a:spcBef>
                <a:spcPts val="0"/>
              </a:spcBef>
              <a:spcAft>
                <a:spcPts val="0"/>
              </a:spcAft>
            </a:pPr>
            <a:endParaRPr lang="tr-TR" sz="2000" baseline="0" dirty="0" smtClean="0">
              <a:solidFill>
                <a:prstClr val="black"/>
              </a:solidFill>
              <a:latin typeface="Calibri"/>
              <a:sym typeface="Symbol"/>
            </a:endParaRPr>
          </a:p>
          <a:p>
            <a:pPr fontAlgn="auto">
              <a:spcBef>
                <a:spcPts val="0"/>
              </a:spcBef>
              <a:spcAft>
                <a:spcPts val="0"/>
              </a:spcAft>
            </a:pPr>
            <a:endParaRPr lang="tr-TR" sz="2000" baseline="0" dirty="0" smtClean="0">
              <a:solidFill>
                <a:prstClr val="black"/>
              </a:solidFill>
              <a:latin typeface="Calibri"/>
              <a:sym typeface="Symbol"/>
            </a:endParaRPr>
          </a:p>
          <a:p>
            <a:pPr fontAlgn="auto">
              <a:spcBef>
                <a:spcPts val="0"/>
              </a:spcBef>
              <a:spcAft>
                <a:spcPts val="0"/>
              </a:spcAft>
            </a:pPr>
            <a:endParaRPr lang="tr-TR" sz="2000" baseline="0" dirty="0" smtClean="0">
              <a:solidFill>
                <a:prstClr val="black"/>
              </a:solidFill>
              <a:latin typeface="Calibri"/>
              <a:sym typeface="Symbol"/>
            </a:endParaRPr>
          </a:p>
          <a:p>
            <a:pPr fontAlgn="auto">
              <a:spcBef>
                <a:spcPts val="0"/>
              </a:spcBef>
              <a:spcAft>
                <a:spcPts val="0"/>
              </a:spcAft>
            </a:pPr>
            <a:r>
              <a:rPr lang="tr-TR" sz="2000" baseline="-25000" dirty="0" smtClean="0">
                <a:solidFill>
                  <a:prstClr val="black"/>
                </a:solidFill>
                <a:latin typeface="Calibri"/>
                <a:sym typeface="Symbol"/>
              </a:rPr>
              <a:t>8</a:t>
            </a:r>
            <a:r>
              <a:rPr lang="tr-TR" sz="2000" baseline="0" dirty="0" smtClean="0">
                <a:solidFill>
                  <a:prstClr val="black"/>
                </a:solidFill>
                <a:latin typeface="Calibri"/>
                <a:sym typeface="Symbol"/>
              </a:rPr>
              <a:t>O       [He]   </a:t>
            </a:r>
            <a:r>
              <a:rPr lang="tr-TR" sz="2000" u="sng" baseline="0" dirty="0" smtClean="0">
                <a:solidFill>
                  <a:prstClr val="black"/>
                </a:solidFill>
                <a:latin typeface="Calibri"/>
                <a:sym typeface="Symbol"/>
              </a:rPr>
              <a:t></a:t>
            </a:r>
            <a:r>
              <a:rPr lang="tr-TR" sz="2000" baseline="0" dirty="0" smtClean="0">
                <a:solidFill>
                  <a:prstClr val="black"/>
                </a:solidFill>
                <a:latin typeface="Calibri"/>
                <a:sym typeface="Symbol"/>
              </a:rPr>
              <a:t>  </a:t>
            </a:r>
            <a:r>
              <a:rPr lang="tr-TR" sz="2000" u="sng" baseline="0" dirty="0" smtClean="0">
                <a:solidFill>
                  <a:prstClr val="black"/>
                </a:solidFill>
                <a:latin typeface="Calibri"/>
                <a:sym typeface="Symbol"/>
              </a:rPr>
              <a:t></a:t>
            </a:r>
            <a:r>
              <a:rPr lang="tr-TR" sz="2000" baseline="0" dirty="0" smtClean="0">
                <a:solidFill>
                  <a:prstClr val="black"/>
                </a:solidFill>
                <a:latin typeface="Calibri"/>
                <a:sym typeface="Symbol"/>
              </a:rPr>
              <a:t>   </a:t>
            </a:r>
            <a:r>
              <a:rPr lang="tr-TR" sz="2000" u="sng" baseline="0" dirty="0" smtClean="0">
                <a:solidFill>
                  <a:prstClr val="black"/>
                </a:solidFill>
                <a:latin typeface="Calibri"/>
                <a:sym typeface="Symbol"/>
              </a:rPr>
              <a:t></a:t>
            </a:r>
            <a:r>
              <a:rPr lang="tr-TR" sz="2000" baseline="0" dirty="0" smtClean="0">
                <a:solidFill>
                  <a:prstClr val="black"/>
                </a:solidFill>
                <a:latin typeface="Calibri"/>
                <a:sym typeface="Symbol"/>
              </a:rPr>
              <a:t>   </a:t>
            </a:r>
            <a:r>
              <a:rPr lang="tr-TR" sz="2000" u="sng" baseline="0" dirty="0" smtClean="0">
                <a:solidFill>
                  <a:prstClr val="black"/>
                </a:solidFill>
                <a:latin typeface="Calibri"/>
                <a:sym typeface="Symbol"/>
              </a:rPr>
              <a:t></a:t>
            </a:r>
            <a:r>
              <a:rPr lang="tr-TR" sz="2000" baseline="0" dirty="0" smtClean="0">
                <a:solidFill>
                  <a:prstClr val="black"/>
                </a:solidFill>
                <a:latin typeface="Calibri"/>
                <a:sym typeface="Symbol"/>
              </a:rPr>
              <a:t>    </a:t>
            </a:r>
            <a:r>
              <a:rPr lang="tr-TR" sz="1800" baseline="0" dirty="0" smtClean="0">
                <a:solidFill>
                  <a:prstClr val="black"/>
                </a:solidFill>
                <a:latin typeface="Calibri"/>
                <a:sym typeface="Symbol"/>
              </a:rPr>
              <a:t>2 e</a:t>
            </a:r>
            <a:r>
              <a:rPr lang="tr-TR" sz="1800" dirty="0" smtClean="0">
                <a:solidFill>
                  <a:prstClr val="black"/>
                </a:solidFill>
                <a:latin typeface="Calibri"/>
                <a:sym typeface="Symbol"/>
              </a:rPr>
              <a:t>-</a:t>
            </a:r>
            <a:r>
              <a:rPr lang="tr-TR" sz="1800" baseline="0" dirty="0" smtClean="0">
                <a:solidFill>
                  <a:prstClr val="black"/>
                </a:solidFill>
                <a:latin typeface="Calibri"/>
                <a:sym typeface="Symbol"/>
              </a:rPr>
              <a:t> gained</a:t>
            </a:r>
          </a:p>
          <a:p>
            <a:pPr fontAlgn="auto">
              <a:spcBef>
                <a:spcPts val="0"/>
              </a:spcBef>
              <a:spcAft>
                <a:spcPts val="0"/>
              </a:spcAft>
            </a:pPr>
            <a:r>
              <a:rPr lang="tr-TR" sz="1600" baseline="0" dirty="0" smtClean="0">
                <a:solidFill>
                  <a:prstClr val="black"/>
                </a:solidFill>
                <a:cs typeface="Times New Roman" pitchFamily="18" charset="0"/>
                <a:sym typeface="Symbol"/>
              </a:rPr>
              <a:t>                         2s   2px    2py   2pz    </a:t>
            </a:r>
            <a:endParaRPr lang="tr-TR" sz="1600" baseline="-25000" dirty="0">
              <a:solidFill>
                <a:prstClr val="black"/>
              </a:solidFill>
              <a:cs typeface="Times New Roman" pitchFamily="18" charset="0"/>
            </a:endParaRPr>
          </a:p>
        </p:txBody>
      </p:sp>
      <p:sp>
        <p:nvSpPr>
          <p:cNvPr id="141" name="140 Sağ Ayraç"/>
          <p:cNvSpPr/>
          <p:nvPr/>
        </p:nvSpPr>
        <p:spPr>
          <a:xfrm rot="5400000">
            <a:off x="6685850" y="3386852"/>
            <a:ext cx="272894" cy="164307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tr-TR" sz="1800" baseline="0">
              <a:solidFill>
                <a:prstClr val="black"/>
              </a:solidFill>
            </a:endParaRPr>
          </a:p>
        </p:txBody>
      </p:sp>
      <p:sp>
        <p:nvSpPr>
          <p:cNvPr id="142" name="141 Metin kutusu"/>
          <p:cNvSpPr txBox="1"/>
          <p:nvPr/>
        </p:nvSpPr>
        <p:spPr>
          <a:xfrm>
            <a:off x="6500826" y="4286256"/>
            <a:ext cx="642942" cy="400110"/>
          </a:xfrm>
          <a:prstGeom prst="rect">
            <a:avLst/>
          </a:prstGeom>
          <a:noFill/>
        </p:spPr>
        <p:txBody>
          <a:bodyPr wrap="square" rtlCol="0">
            <a:spAutoFit/>
          </a:bodyPr>
          <a:lstStyle/>
          <a:p>
            <a:pPr fontAlgn="auto">
              <a:spcBef>
                <a:spcPts val="0"/>
              </a:spcBef>
              <a:spcAft>
                <a:spcPts val="0"/>
              </a:spcAft>
            </a:pPr>
            <a:r>
              <a:rPr lang="tr-TR" sz="2000" baseline="0" dirty="0" smtClean="0">
                <a:solidFill>
                  <a:prstClr val="black"/>
                </a:solidFill>
                <a:latin typeface="Calibri"/>
              </a:rPr>
              <a:t>[Ne]</a:t>
            </a:r>
            <a:endParaRPr lang="tr-TR" sz="2000" baseline="0" dirty="0">
              <a:solidFill>
                <a:prstClr val="black"/>
              </a:solidFill>
              <a:latin typeface="Calibri"/>
            </a:endParaRPr>
          </a:p>
        </p:txBody>
      </p:sp>
      <p:cxnSp>
        <p:nvCxnSpPr>
          <p:cNvPr id="146" name="145 Düz Ok Bağlayıcısı"/>
          <p:cNvCxnSpPr/>
          <p:nvPr/>
        </p:nvCxnSpPr>
        <p:spPr>
          <a:xfrm>
            <a:off x="3929058" y="3071810"/>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59" name="158 Grup"/>
          <p:cNvGrpSpPr/>
          <p:nvPr/>
        </p:nvGrpSpPr>
        <p:grpSpPr>
          <a:xfrm>
            <a:off x="1428728" y="4590707"/>
            <a:ext cx="5357850" cy="1695813"/>
            <a:chOff x="857224" y="4662145"/>
            <a:chExt cx="5357850" cy="1695813"/>
          </a:xfrm>
        </p:grpSpPr>
        <p:pic>
          <p:nvPicPr>
            <p:cNvPr id="148" name="Picture 7"/>
            <p:cNvPicPr>
              <a:picLocks noChangeAspect="1" noChangeArrowheads="1"/>
            </p:cNvPicPr>
            <p:nvPr/>
          </p:nvPicPr>
          <p:blipFill>
            <a:blip r:embed="rId2"/>
            <a:srcRect/>
            <a:stretch>
              <a:fillRect/>
            </a:stretch>
          </p:blipFill>
          <p:spPr bwMode="auto">
            <a:xfrm>
              <a:off x="3739143" y="4662145"/>
              <a:ext cx="2475931" cy="1319139"/>
            </a:xfrm>
            <a:prstGeom prst="rect">
              <a:avLst/>
            </a:prstGeom>
            <a:noFill/>
            <a:ln w="9525">
              <a:noFill/>
              <a:miter lim="800000"/>
              <a:headEnd/>
              <a:tailEnd/>
            </a:ln>
            <a:effectLst/>
          </p:spPr>
        </p:pic>
        <p:pic>
          <p:nvPicPr>
            <p:cNvPr id="151" name="Picture 10"/>
            <p:cNvPicPr>
              <a:picLocks noChangeAspect="1" noChangeArrowheads="1"/>
            </p:cNvPicPr>
            <p:nvPr/>
          </p:nvPicPr>
          <p:blipFill>
            <a:blip r:embed="rId3"/>
            <a:srcRect/>
            <a:stretch>
              <a:fillRect/>
            </a:stretch>
          </p:blipFill>
          <p:spPr bwMode="auto">
            <a:xfrm>
              <a:off x="4580720" y="6031658"/>
              <a:ext cx="562784" cy="326300"/>
            </a:xfrm>
            <a:prstGeom prst="rect">
              <a:avLst/>
            </a:prstGeom>
            <a:noFill/>
            <a:ln w="9525">
              <a:noFill/>
              <a:miter lim="800000"/>
              <a:headEnd/>
              <a:tailEnd/>
            </a:ln>
            <a:effectLst/>
          </p:spPr>
        </p:pic>
        <p:sp>
          <p:nvSpPr>
            <p:cNvPr id="152" name="151 Oval"/>
            <p:cNvSpPr/>
            <p:nvPr/>
          </p:nvSpPr>
          <p:spPr>
            <a:xfrm>
              <a:off x="997852" y="5357826"/>
              <a:ext cx="288000" cy="285752"/>
            </a:xfrm>
            <a:prstGeom prst="ellipse">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0800000" scaled="1"/>
              <a:tileRect/>
            </a:gra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tr-TR" sz="1800" baseline="0">
                <a:solidFill>
                  <a:prstClr val="white"/>
                </a:solidFill>
              </a:endParaRPr>
            </a:p>
          </p:txBody>
        </p:sp>
        <p:sp>
          <p:nvSpPr>
            <p:cNvPr id="153" name="152 Oval"/>
            <p:cNvSpPr/>
            <p:nvPr/>
          </p:nvSpPr>
          <p:spPr>
            <a:xfrm>
              <a:off x="2285984" y="5214950"/>
              <a:ext cx="500066" cy="500066"/>
            </a:xfrm>
            <a:prstGeom prst="ellipse">
              <a:avLst/>
            </a:prstGeom>
            <a:solidFill>
              <a:srgbClr val="FF0066"/>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tr-TR" sz="1800" baseline="0">
                <a:solidFill>
                  <a:prstClr val="white"/>
                </a:solidFill>
              </a:endParaRPr>
            </a:p>
          </p:txBody>
        </p:sp>
        <p:sp>
          <p:nvSpPr>
            <p:cNvPr id="154" name="153 Metin kutusu"/>
            <p:cNvSpPr txBox="1"/>
            <p:nvPr/>
          </p:nvSpPr>
          <p:spPr>
            <a:xfrm>
              <a:off x="1643042" y="5286388"/>
              <a:ext cx="357190" cy="369332"/>
            </a:xfrm>
            <a:prstGeom prst="rect">
              <a:avLst/>
            </a:prstGeom>
            <a:noFill/>
          </p:spPr>
          <p:txBody>
            <a:bodyPr wrap="square" rtlCol="0">
              <a:spAutoFit/>
            </a:bodyPr>
            <a:lstStyle/>
            <a:p>
              <a:pPr fontAlgn="auto">
                <a:spcBef>
                  <a:spcPts val="0"/>
                </a:spcBef>
                <a:spcAft>
                  <a:spcPts val="0"/>
                </a:spcAft>
              </a:pPr>
              <a:r>
                <a:rPr lang="tr-TR" sz="1800" baseline="0" dirty="0" smtClean="0">
                  <a:solidFill>
                    <a:prstClr val="black"/>
                  </a:solidFill>
                  <a:latin typeface="Calibri"/>
                </a:rPr>
                <a:t>+</a:t>
              </a:r>
              <a:endParaRPr lang="tr-TR" sz="1800" baseline="0" dirty="0">
                <a:solidFill>
                  <a:prstClr val="black"/>
                </a:solidFill>
                <a:latin typeface="Calibri"/>
              </a:endParaRPr>
            </a:p>
          </p:txBody>
        </p:sp>
        <p:cxnSp>
          <p:nvCxnSpPr>
            <p:cNvPr id="156" name="155 Düz Ok Bağlayıcısı"/>
            <p:cNvCxnSpPr/>
            <p:nvPr/>
          </p:nvCxnSpPr>
          <p:spPr>
            <a:xfrm>
              <a:off x="3000364" y="5500702"/>
              <a:ext cx="57150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156 Metin kutusu"/>
            <p:cNvSpPr txBox="1"/>
            <p:nvPr/>
          </p:nvSpPr>
          <p:spPr>
            <a:xfrm>
              <a:off x="857224" y="5857892"/>
              <a:ext cx="928694" cy="400110"/>
            </a:xfrm>
            <a:prstGeom prst="rect">
              <a:avLst/>
            </a:prstGeom>
            <a:noFill/>
          </p:spPr>
          <p:txBody>
            <a:bodyPr wrap="square" rtlCol="0">
              <a:spAutoFit/>
            </a:bodyPr>
            <a:lstStyle/>
            <a:p>
              <a:pPr fontAlgn="auto">
                <a:spcBef>
                  <a:spcPts val="0"/>
                </a:spcBef>
                <a:spcAft>
                  <a:spcPts val="0"/>
                </a:spcAft>
              </a:pPr>
              <a:r>
                <a:rPr lang="tr-TR" sz="2000" baseline="0" dirty="0" smtClean="0">
                  <a:solidFill>
                    <a:prstClr val="black"/>
                  </a:solidFill>
                  <a:cs typeface="Times New Roman" pitchFamily="18" charset="0"/>
                </a:rPr>
                <a:t>Mg</a:t>
              </a:r>
              <a:endParaRPr lang="tr-TR" sz="2000" baseline="0" dirty="0">
                <a:solidFill>
                  <a:prstClr val="black"/>
                </a:solidFill>
                <a:cs typeface="Times New Roman" pitchFamily="18" charset="0"/>
              </a:endParaRPr>
            </a:p>
          </p:txBody>
        </p:sp>
        <p:sp>
          <p:nvSpPr>
            <p:cNvPr id="158" name="157 Metin kutusu"/>
            <p:cNvSpPr txBox="1"/>
            <p:nvPr/>
          </p:nvSpPr>
          <p:spPr>
            <a:xfrm>
              <a:off x="2428860" y="5957848"/>
              <a:ext cx="642942" cy="400110"/>
            </a:xfrm>
            <a:prstGeom prst="rect">
              <a:avLst/>
            </a:prstGeom>
            <a:noFill/>
          </p:spPr>
          <p:txBody>
            <a:bodyPr wrap="square" rtlCol="0">
              <a:spAutoFit/>
            </a:bodyPr>
            <a:lstStyle/>
            <a:p>
              <a:pPr fontAlgn="auto">
                <a:spcBef>
                  <a:spcPts val="0"/>
                </a:spcBef>
                <a:spcAft>
                  <a:spcPts val="0"/>
                </a:spcAft>
              </a:pPr>
              <a:r>
                <a:rPr lang="tr-TR" sz="2000" baseline="0" dirty="0" smtClean="0">
                  <a:solidFill>
                    <a:prstClr val="black"/>
                  </a:solidFill>
                  <a:cs typeface="Times New Roman" pitchFamily="18" charset="0"/>
                </a:rPr>
                <a:t>O</a:t>
              </a:r>
              <a:endParaRPr lang="tr-TR" sz="2000" baseline="0" dirty="0">
                <a:solidFill>
                  <a:prstClr val="black"/>
                </a:solidFill>
                <a:cs typeface="Times New Roman" pitchFamily="18" charset="0"/>
              </a:endParaRPr>
            </a:p>
          </p:txBody>
        </p:sp>
      </p:grpSp>
    </p:spTree>
    <p:extLst>
      <p:ext uri="{BB962C8B-B14F-4D97-AF65-F5344CB8AC3E}">
        <p14:creationId xmlns:p14="http://schemas.microsoft.com/office/powerpoint/2010/main" val="1843381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tr-TR" smtClean="0"/>
              <a:t>Etilen</a:t>
            </a:r>
            <a:endParaRPr lang="en-US" smtClean="0"/>
          </a:p>
        </p:txBody>
      </p:sp>
      <p:pic>
        <p:nvPicPr>
          <p:cNvPr id="23558" name="Picture 4" descr="FG12_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524000"/>
            <a:ext cx="5486400" cy="4114800"/>
          </a:xfrm>
          <a:noFill/>
        </p:spPr>
      </p:pic>
    </p:spTree>
    <p:extLst>
      <p:ext uri="{BB962C8B-B14F-4D97-AF65-F5344CB8AC3E}">
        <p14:creationId xmlns:p14="http://schemas.microsoft.com/office/powerpoint/2010/main" val="514711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tr-TR" smtClean="0"/>
              <a:t>Asetilen</a:t>
            </a:r>
            <a:endParaRPr lang="en-US" smtClean="0"/>
          </a:p>
        </p:txBody>
      </p:sp>
      <p:sp>
        <p:nvSpPr>
          <p:cNvPr id="24582" name="Rectangle 3"/>
          <p:cNvSpPr>
            <a:spLocks noGrp="1" noChangeArrowheads="1"/>
          </p:cNvSpPr>
          <p:nvPr>
            <p:ph type="body" idx="1"/>
          </p:nvPr>
        </p:nvSpPr>
        <p:spPr>
          <a:xfrm>
            <a:off x="762000" y="1524000"/>
            <a:ext cx="7772400" cy="1508125"/>
          </a:xfrm>
        </p:spPr>
        <p:txBody>
          <a:bodyPr/>
          <a:lstStyle/>
          <a:p>
            <a:pPr eaLnBrk="1" hangingPunct="1"/>
            <a:r>
              <a:rPr lang="tr-TR" smtClean="0"/>
              <a:t>Asetilen</a:t>
            </a:r>
            <a:r>
              <a:rPr lang="en-US" smtClean="0"/>
              <a:t>, C</a:t>
            </a:r>
            <a:r>
              <a:rPr lang="en-US" baseline="-25000" smtClean="0"/>
              <a:t>2</a:t>
            </a:r>
            <a:r>
              <a:rPr lang="en-US" smtClean="0"/>
              <a:t>H</a:t>
            </a:r>
            <a:r>
              <a:rPr lang="en-US" baseline="-25000" smtClean="0"/>
              <a:t>2</a:t>
            </a:r>
            <a:r>
              <a:rPr lang="en-US" smtClean="0"/>
              <a:t>, </a:t>
            </a:r>
            <a:r>
              <a:rPr lang="tr-TR" smtClean="0"/>
              <a:t>bir üçlü kovalent bağa sahiptir.</a:t>
            </a:r>
            <a:r>
              <a:rPr lang="en-US" smtClean="0"/>
              <a:t>.</a:t>
            </a:r>
          </a:p>
          <a:p>
            <a:pPr eaLnBrk="1" hangingPunct="1"/>
            <a:r>
              <a:rPr lang="en-US" smtClean="0"/>
              <a:t>VSEPR </a:t>
            </a:r>
            <a:r>
              <a:rPr lang="tr-TR" smtClean="0"/>
              <a:t>kuramına göre doğrusaldır</a:t>
            </a:r>
            <a:r>
              <a:rPr lang="en-US" smtClean="0"/>
              <a:t>.</a:t>
            </a:r>
          </a:p>
        </p:txBody>
      </p:sp>
      <p:pic>
        <p:nvPicPr>
          <p:cNvPr id="24583" name="Picture 4" descr="FG12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3314700"/>
            <a:ext cx="12415837"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0141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7504" y="332656"/>
            <a:ext cx="8712968" cy="3831818"/>
          </a:xfrm>
          <a:prstGeom prst="rect">
            <a:avLst/>
          </a:prstGeom>
        </p:spPr>
        <p:txBody>
          <a:bodyPr wrap="square">
            <a:spAutoFit/>
          </a:bodyPr>
          <a:lstStyle/>
          <a:p>
            <a:pPr algn="just" fontAlgn="auto">
              <a:lnSpc>
                <a:spcPct val="150000"/>
              </a:lnSpc>
              <a:spcBef>
                <a:spcPts val="0"/>
              </a:spcBef>
              <a:spcAft>
                <a:spcPts val="0"/>
              </a:spcAft>
            </a:pPr>
            <a:r>
              <a:rPr lang="tr-TR" sz="1800" baseline="0" dirty="0">
                <a:solidFill>
                  <a:srgbClr val="FF0000"/>
                </a:solidFill>
                <a:cs typeface="Times New Roman" pitchFamily="18" charset="0"/>
              </a:rPr>
              <a:t>3-Molekül </a:t>
            </a:r>
            <a:r>
              <a:rPr lang="tr-TR" sz="1800" baseline="0" dirty="0" err="1" smtClean="0">
                <a:solidFill>
                  <a:srgbClr val="FF0000"/>
                </a:solidFill>
                <a:cs typeface="Times New Roman" pitchFamily="18" charset="0"/>
              </a:rPr>
              <a:t>Orbital</a:t>
            </a:r>
            <a:r>
              <a:rPr lang="tr-TR" sz="1800" baseline="0" dirty="0" smtClean="0">
                <a:solidFill>
                  <a:srgbClr val="FF0000"/>
                </a:solidFill>
                <a:cs typeface="Times New Roman" pitchFamily="18" charset="0"/>
              </a:rPr>
              <a:t> Teorisi  (MOT)</a:t>
            </a:r>
          </a:p>
          <a:p>
            <a:pPr algn="just" fontAlgn="auto">
              <a:lnSpc>
                <a:spcPct val="150000"/>
              </a:lnSpc>
              <a:spcBef>
                <a:spcPts val="0"/>
              </a:spcBef>
              <a:spcAft>
                <a:spcPts val="0"/>
              </a:spcAft>
            </a:pPr>
            <a:r>
              <a:rPr lang="tr-TR" sz="1800" baseline="0" dirty="0" smtClean="0">
                <a:solidFill>
                  <a:prstClr val="black"/>
                </a:solidFill>
                <a:cs typeface="Times New Roman" pitchFamily="18" charset="0"/>
              </a:rPr>
              <a:t>Valens </a:t>
            </a:r>
            <a:r>
              <a:rPr lang="tr-TR" sz="1800" baseline="0" dirty="0">
                <a:solidFill>
                  <a:prstClr val="black"/>
                </a:solidFill>
                <a:cs typeface="Times New Roman" pitchFamily="18" charset="0"/>
              </a:rPr>
              <a:t>bağ teorisi ve </a:t>
            </a:r>
            <a:r>
              <a:rPr lang="tr-TR" sz="1800" baseline="0" dirty="0" err="1">
                <a:solidFill>
                  <a:prstClr val="black"/>
                </a:solidFill>
                <a:cs typeface="Times New Roman" pitchFamily="18" charset="0"/>
              </a:rPr>
              <a:t>hibritleşme</a:t>
            </a:r>
            <a:r>
              <a:rPr lang="tr-TR" sz="1800" baseline="0" dirty="0">
                <a:solidFill>
                  <a:prstClr val="black"/>
                </a:solidFill>
                <a:cs typeface="Times New Roman" pitchFamily="18" charset="0"/>
              </a:rPr>
              <a:t> modeli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bağları görsel hale getirerek bir çok molekülün yapısını açıklar. Fakat bazılarının yapısını </a:t>
            </a:r>
            <a:r>
              <a:rPr lang="tr-TR" sz="1800" baseline="0" dirty="0" err="1">
                <a:solidFill>
                  <a:prstClr val="black"/>
                </a:solidFill>
                <a:cs typeface="Times New Roman" pitchFamily="18" charset="0"/>
              </a:rPr>
              <a:t>açılamakta</a:t>
            </a:r>
            <a:r>
              <a:rPr lang="tr-TR" sz="1800" baseline="0" dirty="0">
                <a:solidFill>
                  <a:prstClr val="black"/>
                </a:solidFill>
                <a:cs typeface="Times New Roman" pitchFamily="18" charset="0"/>
              </a:rPr>
              <a:t> da başarısız kalır.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O</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 molekülü VBT göre </a:t>
            </a:r>
            <a:r>
              <a:rPr lang="tr-TR" sz="1800" baseline="0" dirty="0" err="1" smtClean="0">
                <a:solidFill>
                  <a:prstClr val="black"/>
                </a:solidFill>
                <a:cs typeface="Times New Roman" pitchFamily="18" charset="0"/>
              </a:rPr>
              <a:t>diamagnetik</a:t>
            </a:r>
            <a:r>
              <a:rPr lang="tr-TR" sz="1800" baseline="0" dirty="0" smtClean="0">
                <a:solidFill>
                  <a:prstClr val="black"/>
                </a:solidFill>
                <a:cs typeface="Times New Roman" pitchFamily="18" charset="0"/>
              </a:rPr>
              <a:t> olması gerekir.</a:t>
            </a:r>
          </a:p>
          <a:p>
            <a:pPr algn="just" fontAlgn="auto">
              <a:lnSpc>
                <a:spcPct val="150000"/>
              </a:lnSpc>
              <a:spcBef>
                <a:spcPts val="0"/>
              </a:spcBef>
              <a:spcAft>
                <a:spcPts val="0"/>
              </a:spcAft>
            </a:pPr>
            <a:r>
              <a:rPr lang="tr-TR" sz="1800" baseline="0" dirty="0" smtClean="0">
                <a:solidFill>
                  <a:prstClr val="black"/>
                </a:solidFill>
                <a:cs typeface="Times New Roman" pitchFamily="18" charset="0"/>
              </a:rPr>
              <a:t>Fakat </a:t>
            </a:r>
            <a:r>
              <a:rPr lang="tr-TR" sz="1800" baseline="0" dirty="0">
                <a:solidFill>
                  <a:prstClr val="black"/>
                </a:solidFill>
                <a:cs typeface="Times New Roman" pitchFamily="18" charset="0"/>
              </a:rPr>
              <a:t>O</a:t>
            </a:r>
            <a:r>
              <a:rPr lang="tr-TR" sz="1800" baseline="-25000" dirty="0">
                <a:solidFill>
                  <a:prstClr val="black"/>
                </a:solidFill>
                <a:cs typeface="Times New Roman" pitchFamily="18" charset="0"/>
              </a:rPr>
              <a:t>2</a:t>
            </a:r>
            <a:r>
              <a:rPr lang="tr-TR" sz="1800" baseline="0" dirty="0">
                <a:solidFill>
                  <a:prstClr val="black"/>
                </a:solidFill>
                <a:cs typeface="Times New Roman" pitchFamily="18" charset="0"/>
              </a:rPr>
              <a:t> molekülü </a:t>
            </a:r>
            <a:r>
              <a:rPr lang="tr-TR" sz="1800" baseline="0" dirty="0" err="1" smtClean="0">
                <a:solidFill>
                  <a:prstClr val="black"/>
                </a:solidFill>
                <a:cs typeface="Times New Roman" pitchFamily="18" charset="0"/>
              </a:rPr>
              <a:t>paramagnetiktir</a:t>
            </a:r>
            <a:r>
              <a:rPr lang="tr-TR" sz="1800" baseline="0" dirty="0" smtClean="0">
                <a:solidFill>
                  <a:prstClr val="black"/>
                </a:solidFill>
                <a:cs typeface="Times New Roman" pitchFamily="18" charset="0"/>
              </a:rPr>
              <a:t>.</a:t>
            </a:r>
            <a:endParaRPr lang="tr-TR" sz="1800" baseline="0" dirty="0">
              <a:solidFill>
                <a:prstClr val="black"/>
              </a:solidFill>
              <a:cs typeface="Times New Roman" pitchFamily="18" charset="0"/>
            </a:endParaRPr>
          </a:p>
          <a:p>
            <a:pPr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MOT ‘ ye göre atomik </a:t>
            </a:r>
            <a:r>
              <a:rPr lang="tr-TR" sz="1800" baseline="0" dirty="0" err="1" smtClean="0">
                <a:solidFill>
                  <a:prstClr val="black"/>
                </a:solidFill>
                <a:cs typeface="Times New Roman" pitchFamily="18" charset="0"/>
              </a:rPr>
              <a:t>orbitaller</a:t>
            </a:r>
            <a:r>
              <a:rPr lang="tr-TR" sz="1800" baseline="0" dirty="0" smtClean="0">
                <a:solidFill>
                  <a:prstClr val="black"/>
                </a:solidFill>
                <a:cs typeface="Times New Roman" pitchFamily="18" charset="0"/>
              </a:rPr>
              <a:t> birleşerek moleküler </a:t>
            </a:r>
            <a:r>
              <a:rPr lang="tr-TR" sz="1800" baseline="0" dirty="0" err="1" smtClean="0">
                <a:solidFill>
                  <a:prstClr val="black"/>
                </a:solidFill>
                <a:cs typeface="Times New Roman" pitchFamily="18" charset="0"/>
              </a:rPr>
              <a:t>orbitalleri</a:t>
            </a:r>
            <a:r>
              <a:rPr lang="tr-TR" sz="1800" baseline="0" dirty="0" smtClean="0">
                <a:solidFill>
                  <a:prstClr val="black"/>
                </a:solidFill>
                <a:cs typeface="Times New Roman" pitchFamily="18" charset="0"/>
              </a:rPr>
              <a:t> oluşturur,</a:t>
            </a:r>
          </a:p>
          <a:p>
            <a:pPr algn="just" fontAlgn="auto">
              <a:lnSpc>
                <a:spcPct val="150000"/>
              </a:lnSpc>
              <a:spcBef>
                <a:spcPts val="0"/>
              </a:spcBef>
              <a:spcAft>
                <a:spcPts val="0"/>
              </a:spcAft>
            </a:pPr>
            <a:r>
              <a:rPr lang="tr-TR" sz="1800" baseline="0" dirty="0" smtClean="0">
                <a:solidFill>
                  <a:prstClr val="black"/>
                </a:solidFill>
                <a:cs typeface="Times New Roman" pitchFamily="18" charset="0"/>
              </a:rPr>
              <a:t>Oluşan </a:t>
            </a:r>
            <a:r>
              <a:rPr lang="tr-TR" sz="1800" baseline="0" dirty="0" err="1" smtClean="0">
                <a:solidFill>
                  <a:prstClr val="black"/>
                </a:solidFill>
                <a:cs typeface="Times New Roman" pitchFamily="18" charset="0"/>
              </a:rPr>
              <a:t>orbitallerin</a:t>
            </a:r>
            <a:r>
              <a:rPr lang="tr-TR" sz="1800" baseline="0" dirty="0" smtClean="0">
                <a:solidFill>
                  <a:prstClr val="black"/>
                </a:solidFill>
                <a:cs typeface="Times New Roman" pitchFamily="18" charset="0"/>
              </a:rPr>
              <a:t> </a:t>
            </a:r>
            <a:r>
              <a:rPr lang="tr-TR" sz="1800" baseline="0" dirty="0">
                <a:solidFill>
                  <a:prstClr val="black"/>
                </a:solidFill>
                <a:cs typeface="Times New Roman" pitchFamily="18" charset="0"/>
              </a:rPr>
              <a:t>artık atomlara değil molekülün tümüne ait olduğunu kabul etmektedir. </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869160"/>
            <a:ext cx="4608513"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8764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051721" y="3617980"/>
            <a:ext cx="5760640" cy="2468846"/>
          </a:xfrm>
          <a:prstGeom prst="rect">
            <a:avLst/>
          </a:prstGeom>
          <a:noFill/>
          <a:ln w="9525">
            <a:noFill/>
            <a:miter lim="800000"/>
            <a:headEnd/>
            <a:tailEnd/>
          </a:ln>
          <a:effectLst/>
        </p:spPr>
      </p:pic>
      <p:sp>
        <p:nvSpPr>
          <p:cNvPr id="5" name="4 Metin kutusu"/>
          <p:cNvSpPr txBox="1"/>
          <p:nvPr/>
        </p:nvSpPr>
        <p:spPr>
          <a:xfrm>
            <a:off x="2214546" y="6100724"/>
            <a:ext cx="2071702" cy="400110"/>
          </a:xfrm>
          <a:prstGeom prst="rect">
            <a:avLst/>
          </a:prstGeom>
          <a:noFill/>
        </p:spPr>
        <p:txBody>
          <a:bodyPr wrap="square" rtlCol="0">
            <a:spAutoFit/>
          </a:bodyPr>
          <a:lstStyle/>
          <a:p>
            <a:pPr algn="just" fontAlgn="auto">
              <a:spcBef>
                <a:spcPts val="0"/>
              </a:spcBef>
              <a:spcAft>
                <a:spcPts val="0"/>
              </a:spcAft>
            </a:pPr>
            <a:r>
              <a:rPr lang="tr-TR" sz="2000" baseline="0" dirty="0" smtClean="0">
                <a:solidFill>
                  <a:prstClr val="black"/>
                </a:solidFill>
                <a:cs typeface="Times New Roman" pitchFamily="18" charset="0"/>
              </a:rPr>
              <a:t>Aynı fazlı dalgalar</a:t>
            </a:r>
          </a:p>
        </p:txBody>
      </p:sp>
      <p:sp>
        <p:nvSpPr>
          <p:cNvPr id="6" name="5 Metin kutusu"/>
          <p:cNvSpPr txBox="1"/>
          <p:nvPr/>
        </p:nvSpPr>
        <p:spPr>
          <a:xfrm>
            <a:off x="5643570" y="6100724"/>
            <a:ext cx="2071702" cy="400110"/>
          </a:xfrm>
          <a:prstGeom prst="rect">
            <a:avLst/>
          </a:prstGeom>
          <a:noFill/>
        </p:spPr>
        <p:txBody>
          <a:bodyPr wrap="square" rtlCol="0">
            <a:spAutoFit/>
          </a:bodyPr>
          <a:lstStyle/>
          <a:p>
            <a:pPr algn="just" fontAlgn="auto">
              <a:spcBef>
                <a:spcPts val="0"/>
              </a:spcBef>
              <a:spcAft>
                <a:spcPts val="0"/>
              </a:spcAft>
            </a:pPr>
            <a:r>
              <a:rPr lang="tr-TR" sz="2000" baseline="0" dirty="0" smtClean="0">
                <a:solidFill>
                  <a:prstClr val="black"/>
                </a:solidFill>
                <a:cs typeface="Times New Roman" pitchFamily="18" charset="0"/>
              </a:rPr>
              <a:t>Ters fazlı dalgalar</a:t>
            </a:r>
          </a:p>
        </p:txBody>
      </p:sp>
      <p:sp>
        <p:nvSpPr>
          <p:cNvPr id="2" name="Dikdörtgen 1"/>
          <p:cNvSpPr/>
          <p:nvPr/>
        </p:nvSpPr>
        <p:spPr>
          <a:xfrm>
            <a:off x="467544" y="234859"/>
            <a:ext cx="8424936" cy="2677656"/>
          </a:xfrm>
          <a:prstGeom prst="rect">
            <a:avLst/>
          </a:prstGeom>
        </p:spPr>
        <p:txBody>
          <a:bodyPr wrap="square">
            <a:spAutoFit/>
          </a:bodyPr>
          <a:lstStyle/>
          <a:p>
            <a:pPr algn="just" fontAlgn="auto">
              <a:lnSpc>
                <a:spcPct val="150000"/>
              </a:lnSpc>
              <a:spcBef>
                <a:spcPts val="0"/>
              </a:spcBef>
              <a:spcAft>
                <a:spcPts val="0"/>
              </a:spcAft>
            </a:pPr>
            <a:r>
              <a:rPr lang="tr-TR" sz="1600" baseline="0" dirty="0">
                <a:solidFill>
                  <a:prstClr val="black"/>
                </a:solidFill>
                <a:cs typeface="Times New Roman" pitchFamily="18" charset="0"/>
              </a:rPr>
              <a:t>Atomik </a:t>
            </a:r>
            <a:r>
              <a:rPr lang="tr-TR" sz="1600" baseline="0" dirty="0" err="1">
                <a:solidFill>
                  <a:prstClr val="black"/>
                </a:solidFill>
                <a:cs typeface="Times New Roman" pitchFamily="18" charset="0"/>
              </a:rPr>
              <a:t>orbitallerden</a:t>
            </a:r>
            <a:r>
              <a:rPr lang="tr-TR" sz="1600" baseline="0" dirty="0">
                <a:solidFill>
                  <a:prstClr val="black"/>
                </a:solidFill>
                <a:cs typeface="Times New Roman" pitchFamily="18" charset="0"/>
              </a:rPr>
              <a:t> molekül </a:t>
            </a:r>
            <a:r>
              <a:rPr lang="tr-TR" sz="1600" baseline="0" dirty="0" err="1">
                <a:solidFill>
                  <a:prstClr val="black"/>
                </a:solidFill>
                <a:cs typeface="Times New Roman" pitchFamily="18" charset="0"/>
              </a:rPr>
              <a:t>orbitalleri</a:t>
            </a:r>
            <a:r>
              <a:rPr lang="tr-TR" sz="1600" baseline="0" dirty="0">
                <a:solidFill>
                  <a:prstClr val="black"/>
                </a:solidFill>
                <a:cs typeface="Times New Roman" pitchFamily="18" charset="0"/>
              </a:rPr>
              <a:t> oluşurken, atomik </a:t>
            </a:r>
            <a:r>
              <a:rPr lang="tr-TR" sz="1600" baseline="0" dirty="0" err="1">
                <a:solidFill>
                  <a:prstClr val="black"/>
                </a:solidFill>
                <a:cs typeface="Times New Roman" pitchFamily="18" charset="0"/>
              </a:rPr>
              <a:t>orbital</a:t>
            </a:r>
            <a:r>
              <a:rPr lang="tr-TR" sz="1600" baseline="0" dirty="0">
                <a:solidFill>
                  <a:prstClr val="black"/>
                </a:solidFill>
                <a:cs typeface="Times New Roman" pitchFamily="18" charset="0"/>
              </a:rPr>
              <a:t> dalga fonksiyonları birbiriyle toplanarak elektronun yeni bulunma olasılığı veya molekül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hesaplanır. Fakat dalga fonksiyonlarının toplanması sırasında iki durum ortaya çıkar. </a:t>
            </a:r>
          </a:p>
          <a:p>
            <a:pPr algn="just" fontAlgn="auto">
              <a:lnSpc>
                <a:spcPct val="150000"/>
              </a:lnSpc>
              <a:spcBef>
                <a:spcPts val="0"/>
              </a:spcBef>
              <a:spcAft>
                <a:spcPts val="0"/>
              </a:spcAft>
            </a:pPr>
            <a:endParaRPr lang="tr-TR" sz="1600" baseline="0" dirty="0">
              <a:solidFill>
                <a:prstClr val="black"/>
              </a:solidFill>
              <a:cs typeface="Times New Roman" pitchFamily="18" charset="0"/>
            </a:endParaRPr>
          </a:p>
          <a:p>
            <a:pPr algn="just" fontAlgn="auto">
              <a:lnSpc>
                <a:spcPct val="150000"/>
              </a:lnSpc>
              <a:spcBef>
                <a:spcPts val="0"/>
              </a:spcBef>
              <a:spcAft>
                <a:spcPts val="0"/>
              </a:spcAft>
            </a:pPr>
            <a:endParaRPr lang="tr-TR" sz="16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600" baseline="0" dirty="0" smtClean="0">
                <a:solidFill>
                  <a:prstClr val="black"/>
                </a:solidFill>
                <a:cs typeface="Times New Roman" pitchFamily="18" charset="0"/>
              </a:rPr>
              <a:t>1-eğer </a:t>
            </a:r>
            <a:r>
              <a:rPr lang="tr-TR" sz="1600" baseline="0" dirty="0">
                <a:solidFill>
                  <a:prstClr val="black"/>
                </a:solidFill>
                <a:cs typeface="Times New Roman" pitchFamily="18" charset="0"/>
              </a:rPr>
              <a:t>dalga fonksiyonları aynı fazda iseler birbirlerini kuvvetlendirirler.</a:t>
            </a:r>
          </a:p>
          <a:p>
            <a:pPr algn="just" fontAlgn="auto">
              <a:lnSpc>
                <a:spcPct val="150000"/>
              </a:lnSpc>
              <a:spcBef>
                <a:spcPts val="0"/>
              </a:spcBef>
              <a:spcAft>
                <a:spcPts val="0"/>
              </a:spcAft>
            </a:pPr>
            <a:r>
              <a:rPr lang="tr-TR" sz="1600" baseline="0" dirty="0" smtClean="0">
                <a:solidFill>
                  <a:prstClr val="black"/>
                </a:solidFill>
                <a:cs typeface="Times New Roman" pitchFamily="18" charset="0"/>
              </a:rPr>
              <a:t>2-Eğer </a:t>
            </a:r>
            <a:r>
              <a:rPr lang="tr-TR" sz="1600" baseline="0" dirty="0">
                <a:solidFill>
                  <a:prstClr val="black"/>
                </a:solidFill>
                <a:cs typeface="Times New Roman" pitchFamily="18" charset="0"/>
              </a:rPr>
              <a:t>dalga fonksiyonları ters fazlı iseler birbirlerini yok ederler.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35" y="1384297"/>
            <a:ext cx="4339078" cy="70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0899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6 Grup"/>
          <p:cNvGrpSpPr/>
          <p:nvPr/>
        </p:nvGrpSpPr>
        <p:grpSpPr>
          <a:xfrm>
            <a:off x="642910" y="142852"/>
            <a:ext cx="7858180" cy="2357453"/>
            <a:chOff x="642910" y="142852"/>
            <a:chExt cx="7715304" cy="2257431"/>
          </a:xfrm>
        </p:grpSpPr>
        <p:pic>
          <p:nvPicPr>
            <p:cNvPr id="2" name="Picture 3"/>
            <p:cNvPicPr>
              <a:picLocks noChangeAspect="1" noChangeArrowheads="1"/>
            </p:cNvPicPr>
            <p:nvPr/>
          </p:nvPicPr>
          <p:blipFill>
            <a:blip r:embed="rId2"/>
            <a:srcRect/>
            <a:stretch>
              <a:fillRect/>
            </a:stretch>
          </p:blipFill>
          <p:spPr bwMode="auto">
            <a:xfrm>
              <a:off x="642910" y="142852"/>
              <a:ext cx="4668429" cy="2257431"/>
            </a:xfrm>
            <a:prstGeom prst="rect">
              <a:avLst/>
            </a:prstGeom>
            <a:noFill/>
            <a:ln w="9525">
              <a:noFill/>
              <a:miter lim="800000"/>
              <a:headEnd/>
              <a:tailEnd/>
            </a:ln>
            <a:effectLst/>
          </p:spPr>
        </p:pic>
        <p:sp>
          <p:nvSpPr>
            <p:cNvPr id="4" name="3 Metin kutusu"/>
            <p:cNvSpPr txBox="1"/>
            <p:nvPr/>
          </p:nvSpPr>
          <p:spPr>
            <a:xfrm>
              <a:off x="5286380" y="1649544"/>
              <a:ext cx="3071834" cy="707886"/>
            </a:xfrm>
            <a:prstGeom prst="rect">
              <a:avLst/>
            </a:prstGeom>
            <a:noFill/>
          </p:spPr>
          <p:txBody>
            <a:bodyPr wrap="square" rtlCol="0">
              <a:spAutoFit/>
            </a:bodyPr>
            <a:lstStyle/>
            <a:p>
              <a:pPr algn="just" fontAlgn="auto">
                <a:spcBef>
                  <a:spcPts val="0"/>
                </a:spcBef>
                <a:spcAft>
                  <a:spcPts val="0"/>
                </a:spcAft>
              </a:pPr>
              <a:r>
                <a:rPr lang="tr-TR" sz="2000" baseline="0" dirty="0" smtClean="0">
                  <a:solidFill>
                    <a:prstClr val="black"/>
                  </a:solidFill>
                  <a:cs typeface="Times New Roman" pitchFamily="18" charset="0"/>
                </a:rPr>
                <a:t>Aynı fazlı dalgalar bağ orbitallerini, </a:t>
              </a:r>
              <a:r>
                <a:rPr lang="tr-TR" sz="2000" baseline="0" dirty="0" smtClean="0">
                  <a:solidFill>
                    <a:prstClr val="black"/>
                  </a:solidFill>
                  <a:latin typeface="Symbol" pitchFamily="18" charset="2"/>
                  <a:cs typeface="Times New Roman" pitchFamily="18" charset="0"/>
                </a:rPr>
                <a:t>s, p</a:t>
              </a:r>
            </a:p>
          </p:txBody>
        </p:sp>
        <p:sp>
          <p:nvSpPr>
            <p:cNvPr id="5" name="4 Metin kutusu"/>
            <p:cNvSpPr txBox="1"/>
            <p:nvPr/>
          </p:nvSpPr>
          <p:spPr>
            <a:xfrm>
              <a:off x="5286380" y="292222"/>
              <a:ext cx="3000396" cy="707886"/>
            </a:xfrm>
            <a:prstGeom prst="rect">
              <a:avLst/>
            </a:prstGeom>
            <a:noFill/>
          </p:spPr>
          <p:txBody>
            <a:bodyPr wrap="square" rtlCol="0">
              <a:spAutoFit/>
            </a:bodyPr>
            <a:lstStyle/>
            <a:p>
              <a:pPr algn="just" fontAlgn="auto">
                <a:spcBef>
                  <a:spcPts val="0"/>
                </a:spcBef>
                <a:spcAft>
                  <a:spcPts val="0"/>
                </a:spcAft>
              </a:pPr>
              <a:r>
                <a:rPr lang="tr-TR" sz="2000" baseline="0" dirty="0" smtClean="0">
                  <a:solidFill>
                    <a:prstClr val="black"/>
                  </a:solidFill>
                  <a:cs typeface="Times New Roman" pitchFamily="18" charset="0"/>
                </a:rPr>
                <a:t>Ters fazlı dalgalar anti bağ orbitallerini, </a:t>
              </a:r>
              <a:r>
                <a:rPr lang="tr-TR" sz="2000" baseline="0" dirty="0" smtClean="0">
                  <a:solidFill>
                    <a:prstClr val="black"/>
                  </a:solidFill>
                  <a:latin typeface="Symbol" pitchFamily="18" charset="2"/>
                  <a:cs typeface="Times New Roman" pitchFamily="18" charset="0"/>
                </a:rPr>
                <a:t>s*, p*</a:t>
              </a:r>
            </a:p>
          </p:txBody>
        </p:sp>
      </p:grpSp>
      <p:sp>
        <p:nvSpPr>
          <p:cNvPr id="6" name="Dikdörtgen 5"/>
          <p:cNvSpPr/>
          <p:nvPr/>
        </p:nvSpPr>
        <p:spPr>
          <a:xfrm>
            <a:off x="179512" y="3068960"/>
            <a:ext cx="8784976" cy="3046988"/>
          </a:xfrm>
          <a:prstGeom prst="rect">
            <a:avLst/>
          </a:prstGeom>
        </p:spPr>
        <p:txBody>
          <a:bodyPr wrap="square">
            <a:spAutoFit/>
          </a:bodyPr>
          <a:lstStyle/>
          <a:p>
            <a:pPr algn="just" fontAlgn="auto">
              <a:lnSpc>
                <a:spcPct val="150000"/>
              </a:lnSpc>
              <a:spcBef>
                <a:spcPts val="0"/>
              </a:spcBef>
              <a:spcAft>
                <a:spcPts val="0"/>
              </a:spcAft>
            </a:pPr>
            <a:r>
              <a:rPr lang="tr-TR" sz="1600" baseline="0" dirty="0">
                <a:solidFill>
                  <a:prstClr val="black"/>
                </a:solidFill>
                <a:cs typeface="Times New Roman" pitchFamily="18" charset="0"/>
              </a:rPr>
              <a:t>Atomik </a:t>
            </a:r>
            <a:r>
              <a:rPr lang="tr-TR" sz="1600" baseline="0" dirty="0" err="1">
                <a:solidFill>
                  <a:prstClr val="black"/>
                </a:solidFill>
                <a:cs typeface="Times New Roman" pitchFamily="18" charset="0"/>
              </a:rPr>
              <a:t>orbitaller</a:t>
            </a:r>
            <a:r>
              <a:rPr lang="tr-TR" sz="1600" baseline="0" dirty="0">
                <a:solidFill>
                  <a:prstClr val="black"/>
                </a:solidFill>
                <a:cs typeface="Times New Roman" pitchFamily="18" charset="0"/>
              </a:rPr>
              <a:t> s, p, d, f gibi isimler alırken molekül </a:t>
            </a:r>
            <a:r>
              <a:rPr lang="tr-TR" sz="1600" baseline="0" dirty="0" err="1">
                <a:solidFill>
                  <a:prstClr val="black"/>
                </a:solidFill>
                <a:cs typeface="Times New Roman" pitchFamily="18" charset="0"/>
              </a:rPr>
              <a:t>orbitalleri</a:t>
            </a:r>
            <a:r>
              <a:rPr lang="tr-TR" sz="1600" baseline="0" dirty="0">
                <a:solidFill>
                  <a:prstClr val="black"/>
                </a:solidFill>
                <a:cs typeface="Times New Roman" pitchFamily="18" charset="0"/>
              </a:rPr>
              <a:t> </a:t>
            </a:r>
            <a:r>
              <a:rPr lang="tr-TR" sz="1600" baseline="0" dirty="0">
                <a:solidFill>
                  <a:prstClr val="black"/>
                </a:solidFill>
                <a:latin typeface="Symbol" pitchFamily="18" charset="2"/>
                <a:cs typeface="Times New Roman" pitchFamily="18" charset="0"/>
              </a:rPr>
              <a:t>s, p</a:t>
            </a:r>
            <a:r>
              <a:rPr lang="tr-TR" sz="1600" baseline="0" dirty="0">
                <a:solidFill>
                  <a:prstClr val="black"/>
                </a:solidFill>
                <a:cs typeface="Times New Roman" pitchFamily="18" charset="0"/>
              </a:rPr>
              <a:t> gibi yunan harfleriyle gösterilir. Oluşan anti bağ </a:t>
            </a:r>
            <a:r>
              <a:rPr lang="tr-TR" sz="1600" baseline="0" dirty="0" err="1">
                <a:solidFill>
                  <a:prstClr val="black"/>
                </a:solidFill>
                <a:cs typeface="Times New Roman" pitchFamily="18" charset="0"/>
              </a:rPr>
              <a:t>orbitalleri</a:t>
            </a:r>
            <a:r>
              <a:rPr lang="tr-TR" sz="1600" baseline="0" dirty="0">
                <a:solidFill>
                  <a:prstClr val="black"/>
                </a:solidFill>
                <a:cs typeface="Times New Roman" pitchFamily="18" charset="0"/>
              </a:rPr>
              <a:t> isimlendirilirken ise </a:t>
            </a:r>
            <a:r>
              <a:rPr lang="tr-TR" sz="1600" baseline="0" dirty="0">
                <a:solidFill>
                  <a:prstClr val="black"/>
                </a:solidFill>
                <a:latin typeface="Symbol" pitchFamily="18" charset="2"/>
                <a:cs typeface="Times New Roman" pitchFamily="18" charset="0"/>
              </a:rPr>
              <a:t>s, p</a:t>
            </a:r>
            <a:r>
              <a:rPr lang="tr-TR" sz="1600" baseline="0" dirty="0">
                <a:solidFill>
                  <a:prstClr val="black"/>
                </a:solidFill>
                <a:cs typeface="Times New Roman" pitchFamily="18" charset="0"/>
              </a:rPr>
              <a:t> harfinin yanına yıldız (*) ilave edilir.</a:t>
            </a:r>
          </a:p>
          <a:p>
            <a:pPr fontAlgn="auto">
              <a:lnSpc>
                <a:spcPct val="150000"/>
              </a:lnSpc>
              <a:spcBef>
                <a:spcPts val="0"/>
              </a:spcBef>
              <a:spcAft>
                <a:spcPts val="0"/>
              </a:spcAft>
            </a:pPr>
            <a:endParaRPr lang="tr-TR" sz="1600" baseline="0" dirty="0">
              <a:solidFill>
                <a:prstClr val="black"/>
              </a:solidFill>
              <a:cs typeface="Times New Roman" pitchFamily="18" charset="0"/>
            </a:endParaRPr>
          </a:p>
          <a:p>
            <a:pPr algn="just" fontAlgn="auto">
              <a:lnSpc>
                <a:spcPct val="150000"/>
              </a:lnSpc>
              <a:spcBef>
                <a:spcPts val="0"/>
              </a:spcBef>
              <a:spcAft>
                <a:spcPts val="0"/>
              </a:spcAft>
            </a:pPr>
            <a:r>
              <a:rPr lang="tr-TR" sz="1600" baseline="0" dirty="0">
                <a:solidFill>
                  <a:prstClr val="black"/>
                </a:solidFill>
                <a:cs typeface="Times New Roman" pitchFamily="18" charset="0"/>
              </a:rPr>
              <a:t>Atomik </a:t>
            </a:r>
            <a:r>
              <a:rPr lang="tr-TR" sz="1600" baseline="0" dirty="0" err="1">
                <a:solidFill>
                  <a:prstClr val="black"/>
                </a:solidFill>
                <a:cs typeface="Times New Roman" pitchFamily="18" charset="0"/>
              </a:rPr>
              <a:t>orbitallerde</a:t>
            </a:r>
            <a:r>
              <a:rPr lang="tr-TR" sz="1600" baseline="0" dirty="0">
                <a:solidFill>
                  <a:prstClr val="black"/>
                </a:solidFill>
                <a:cs typeface="Times New Roman" pitchFamily="18" charset="0"/>
              </a:rPr>
              <a:t> olduğu gibi, molekül </a:t>
            </a:r>
            <a:r>
              <a:rPr lang="tr-TR" sz="1600" baseline="0" dirty="0" err="1">
                <a:solidFill>
                  <a:prstClr val="black"/>
                </a:solidFill>
                <a:cs typeface="Times New Roman" pitchFamily="18" charset="0"/>
              </a:rPr>
              <a:t>orbitalleri</a:t>
            </a:r>
            <a:r>
              <a:rPr lang="tr-TR" sz="1600" baseline="0" dirty="0">
                <a:solidFill>
                  <a:prstClr val="black"/>
                </a:solidFill>
                <a:cs typeface="Times New Roman" pitchFamily="18" charset="0"/>
              </a:rPr>
              <a:t> de belirli şekillere, belirli enerji seviyelerine sahiptir ve her molekül </a:t>
            </a:r>
            <a:r>
              <a:rPr lang="tr-TR" sz="1600" baseline="0" dirty="0" err="1">
                <a:solidFill>
                  <a:prstClr val="black"/>
                </a:solidFill>
                <a:cs typeface="Times New Roman" pitchFamily="18" charset="0"/>
              </a:rPr>
              <a:t>orbitali</a:t>
            </a:r>
            <a:r>
              <a:rPr lang="tr-TR" sz="1600" baseline="0" dirty="0">
                <a:solidFill>
                  <a:prstClr val="black"/>
                </a:solidFill>
                <a:cs typeface="Times New Roman" pitchFamily="18" charset="0"/>
              </a:rPr>
              <a:t> ancak zıt </a:t>
            </a:r>
            <a:r>
              <a:rPr lang="tr-TR" sz="1600" baseline="0" dirty="0" err="1">
                <a:solidFill>
                  <a:prstClr val="black"/>
                </a:solidFill>
                <a:cs typeface="Times New Roman" pitchFamily="18" charset="0"/>
              </a:rPr>
              <a:t>spinli</a:t>
            </a:r>
            <a:r>
              <a:rPr lang="tr-TR" sz="1600" baseline="0" dirty="0">
                <a:solidFill>
                  <a:prstClr val="black"/>
                </a:solidFill>
                <a:cs typeface="Times New Roman" pitchFamily="18" charset="0"/>
              </a:rPr>
              <a:t> iki elektron alabilir. Elektronlar yine </a:t>
            </a:r>
            <a:r>
              <a:rPr lang="tr-TR" sz="1600" baseline="0" dirty="0" err="1">
                <a:solidFill>
                  <a:prstClr val="black"/>
                </a:solidFill>
                <a:cs typeface="Times New Roman" pitchFamily="18" charset="0"/>
              </a:rPr>
              <a:t>aufbau</a:t>
            </a:r>
            <a:r>
              <a:rPr lang="tr-TR" sz="1600" baseline="0" dirty="0">
                <a:solidFill>
                  <a:prstClr val="black"/>
                </a:solidFill>
                <a:cs typeface="Times New Roman" pitchFamily="18" charset="0"/>
              </a:rPr>
              <a:t> yöntemiyle en düşük enerjili </a:t>
            </a:r>
            <a:r>
              <a:rPr lang="tr-TR" sz="1600" baseline="0" dirty="0" err="1">
                <a:solidFill>
                  <a:prstClr val="black"/>
                </a:solidFill>
                <a:cs typeface="Times New Roman" pitchFamily="18" charset="0"/>
              </a:rPr>
              <a:t>orbitalden</a:t>
            </a:r>
            <a:r>
              <a:rPr lang="tr-TR" sz="1600" baseline="0" dirty="0">
                <a:solidFill>
                  <a:prstClr val="black"/>
                </a:solidFill>
                <a:cs typeface="Times New Roman" pitchFamily="18" charset="0"/>
              </a:rPr>
              <a:t> başlayarak paralel </a:t>
            </a:r>
            <a:r>
              <a:rPr lang="tr-TR" sz="1600" baseline="0" dirty="0" err="1">
                <a:solidFill>
                  <a:prstClr val="black"/>
                </a:solidFill>
                <a:cs typeface="Times New Roman" pitchFamily="18" charset="0"/>
              </a:rPr>
              <a:t>spinli</a:t>
            </a:r>
            <a:r>
              <a:rPr lang="tr-TR" sz="1600" baseline="0" dirty="0">
                <a:solidFill>
                  <a:prstClr val="black"/>
                </a:solidFill>
                <a:cs typeface="Times New Roman" pitchFamily="18" charset="0"/>
              </a:rPr>
              <a:t> girip, zıt </a:t>
            </a:r>
            <a:r>
              <a:rPr lang="tr-TR" sz="1600" baseline="0" dirty="0" err="1">
                <a:solidFill>
                  <a:prstClr val="black"/>
                </a:solidFill>
                <a:cs typeface="Times New Roman" pitchFamily="18" charset="0"/>
              </a:rPr>
              <a:t>spinli</a:t>
            </a:r>
            <a:r>
              <a:rPr lang="tr-TR" sz="1600" baseline="0" dirty="0">
                <a:solidFill>
                  <a:prstClr val="black"/>
                </a:solidFill>
                <a:cs typeface="Times New Roman" pitchFamily="18" charset="0"/>
              </a:rPr>
              <a:t> çiftleşirler. Bir molekül </a:t>
            </a:r>
            <a:r>
              <a:rPr lang="tr-TR" sz="1600" baseline="0" dirty="0" err="1">
                <a:solidFill>
                  <a:prstClr val="black"/>
                </a:solidFill>
                <a:cs typeface="Times New Roman" pitchFamily="18" charset="0"/>
              </a:rPr>
              <a:t>orbitalinin</a:t>
            </a:r>
            <a:r>
              <a:rPr lang="tr-TR" sz="1600" baseline="0" dirty="0">
                <a:solidFill>
                  <a:prstClr val="black"/>
                </a:solidFill>
                <a:cs typeface="Times New Roman" pitchFamily="18" charset="0"/>
              </a:rPr>
              <a:t> enerjisi ve şekli, molekülün boyutu ve karmaşıklığına bağlıdır. Fakat temel </a:t>
            </a:r>
            <a:r>
              <a:rPr lang="tr-TR" sz="1600" baseline="0" dirty="0" err="1">
                <a:solidFill>
                  <a:prstClr val="black"/>
                </a:solidFill>
                <a:cs typeface="Times New Roman" pitchFamily="18" charset="0"/>
              </a:rPr>
              <a:t>orbital</a:t>
            </a:r>
            <a:r>
              <a:rPr lang="tr-TR" sz="1600" baseline="0" dirty="0">
                <a:solidFill>
                  <a:prstClr val="black"/>
                </a:solidFill>
                <a:cs typeface="Times New Roman" pitchFamily="18" charset="0"/>
              </a:rPr>
              <a:t> terminolojisi molekül ve atomik </a:t>
            </a:r>
            <a:r>
              <a:rPr lang="tr-TR" sz="1600" baseline="0" dirty="0" err="1">
                <a:solidFill>
                  <a:prstClr val="black"/>
                </a:solidFill>
                <a:cs typeface="Times New Roman" pitchFamily="18" charset="0"/>
              </a:rPr>
              <a:t>orbitallerde</a:t>
            </a:r>
            <a:r>
              <a:rPr lang="tr-TR" sz="1600" baseline="0" dirty="0">
                <a:solidFill>
                  <a:prstClr val="black"/>
                </a:solidFill>
                <a:cs typeface="Times New Roman" pitchFamily="18" charset="0"/>
              </a:rPr>
              <a:t> birbirinin aynıdır.</a:t>
            </a:r>
            <a:endParaRPr lang="tr-TR" dirty="0"/>
          </a:p>
        </p:txBody>
      </p:sp>
    </p:spTree>
    <p:extLst>
      <p:ext uri="{BB962C8B-B14F-4D97-AF65-F5344CB8AC3E}">
        <p14:creationId xmlns:p14="http://schemas.microsoft.com/office/powerpoint/2010/main" val="23287706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a:xfrm>
            <a:off x="179512" y="629980"/>
            <a:ext cx="8640960" cy="461665"/>
          </a:xfrm>
        </p:spPr>
        <p:txBody>
          <a:bodyPr/>
          <a:lstStyle/>
          <a:p>
            <a:pPr eaLnBrk="1" hangingPunct="1"/>
            <a:r>
              <a:rPr lang="tr-TR" sz="2400" dirty="0" smtClean="0"/>
              <a:t>Atomik </a:t>
            </a:r>
            <a:r>
              <a:rPr lang="tr-TR" sz="2400" dirty="0" err="1" smtClean="0"/>
              <a:t>orbitallerden</a:t>
            </a:r>
            <a:r>
              <a:rPr lang="tr-TR" sz="2400" dirty="0" smtClean="0"/>
              <a:t> moleküler </a:t>
            </a:r>
            <a:r>
              <a:rPr lang="tr-TR" sz="2400" dirty="0" err="1" smtClean="0"/>
              <a:t>orbital</a:t>
            </a:r>
            <a:r>
              <a:rPr lang="tr-TR" sz="2400" dirty="0" smtClean="0"/>
              <a:t> oluşumu</a:t>
            </a:r>
            <a:endParaRPr lang="en-US" sz="24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90" y="1700808"/>
            <a:ext cx="72009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2220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323528" y="404664"/>
            <a:ext cx="8077200" cy="523220"/>
          </a:xfrm>
        </p:spPr>
        <p:txBody>
          <a:bodyPr/>
          <a:lstStyle/>
          <a:p>
            <a:pPr eaLnBrk="1" hangingPunct="1"/>
            <a:r>
              <a:rPr lang="tr-TR" sz="2800" dirty="0" smtClean="0"/>
              <a:t>Hidrojende moleküler </a:t>
            </a:r>
            <a:r>
              <a:rPr lang="tr-TR" sz="2800" dirty="0" err="1" smtClean="0"/>
              <a:t>orbital</a:t>
            </a:r>
            <a:r>
              <a:rPr lang="tr-TR" sz="2800" dirty="0" smtClean="0"/>
              <a:t> oluşumu ve enerji düzeyi</a:t>
            </a:r>
            <a:endParaRPr lang="en-US" sz="2800" dirty="0" smtClean="0"/>
          </a:p>
        </p:txBody>
      </p:sp>
      <p:pic>
        <p:nvPicPr>
          <p:cNvPr id="27654" name="Picture 4" descr="FG12_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576" y="1412776"/>
            <a:ext cx="6963866" cy="5014913"/>
          </a:xfrm>
          <a:noFill/>
        </p:spPr>
      </p:pic>
    </p:spTree>
    <p:extLst>
      <p:ext uri="{BB962C8B-B14F-4D97-AF65-F5344CB8AC3E}">
        <p14:creationId xmlns:p14="http://schemas.microsoft.com/office/powerpoint/2010/main" val="13333276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0" y="84138"/>
            <a:ext cx="9144000" cy="585787"/>
          </a:xfrm>
        </p:spPr>
        <p:txBody>
          <a:bodyPr/>
          <a:lstStyle/>
          <a:p>
            <a:pPr eaLnBrk="1" hangingPunct="1"/>
            <a:r>
              <a:rPr lang="tr-TR" sz="3200" smtClean="0"/>
              <a:t>Molekül orbitalleri (MO) ile ilgili temel kavramlar</a:t>
            </a:r>
            <a:endParaRPr lang="en-US" sz="3200" smtClean="0"/>
          </a:p>
        </p:txBody>
      </p:sp>
      <p:sp>
        <p:nvSpPr>
          <p:cNvPr id="28678" name="Rectangle 3"/>
          <p:cNvSpPr>
            <a:spLocks noGrp="1" noChangeArrowheads="1"/>
          </p:cNvSpPr>
          <p:nvPr>
            <p:ph type="body" idx="1"/>
          </p:nvPr>
        </p:nvSpPr>
        <p:spPr>
          <a:xfrm>
            <a:off x="217488" y="973138"/>
            <a:ext cx="8926512" cy="4665662"/>
          </a:xfrm>
        </p:spPr>
        <p:txBody>
          <a:bodyPr/>
          <a:lstStyle/>
          <a:p>
            <a:pPr eaLnBrk="1" hangingPunct="1"/>
            <a:r>
              <a:rPr lang="tr-TR" smtClean="0"/>
              <a:t>Oluşan </a:t>
            </a:r>
            <a:r>
              <a:rPr lang="en-US" smtClean="0"/>
              <a:t>MO</a:t>
            </a:r>
            <a:r>
              <a:rPr lang="tr-TR" smtClean="0"/>
              <a:t> </a:t>
            </a:r>
            <a:r>
              <a:rPr lang="en-US" smtClean="0"/>
              <a:t>s</a:t>
            </a:r>
            <a:r>
              <a:rPr lang="tr-TR" smtClean="0"/>
              <a:t>ayısı</a:t>
            </a:r>
            <a:r>
              <a:rPr lang="en-US" smtClean="0"/>
              <a:t> = </a:t>
            </a:r>
            <a:r>
              <a:rPr lang="tr-TR" smtClean="0"/>
              <a:t>Birleşen </a:t>
            </a:r>
            <a:r>
              <a:rPr lang="en-US" smtClean="0"/>
              <a:t>AO</a:t>
            </a:r>
            <a:r>
              <a:rPr lang="tr-TR" smtClean="0"/>
              <a:t> </a:t>
            </a:r>
            <a:r>
              <a:rPr lang="en-US" smtClean="0"/>
              <a:t>s</a:t>
            </a:r>
            <a:r>
              <a:rPr lang="tr-TR" smtClean="0"/>
              <a:t>ayısına</a:t>
            </a:r>
            <a:r>
              <a:rPr lang="en-US" smtClean="0"/>
              <a:t>.</a:t>
            </a:r>
          </a:p>
          <a:p>
            <a:pPr eaLnBrk="1" hangingPunct="1"/>
            <a:r>
              <a:rPr lang="tr-TR" smtClean="0"/>
              <a:t>İki atom obitali birleştiğinde oluşan iki molekül orbitalinden biri, başlangıçtaki atom orbiatallerinden daha düşük enerjili bağlayıcı </a:t>
            </a:r>
            <a:r>
              <a:rPr lang="en-US" smtClean="0"/>
              <a:t>MO</a:t>
            </a:r>
            <a:r>
              <a:rPr lang="tr-TR" smtClean="0"/>
              <a:t>’dir. Diğeri ise daha yüksek enerjili karşıt bağlayıcı M</a:t>
            </a:r>
            <a:r>
              <a:rPr lang="en-US" smtClean="0"/>
              <a:t>O</a:t>
            </a:r>
            <a:r>
              <a:rPr lang="tr-TR" smtClean="0"/>
              <a:t>’dir</a:t>
            </a:r>
            <a:r>
              <a:rPr lang="en-US" smtClean="0"/>
              <a:t>.</a:t>
            </a:r>
          </a:p>
          <a:p>
            <a:pPr eaLnBrk="1" hangingPunct="1"/>
            <a:r>
              <a:rPr lang="tr-TR" i="1" smtClean="0"/>
              <a:t>Temel halde </a:t>
            </a:r>
            <a:r>
              <a:rPr lang="en-US" i="1" smtClean="0"/>
              <a:t>e</a:t>
            </a:r>
            <a:r>
              <a:rPr lang="en-US" i="1" baseline="30000" smtClean="0"/>
              <a:t>-</a:t>
            </a:r>
            <a:r>
              <a:rPr lang="en-US" i="1" smtClean="0"/>
              <a:t> </a:t>
            </a:r>
            <a:r>
              <a:rPr lang="tr-TR" smtClean="0"/>
              <a:t>normal olarak en düşük enerjili </a:t>
            </a:r>
            <a:r>
              <a:rPr lang="en-US" smtClean="0"/>
              <a:t>MO</a:t>
            </a:r>
            <a:r>
              <a:rPr lang="tr-TR" smtClean="0"/>
              <a:t>’</a:t>
            </a:r>
            <a:r>
              <a:rPr lang="en-US" smtClean="0"/>
              <a:t> </a:t>
            </a:r>
            <a:r>
              <a:rPr lang="tr-TR" smtClean="0"/>
              <a:t>lere girer</a:t>
            </a:r>
            <a:r>
              <a:rPr lang="en-US" smtClean="0"/>
              <a:t>.</a:t>
            </a:r>
          </a:p>
          <a:p>
            <a:pPr eaLnBrk="1" hangingPunct="1"/>
            <a:r>
              <a:rPr lang="tr-TR" smtClean="0"/>
              <a:t>Bir MO deki max </a:t>
            </a:r>
            <a:r>
              <a:rPr lang="en-US" i="1" smtClean="0"/>
              <a:t>e</a:t>
            </a:r>
            <a:r>
              <a:rPr lang="en-US" i="1" baseline="30000" smtClean="0"/>
              <a:t>-</a:t>
            </a:r>
            <a:r>
              <a:rPr lang="tr-TR" smtClean="0"/>
              <a:t> sayısı ikidir. (</a:t>
            </a:r>
            <a:r>
              <a:rPr lang="en-US" smtClean="0"/>
              <a:t>Pauli </a:t>
            </a:r>
            <a:r>
              <a:rPr lang="tr-TR" smtClean="0"/>
              <a:t>dışlama ilkesi)</a:t>
            </a:r>
            <a:endParaRPr lang="en-US" smtClean="0"/>
          </a:p>
          <a:p>
            <a:pPr eaLnBrk="1" hangingPunct="1"/>
            <a:r>
              <a:rPr lang="tr-TR" smtClean="0"/>
              <a:t>Temel halde </a:t>
            </a:r>
            <a:r>
              <a:rPr lang="en-US" i="1" smtClean="0"/>
              <a:t>e</a:t>
            </a:r>
            <a:r>
              <a:rPr lang="en-US" i="1" baseline="30000" smtClean="0"/>
              <a:t>-</a:t>
            </a:r>
            <a:r>
              <a:rPr lang="tr-TR" smtClean="0"/>
              <a:t> aynı enerjili MO’lere eşleşmeden, önce tek tek girer. (</a:t>
            </a:r>
            <a:r>
              <a:rPr lang="en-US" smtClean="0"/>
              <a:t>Hund</a:t>
            </a:r>
            <a:r>
              <a:rPr lang="tr-TR" smtClean="0"/>
              <a:t> kuralı)</a:t>
            </a:r>
            <a:endParaRPr lang="en-US" smtClean="0"/>
          </a:p>
        </p:txBody>
      </p:sp>
    </p:spTree>
    <p:extLst>
      <p:ext uri="{BB962C8B-B14F-4D97-AF65-F5344CB8AC3E}">
        <p14:creationId xmlns:p14="http://schemas.microsoft.com/office/powerpoint/2010/main" val="25051759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tr-TR" smtClean="0"/>
              <a:t>Bağ derecesi</a:t>
            </a:r>
            <a:endParaRPr lang="en-US" smtClean="0"/>
          </a:p>
        </p:txBody>
      </p:sp>
      <p:sp>
        <p:nvSpPr>
          <p:cNvPr id="29702" name="Rectangle 7"/>
          <p:cNvSpPr>
            <a:spLocks noGrp="1" noChangeArrowheads="1"/>
          </p:cNvSpPr>
          <p:nvPr>
            <p:ph type="body" idx="1"/>
          </p:nvPr>
        </p:nvSpPr>
        <p:spPr>
          <a:xfrm>
            <a:off x="685800" y="1524000"/>
            <a:ext cx="7627938" cy="1439863"/>
          </a:xfrm>
        </p:spPr>
        <p:txBody>
          <a:bodyPr/>
          <a:lstStyle/>
          <a:p>
            <a:pPr algn="just" eaLnBrk="1" hangingPunct="1"/>
            <a:r>
              <a:rPr lang="tr-TR" smtClean="0"/>
              <a:t>Bir molekül kararlı ise, bağlayıcı orbitallerindeki </a:t>
            </a:r>
            <a:r>
              <a:rPr lang="en-US" i="1" smtClean="0"/>
              <a:t>e</a:t>
            </a:r>
            <a:r>
              <a:rPr lang="en-US" i="1" baseline="30000" smtClean="0"/>
              <a:t>-</a:t>
            </a:r>
            <a:r>
              <a:rPr lang="en-US" i="1" smtClean="0"/>
              <a:t> </a:t>
            </a:r>
            <a:r>
              <a:rPr lang="tr-TR" i="1" smtClean="0"/>
              <a:t>sayısı, karşıt bağlayıcı orbitallerindeki </a:t>
            </a:r>
            <a:r>
              <a:rPr lang="en-US" i="1" smtClean="0"/>
              <a:t>e</a:t>
            </a:r>
            <a:r>
              <a:rPr lang="en-US" i="1" baseline="30000" smtClean="0"/>
              <a:t>-</a:t>
            </a:r>
            <a:r>
              <a:rPr lang="en-US" i="1" smtClean="0"/>
              <a:t> </a:t>
            </a:r>
            <a:r>
              <a:rPr lang="tr-TR" i="1" smtClean="0"/>
              <a:t> sayısından çoktur</a:t>
            </a:r>
            <a:r>
              <a:rPr lang="en-US" smtClean="0"/>
              <a:t>.</a:t>
            </a:r>
          </a:p>
        </p:txBody>
      </p:sp>
      <p:grpSp>
        <p:nvGrpSpPr>
          <p:cNvPr id="2" name="Group 12"/>
          <p:cNvGrpSpPr>
            <a:grpSpLocks/>
          </p:cNvGrpSpPr>
          <p:nvPr/>
        </p:nvGrpSpPr>
        <p:grpSpPr bwMode="auto">
          <a:xfrm>
            <a:off x="417513" y="3694113"/>
            <a:ext cx="8629650" cy="914400"/>
            <a:chOff x="235" y="2327"/>
            <a:chExt cx="5436" cy="576"/>
          </a:xfrm>
        </p:grpSpPr>
        <p:sp>
          <p:nvSpPr>
            <p:cNvPr id="29704" name="Text Box 8"/>
            <p:cNvSpPr txBox="1">
              <a:spLocks noChangeArrowheads="1"/>
            </p:cNvSpPr>
            <p:nvPr/>
          </p:nvSpPr>
          <p:spPr bwMode="auto">
            <a:xfrm>
              <a:off x="235" y="2457"/>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pPr eaLnBrk="0" hangingPunct="0">
                <a:spcBef>
                  <a:spcPct val="50000"/>
                </a:spcBef>
              </a:pPr>
              <a:r>
                <a:rPr lang="tr-TR" baseline="0" smtClean="0">
                  <a:solidFill>
                    <a:srgbClr val="000000"/>
                  </a:solidFill>
                </a:rPr>
                <a:t>Bağ derecesi</a:t>
              </a:r>
              <a:r>
                <a:rPr lang="en-US" baseline="0" smtClean="0">
                  <a:solidFill>
                    <a:srgbClr val="000000"/>
                  </a:solidFill>
                </a:rPr>
                <a:t>= </a:t>
              </a:r>
            </a:p>
          </p:txBody>
        </p:sp>
        <p:sp>
          <p:nvSpPr>
            <p:cNvPr id="29705" name="Text Box 9"/>
            <p:cNvSpPr txBox="1">
              <a:spLocks noChangeArrowheads="1"/>
            </p:cNvSpPr>
            <p:nvPr/>
          </p:nvSpPr>
          <p:spPr bwMode="auto">
            <a:xfrm>
              <a:off x="1384" y="2327"/>
              <a:ext cx="42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pPr eaLnBrk="0" hangingPunct="0">
                <a:spcBef>
                  <a:spcPct val="50000"/>
                </a:spcBef>
              </a:pPr>
              <a:r>
                <a:rPr lang="tr-TR" baseline="0" dirty="0" smtClean="0">
                  <a:solidFill>
                    <a:srgbClr val="000000"/>
                  </a:solidFill>
                </a:rPr>
                <a:t>Bağ. </a:t>
              </a:r>
              <a:r>
                <a:rPr lang="en-US" baseline="0" dirty="0" smtClean="0">
                  <a:solidFill>
                    <a:srgbClr val="000000"/>
                  </a:solidFill>
                </a:rPr>
                <a:t>MO</a:t>
              </a:r>
              <a:r>
                <a:rPr lang="tr-TR" baseline="0" dirty="0" smtClean="0">
                  <a:solidFill>
                    <a:srgbClr val="000000"/>
                  </a:solidFill>
                </a:rPr>
                <a:t> </a:t>
              </a:r>
              <a:r>
                <a:rPr lang="en-US" i="1" baseline="0" dirty="0" smtClean="0">
                  <a:solidFill>
                    <a:srgbClr val="000000"/>
                  </a:solidFill>
                </a:rPr>
                <a:t>e</a:t>
              </a:r>
              <a:r>
                <a:rPr lang="en-US" dirty="0" smtClean="0">
                  <a:solidFill>
                    <a:srgbClr val="000000"/>
                  </a:solidFill>
                </a:rPr>
                <a:t>-</a:t>
              </a:r>
              <a:r>
                <a:rPr lang="en-US" baseline="0" dirty="0" smtClean="0">
                  <a:solidFill>
                    <a:srgbClr val="000000"/>
                  </a:solidFill>
                </a:rPr>
                <a:t> </a:t>
              </a:r>
              <a:r>
                <a:rPr lang="tr-TR" baseline="0" dirty="0" smtClean="0">
                  <a:solidFill>
                    <a:srgbClr val="000000"/>
                  </a:solidFill>
                </a:rPr>
                <a:t>sayısı </a:t>
              </a:r>
              <a:r>
                <a:rPr lang="en-US" baseline="0" dirty="0" smtClean="0">
                  <a:solidFill>
                    <a:srgbClr val="000000"/>
                  </a:solidFill>
                </a:rPr>
                <a:t>- </a:t>
              </a:r>
              <a:r>
                <a:rPr lang="tr-TR" baseline="0" dirty="0" smtClean="0">
                  <a:solidFill>
                    <a:srgbClr val="000000"/>
                  </a:solidFill>
                </a:rPr>
                <a:t>Karşıt bağ.</a:t>
              </a:r>
              <a:r>
                <a:rPr lang="en-US" baseline="0" dirty="0" smtClean="0">
                  <a:solidFill>
                    <a:srgbClr val="000000"/>
                  </a:solidFill>
                </a:rPr>
                <a:t> MO</a:t>
              </a:r>
              <a:r>
                <a:rPr lang="tr-TR" baseline="0" dirty="0" smtClean="0">
                  <a:solidFill>
                    <a:srgbClr val="000000"/>
                  </a:solidFill>
                </a:rPr>
                <a:t> </a:t>
              </a:r>
              <a:r>
                <a:rPr lang="en-US" i="1" baseline="0" dirty="0" smtClean="0">
                  <a:solidFill>
                    <a:srgbClr val="000000"/>
                  </a:solidFill>
                </a:rPr>
                <a:t>e</a:t>
              </a:r>
              <a:r>
                <a:rPr lang="en-US" i="1" dirty="0" smtClean="0">
                  <a:solidFill>
                    <a:srgbClr val="000000"/>
                  </a:solidFill>
                </a:rPr>
                <a:t>-</a:t>
              </a:r>
              <a:r>
                <a:rPr lang="en-US" baseline="0" dirty="0" smtClean="0">
                  <a:solidFill>
                    <a:srgbClr val="000000"/>
                  </a:solidFill>
                </a:rPr>
                <a:t> </a:t>
              </a:r>
              <a:r>
                <a:rPr lang="tr-TR" baseline="0" dirty="0" smtClean="0">
                  <a:solidFill>
                    <a:srgbClr val="000000"/>
                  </a:solidFill>
                </a:rPr>
                <a:t>sayısı</a:t>
              </a:r>
              <a:endParaRPr lang="en-US" baseline="0" dirty="0" smtClean="0">
                <a:solidFill>
                  <a:srgbClr val="000000"/>
                </a:solidFill>
              </a:endParaRPr>
            </a:p>
          </p:txBody>
        </p:sp>
        <p:sp>
          <p:nvSpPr>
            <p:cNvPr id="29706" name="Text Box 10"/>
            <p:cNvSpPr txBox="1">
              <a:spLocks noChangeArrowheads="1"/>
            </p:cNvSpPr>
            <p:nvPr/>
          </p:nvSpPr>
          <p:spPr bwMode="auto">
            <a:xfrm>
              <a:off x="3130" y="2615"/>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pPr eaLnBrk="0" hangingPunct="0">
                <a:spcBef>
                  <a:spcPct val="50000"/>
                </a:spcBef>
              </a:pPr>
              <a:r>
                <a:rPr lang="en-US" baseline="0" smtClean="0">
                  <a:solidFill>
                    <a:srgbClr val="000000"/>
                  </a:solidFill>
                </a:rPr>
                <a:t>2</a:t>
              </a:r>
            </a:p>
          </p:txBody>
        </p:sp>
        <p:sp>
          <p:nvSpPr>
            <p:cNvPr id="29707" name="Line 11"/>
            <p:cNvSpPr>
              <a:spLocks noChangeShapeType="1"/>
            </p:cNvSpPr>
            <p:nvPr/>
          </p:nvSpPr>
          <p:spPr bwMode="auto">
            <a:xfrm>
              <a:off x="1412" y="2615"/>
              <a:ext cx="40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eaLnBrk="0" hangingPunct="0">
                <a:spcBef>
                  <a:spcPct val="50000"/>
                </a:spcBef>
              </a:pPr>
              <a:endParaRPr lang="tr-TR" sz="2400" baseline="0" smtClean="0">
                <a:solidFill>
                  <a:srgbClr val="000000"/>
                </a:solidFill>
              </a:endParaRPr>
            </a:p>
          </p:txBody>
        </p:sp>
      </p:grpSp>
    </p:spTree>
    <p:extLst>
      <p:ext uri="{BB962C8B-B14F-4D97-AF65-F5344CB8AC3E}">
        <p14:creationId xmlns:p14="http://schemas.microsoft.com/office/powerpoint/2010/main" val="3262572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0" y="263525"/>
            <a:ext cx="8842375" cy="584200"/>
          </a:xfrm>
        </p:spPr>
        <p:txBody>
          <a:bodyPr/>
          <a:lstStyle/>
          <a:p>
            <a:pPr eaLnBrk="1" hangingPunct="1"/>
            <a:r>
              <a:rPr lang="tr-TR" sz="3200" smtClean="0"/>
              <a:t>Birinci periyot elementlerinin iki atomlu molekülleri</a:t>
            </a:r>
            <a:endParaRPr lang="en-US" sz="3200" smtClean="0"/>
          </a:p>
        </p:txBody>
      </p:sp>
      <p:pic>
        <p:nvPicPr>
          <p:cNvPr id="30726" name="Picture 3" descr="FG12_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188" y="1663700"/>
            <a:ext cx="4046537" cy="4114800"/>
          </a:xfrm>
          <a:noFill/>
        </p:spPr>
      </p:pic>
      <p:grpSp>
        <p:nvGrpSpPr>
          <p:cNvPr id="2" name="Group 14"/>
          <p:cNvGrpSpPr>
            <a:grpSpLocks/>
          </p:cNvGrpSpPr>
          <p:nvPr/>
        </p:nvGrpSpPr>
        <p:grpSpPr bwMode="auto">
          <a:xfrm>
            <a:off x="5526088" y="2003425"/>
            <a:ext cx="3316287" cy="550863"/>
            <a:chOff x="3481" y="1073"/>
            <a:chExt cx="2089" cy="347"/>
          </a:xfrm>
        </p:grpSpPr>
        <p:sp>
          <p:nvSpPr>
            <p:cNvPr id="30740" name="Text Box 4"/>
            <p:cNvSpPr txBox="1">
              <a:spLocks noChangeArrowheads="1"/>
            </p:cNvSpPr>
            <p:nvPr/>
          </p:nvSpPr>
          <p:spPr bwMode="auto">
            <a:xfrm>
              <a:off x="3481" y="1073"/>
              <a:ext cx="20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pPr eaLnBrk="0" hangingPunct="0">
                <a:spcBef>
                  <a:spcPct val="50000"/>
                </a:spcBef>
              </a:pPr>
              <a:r>
                <a:rPr lang="en-US" baseline="0" smtClean="0">
                  <a:solidFill>
                    <a:srgbClr val="000000"/>
                  </a:solidFill>
                </a:rPr>
                <a:t>BO    = (1-0)/2 = ½ </a:t>
              </a:r>
            </a:p>
          </p:txBody>
        </p:sp>
        <p:sp>
          <p:nvSpPr>
            <p:cNvPr id="30741" name="Rectangle 9"/>
            <p:cNvSpPr>
              <a:spLocks noChangeArrowheads="1"/>
            </p:cNvSpPr>
            <p:nvPr/>
          </p:nvSpPr>
          <p:spPr bwMode="auto">
            <a:xfrm>
              <a:off x="3740" y="1189"/>
              <a:ext cx="3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hangingPunct="0">
                <a:spcBef>
                  <a:spcPct val="50000"/>
                </a:spcBef>
              </a:pPr>
              <a:r>
                <a:rPr lang="en-US" sz="1800" baseline="0" smtClean="0">
                  <a:solidFill>
                    <a:srgbClr val="000000"/>
                  </a:solidFill>
                </a:rPr>
                <a:t>H</a:t>
              </a:r>
              <a:r>
                <a:rPr lang="en-US" sz="1800" baseline="-25000" smtClean="0">
                  <a:solidFill>
                    <a:srgbClr val="000000"/>
                  </a:solidFill>
                </a:rPr>
                <a:t>2</a:t>
              </a:r>
              <a:r>
                <a:rPr lang="en-US" sz="1800" smtClean="0">
                  <a:solidFill>
                    <a:srgbClr val="000000"/>
                  </a:solidFill>
                </a:rPr>
                <a:t>+</a:t>
              </a:r>
            </a:p>
          </p:txBody>
        </p:sp>
      </p:grpSp>
      <p:grpSp>
        <p:nvGrpSpPr>
          <p:cNvPr id="3" name="Group 15"/>
          <p:cNvGrpSpPr>
            <a:grpSpLocks/>
          </p:cNvGrpSpPr>
          <p:nvPr/>
        </p:nvGrpSpPr>
        <p:grpSpPr bwMode="auto">
          <a:xfrm>
            <a:off x="5526088" y="3016250"/>
            <a:ext cx="3124200" cy="568325"/>
            <a:chOff x="3481" y="1711"/>
            <a:chExt cx="1968" cy="358"/>
          </a:xfrm>
        </p:grpSpPr>
        <p:sp>
          <p:nvSpPr>
            <p:cNvPr id="30738" name="Text Box 5"/>
            <p:cNvSpPr txBox="1">
              <a:spLocks noChangeArrowheads="1"/>
            </p:cNvSpPr>
            <p:nvPr/>
          </p:nvSpPr>
          <p:spPr bwMode="auto">
            <a:xfrm>
              <a:off x="3481" y="1711"/>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pPr eaLnBrk="0" hangingPunct="0">
                <a:spcBef>
                  <a:spcPct val="50000"/>
                </a:spcBef>
              </a:pPr>
              <a:r>
                <a:rPr lang="en-US" baseline="0" smtClean="0">
                  <a:solidFill>
                    <a:srgbClr val="000000"/>
                  </a:solidFill>
                </a:rPr>
                <a:t>BO    = (2-0)/2 = 1 </a:t>
              </a:r>
            </a:p>
          </p:txBody>
        </p:sp>
        <p:sp>
          <p:nvSpPr>
            <p:cNvPr id="30739" name="Rectangle 11"/>
            <p:cNvSpPr>
              <a:spLocks noChangeArrowheads="1"/>
            </p:cNvSpPr>
            <p:nvPr/>
          </p:nvSpPr>
          <p:spPr bwMode="auto">
            <a:xfrm>
              <a:off x="3740" y="1836"/>
              <a:ext cx="2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hangingPunct="0">
                <a:spcBef>
                  <a:spcPct val="50000"/>
                </a:spcBef>
              </a:pPr>
              <a:r>
                <a:rPr lang="en-US" sz="1800" baseline="0" smtClean="0">
                  <a:solidFill>
                    <a:srgbClr val="000000"/>
                  </a:solidFill>
                </a:rPr>
                <a:t>H</a:t>
              </a:r>
              <a:r>
                <a:rPr lang="en-US" sz="1800" baseline="-25000" smtClean="0">
                  <a:solidFill>
                    <a:srgbClr val="000000"/>
                  </a:solidFill>
                </a:rPr>
                <a:t>2</a:t>
              </a:r>
              <a:endParaRPr lang="en-US" sz="1800" smtClean="0">
                <a:solidFill>
                  <a:srgbClr val="000000"/>
                </a:solidFill>
              </a:endParaRPr>
            </a:p>
          </p:txBody>
        </p:sp>
      </p:grpSp>
      <p:grpSp>
        <p:nvGrpSpPr>
          <p:cNvPr id="4" name="Group 16"/>
          <p:cNvGrpSpPr>
            <a:grpSpLocks/>
          </p:cNvGrpSpPr>
          <p:nvPr/>
        </p:nvGrpSpPr>
        <p:grpSpPr bwMode="auto">
          <a:xfrm>
            <a:off x="5526088" y="4029075"/>
            <a:ext cx="3316287" cy="573088"/>
            <a:chOff x="3481" y="2349"/>
            <a:chExt cx="2089" cy="361"/>
          </a:xfrm>
        </p:grpSpPr>
        <p:sp>
          <p:nvSpPr>
            <p:cNvPr id="30736" name="Text Box 6"/>
            <p:cNvSpPr txBox="1">
              <a:spLocks noChangeArrowheads="1"/>
            </p:cNvSpPr>
            <p:nvPr/>
          </p:nvSpPr>
          <p:spPr bwMode="auto">
            <a:xfrm>
              <a:off x="3481" y="2349"/>
              <a:ext cx="20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pPr eaLnBrk="0" hangingPunct="0">
                <a:spcBef>
                  <a:spcPct val="50000"/>
                </a:spcBef>
              </a:pPr>
              <a:r>
                <a:rPr lang="en-US" baseline="0" smtClean="0">
                  <a:solidFill>
                    <a:srgbClr val="000000"/>
                  </a:solidFill>
                </a:rPr>
                <a:t>BO      = (2-1)/2 = ½ </a:t>
              </a:r>
            </a:p>
          </p:txBody>
        </p:sp>
        <p:sp>
          <p:nvSpPr>
            <p:cNvPr id="30737" name="Rectangle 12"/>
            <p:cNvSpPr>
              <a:spLocks noChangeArrowheads="1"/>
            </p:cNvSpPr>
            <p:nvPr/>
          </p:nvSpPr>
          <p:spPr bwMode="auto">
            <a:xfrm>
              <a:off x="3740" y="2479"/>
              <a:ext cx="3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hangingPunct="0">
                <a:spcBef>
                  <a:spcPct val="50000"/>
                </a:spcBef>
              </a:pPr>
              <a:r>
                <a:rPr lang="en-US" sz="1800" baseline="0" smtClean="0">
                  <a:solidFill>
                    <a:srgbClr val="000000"/>
                  </a:solidFill>
                </a:rPr>
                <a:t>He</a:t>
              </a:r>
              <a:r>
                <a:rPr lang="en-US" sz="1800" baseline="-25000" smtClean="0">
                  <a:solidFill>
                    <a:srgbClr val="000000"/>
                  </a:solidFill>
                </a:rPr>
                <a:t>2</a:t>
              </a:r>
              <a:r>
                <a:rPr lang="en-US" sz="1800" smtClean="0">
                  <a:solidFill>
                    <a:srgbClr val="000000"/>
                  </a:solidFill>
                </a:rPr>
                <a:t>+</a:t>
              </a:r>
            </a:p>
          </p:txBody>
        </p:sp>
      </p:grpSp>
      <p:grpSp>
        <p:nvGrpSpPr>
          <p:cNvPr id="5" name="Group 17"/>
          <p:cNvGrpSpPr>
            <a:grpSpLocks/>
          </p:cNvGrpSpPr>
          <p:nvPr/>
        </p:nvGrpSpPr>
        <p:grpSpPr bwMode="auto">
          <a:xfrm>
            <a:off x="5526088" y="5041900"/>
            <a:ext cx="3124200" cy="576263"/>
            <a:chOff x="3481" y="2987"/>
            <a:chExt cx="1968" cy="363"/>
          </a:xfrm>
        </p:grpSpPr>
        <p:sp>
          <p:nvSpPr>
            <p:cNvPr id="30734" name="Text Box 7"/>
            <p:cNvSpPr txBox="1">
              <a:spLocks noChangeArrowheads="1"/>
            </p:cNvSpPr>
            <p:nvPr/>
          </p:nvSpPr>
          <p:spPr bwMode="auto">
            <a:xfrm>
              <a:off x="3481" y="2987"/>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pPr eaLnBrk="0" hangingPunct="0">
                <a:spcBef>
                  <a:spcPct val="50000"/>
                </a:spcBef>
              </a:pPr>
              <a:r>
                <a:rPr lang="en-US" baseline="0" smtClean="0">
                  <a:solidFill>
                    <a:srgbClr val="000000"/>
                  </a:solidFill>
                </a:rPr>
                <a:t>BO     = (2-2)/2 = 0 </a:t>
              </a:r>
            </a:p>
          </p:txBody>
        </p:sp>
        <p:sp>
          <p:nvSpPr>
            <p:cNvPr id="30735" name="Rectangle 13"/>
            <p:cNvSpPr>
              <a:spLocks noChangeArrowheads="1"/>
            </p:cNvSpPr>
            <p:nvPr/>
          </p:nvSpPr>
          <p:spPr bwMode="auto">
            <a:xfrm>
              <a:off x="3740" y="3117"/>
              <a:ext cx="3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hangingPunct="0">
                <a:spcBef>
                  <a:spcPct val="50000"/>
                </a:spcBef>
              </a:pPr>
              <a:r>
                <a:rPr lang="en-US" sz="1800" baseline="0" smtClean="0">
                  <a:solidFill>
                    <a:srgbClr val="000000"/>
                  </a:solidFill>
                </a:rPr>
                <a:t>He</a:t>
              </a:r>
              <a:r>
                <a:rPr lang="en-US" sz="1800" baseline="-25000" smtClean="0">
                  <a:solidFill>
                    <a:srgbClr val="000000"/>
                  </a:solidFill>
                </a:rPr>
                <a:t>2</a:t>
              </a:r>
              <a:endParaRPr lang="en-US" sz="1800" smtClean="0">
                <a:solidFill>
                  <a:srgbClr val="000000"/>
                </a:solidFill>
              </a:endParaRPr>
            </a:p>
          </p:txBody>
        </p:sp>
      </p:grpSp>
      <p:grpSp>
        <p:nvGrpSpPr>
          <p:cNvPr id="6" name="Group 18"/>
          <p:cNvGrpSpPr>
            <a:grpSpLocks/>
          </p:cNvGrpSpPr>
          <p:nvPr/>
        </p:nvGrpSpPr>
        <p:grpSpPr bwMode="auto">
          <a:xfrm>
            <a:off x="5105400" y="1127125"/>
            <a:ext cx="3316288" cy="533400"/>
            <a:chOff x="3481" y="1073"/>
            <a:chExt cx="2089" cy="336"/>
          </a:xfrm>
        </p:grpSpPr>
        <p:sp>
          <p:nvSpPr>
            <p:cNvPr id="30732" name="Text Box 19"/>
            <p:cNvSpPr txBox="1">
              <a:spLocks noChangeArrowheads="1"/>
            </p:cNvSpPr>
            <p:nvPr/>
          </p:nvSpPr>
          <p:spPr bwMode="auto">
            <a:xfrm>
              <a:off x="3481" y="1073"/>
              <a:ext cx="20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pPr eaLnBrk="0" hangingPunct="0">
                <a:spcBef>
                  <a:spcPct val="50000"/>
                </a:spcBef>
              </a:pPr>
              <a:r>
                <a:rPr lang="en-US" baseline="0" dirty="0" smtClean="0">
                  <a:solidFill>
                    <a:srgbClr val="000000"/>
                  </a:solidFill>
                </a:rPr>
                <a:t>BO = </a:t>
              </a:r>
              <a:r>
                <a:rPr lang="en-US" i="1" baseline="0" dirty="0" smtClean="0">
                  <a:solidFill>
                    <a:srgbClr val="000000"/>
                  </a:solidFill>
                </a:rPr>
                <a:t>(e</a:t>
              </a:r>
              <a:r>
                <a:rPr lang="en-US" i="1" dirty="0" smtClean="0">
                  <a:solidFill>
                    <a:srgbClr val="000000"/>
                  </a:solidFill>
                </a:rPr>
                <a:t>-</a:t>
              </a:r>
              <a:r>
                <a:rPr lang="en-US" i="1" baseline="-25000" dirty="0" smtClean="0">
                  <a:solidFill>
                    <a:srgbClr val="000000"/>
                  </a:solidFill>
                </a:rPr>
                <a:t>bond</a:t>
              </a:r>
              <a:r>
                <a:rPr lang="en-US" i="1" baseline="0" dirty="0" smtClean="0">
                  <a:solidFill>
                    <a:srgbClr val="000000"/>
                  </a:solidFill>
                </a:rPr>
                <a:t> - e</a:t>
              </a:r>
              <a:r>
                <a:rPr lang="en-US" i="1" dirty="0" smtClean="0">
                  <a:solidFill>
                    <a:srgbClr val="000000"/>
                  </a:solidFill>
                </a:rPr>
                <a:t>-</a:t>
              </a:r>
              <a:r>
                <a:rPr lang="en-US" i="1" baseline="-25000" dirty="0" err="1" smtClean="0">
                  <a:solidFill>
                    <a:srgbClr val="000000"/>
                  </a:solidFill>
                </a:rPr>
                <a:t>antibond</a:t>
              </a:r>
              <a:r>
                <a:rPr lang="en-US" i="1" baseline="0" dirty="0" smtClean="0">
                  <a:solidFill>
                    <a:srgbClr val="000000"/>
                  </a:solidFill>
                </a:rPr>
                <a:t> </a:t>
              </a:r>
              <a:r>
                <a:rPr lang="en-US" baseline="0" dirty="0" smtClean="0">
                  <a:solidFill>
                    <a:srgbClr val="000000"/>
                  </a:solidFill>
                </a:rPr>
                <a:t>)/2 </a:t>
              </a:r>
            </a:p>
          </p:txBody>
        </p:sp>
        <p:sp>
          <p:nvSpPr>
            <p:cNvPr id="30733" name="Rectangle 20"/>
            <p:cNvSpPr>
              <a:spLocks noChangeArrowheads="1"/>
            </p:cNvSpPr>
            <p:nvPr/>
          </p:nvSpPr>
          <p:spPr bwMode="auto">
            <a:xfrm>
              <a:off x="3740" y="1236"/>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hangingPunct="0">
                <a:spcBef>
                  <a:spcPct val="50000"/>
                </a:spcBef>
              </a:pPr>
              <a:endParaRPr lang="tr-TR" sz="1800" smtClean="0">
                <a:solidFill>
                  <a:srgbClr val="000000"/>
                </a:solidFill>
              </a:endParaRPr>
            </a:p>
          </p:txBody>
        </p:sp>
      </p:grpSp>
    </p:spTree>
    <p:extLst>
      <p:ext uri="{BB962C8B-B14F-4D97-AF65-F5344CB8AC3E}">
        <p14:creationId xmlns:p14="http://schemas.microsoft.com/office/powerpoint/2010/main" val="1378658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51045" y="260648"/>
            <a:ext cx="8569427" cy="2677656"/>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İyonik bir bileşiğin formülünde katyonların yüklerinin toplamıyla anyonların yüklerinin toplamı sıfır olmalıdır.</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1" baseline="0" dirty="0" smtClean="0">
                <a:solidFill>
                  <a:prstClr val="black"/>
                </a:solidFill>
                <a:cs typeface="Times New Roman" pitchFamily="18" charset="0"/>
              </a:rPr>
              <a:t>Örneğin</a:t>
            </a:r>
            <a:r>
              <a:rPr lang="tr-TR" sz="2400" baseline="0" dirty="0" smtClean="0">
                <a:solidFill>
                  <a:prstClr val="black"/>
                </a:solidFill>
                <a:cs typeface="Times New Roman" pitchFamily="18" charset="0"/>
              </a:rPr>
              <a:t>, Na</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O  bileşiği</a:t>
            </a:r>
            <a:r>
              <a:rPr lang="tr-TR" sz="2400" baseline="0" dirty="0" smtClean="0">
                <a:solidFill>
                  <a:prstClr val="black"/>
                </a:solidFill>
                <a:cs typeface="Times New Roman" pitchFamily="18" charset="0"/>
                <a:sym typeface="Symbol"/>
              </a:rPr>
              <a:t>   2Na</a:t>
            </a:r>
            <a:r>
              <a:rPr lang="tr-TR" sz="2400" dirty="0" smtClean="0">
                <a:solidFill>
                  <a:prstClr val="black"/>
                </a:solidFill>
                <a:cs typeface="Times New Roman" pitchFamily="18" charset="0"/>
                <a:sym typeface="Symbol"/>
              </a:rPr>
              <a:t>+</a:t>
            </a:r>
            <a:r>
              <a:rPr lang="tr-TR" sz="2400" baseline="0" dirty="0" smtClean="0">
                <a:solidFill>
                  <a:prstClr val="black"/>
                </a:solidFill>
                <a:cs typeface="Times New Roman" pitchFamily="18" charset="0"/>
                <a:sym typeface="Symbol"/>
              </a:rPr>
              <a:t>  ve  O</a:t>
            </a:r>
            <a:r>
              <a:rPr lang="tr-TR" sz="2400" dirty="0" smtClean="0">
                <a:solidFill>
                  <a:prstClr val="black"/>
                </a:solidFill>
                <a:cs typeface="Times New Roman" pitchFamily="18" charset="0"/>
                <a:sym typeface="Symbol"/>
              </a:rPr>
              <a:t>2-</a:t>
            </a:r>
            <a:r>
              <a:rPr lang="tr-TR" sz="2400" baseline="0" dirty="0" smtClean="0">
                <a:solidFill>
                  <a:prstClr val="black"/>
                </a:solidFill>
                <a:cs typeface="Times New Roman" pitchFamily="18" charset="0"/>
                <a:sym typeface="Symbol"/>
              </a:rPr>
              <a:t>  den oluşur. Yani ancak 2 adet + yüklü Na ile 1 adet 2- yüklü O atomu dengelenir.</a:t>
            </a:r>
          </a:p>
          <a:p>
            <a:pPr algn="just" fontAlgn="auto">
              <a:spcBef>
                <a:spcPts val="0"/>
              </a:spcBef>
              <a:spcAft>
                <a:spcPts val="0"/>
              </a:spcAft>
            </a:pPr>
            <a:endParaRPr lang="tr-TR" sz="1200" baseline="0" dirty="0" smtClean="0">
              <a:solidFill>
                <a:prstClr val="black"/>
              </a:solidFill>
              <a:cs typeface="Times New Roman" pitchFamily="18" charset="0"/>
              <a:sym typeface="Symbol"/>
            </a:endParaRPr>
          </a:p>
          <a:p>
            <a:pPr algn="just" fontAlgn="auto">
              <a:spcBef>
                <a:spcPts val="0"/>
              </a:spcBef>
              <a:spcAft>
                <a:spcPts val="0"/>
              </a:spcAft>
            </a:pPr>
            <a:r>
              <a:rPr lang="tr-TR" sz="2400" b="1" baseline="0" dirty="0" smtClean="0">
                <a:solidFill>
                  <a:prstClr val="black"/>
                </a:solidFill>
                <a:cs typeface="Times New Roman" pitchFamily="18" charset="0"/>
              </a:rPr>
              <a:t>Örneğin</a:t>
            </a:r>
            <a:r>
              <a:rPr lang="tr-TR" sz="2400" baseline="0" dirty="0" smtClean="0">
                <a:solidFill>
                  <a:prstClr val="black"/>
                </a:solidFill>
                <a:cs typeface="Times New Roman" pitchFamily="18" charset="0"/>
              </a:rPr>
              <a:t>, Al</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O</a:t>
            </a:r>
            <a:r>
              <a:rPr lang="tr-TR" sz="2400" baseline="-25000" dirty="0" smtClean="0">
                <a:solidFill>
                  <a:prstClr val="black"/>
                </a:solidFill>
                <a:cs typeface="Times New Roman" pitchFamily="18" charset="0"/>
              </a:rPr>
              <a:t>3</a:t>
            </a:r>
            <a:r>
              <a:rPr lang="tr-TR" sz="2400" baseline="0" dirty="0" smtClean="0">
                <a:solidFill>
                  <a:prstClr val="black"/>
                </a:solidFill>
                <a:cs typeface="Times New Roman" pitchFamily="18" charset="0"/>
              </a:rPr>
              <a:t>  bileşiği</a:t>
            </a:r>
            <a:r>
              <a:rPr lang="tr-TR" sz="2400" baseline="0" dirty="0" smtClean="0">
                <a:solidFill>
                  <a:prstClr val="black"/>
                </a:solidFill>
                <a:cs typeface="Times New Roman" pitchFamily="18" charset="0"/>
                <a:sym typeface="Symbol"/>
              </a:rPr>
              <a:t>   2Al</a:t>
            </a:r>
            <a:r>
              <a:rPr lang="tr-TR" sz="2400" dirty="0" smtClean="0">
                <a:solidFill>
                  <a:prstClr val="black"/>
                </a:solidFill>
                <a:cs typeface="Times New Roman" pitchFamily="18" charset="0"/>
                <a:sym typeface="Symbol"/>
              </a:rPr>
              <a:t>3+</a:t>
            </a:r>
            <a:r>
              <a:rPr lang="tr-TR" sz="2400" baseline="0" dirty="0" smtClean="0">
                <a:solidFill>
                  <a:prstClr val="black"/>
                </a:solidFill>
                <a:cs typeface="Times New Roman" pitchFamily="18" charset="0"/>
                <a:sym typeface="Symbol"/>
              </a:rPr>
              <a:t>  ve  3O</a:t>
            </a:r>
            <a:r>
              <a:rPr lang="tr-TR" sz="2400" dirty="0" smtClean="0">
                <a:solidFill>
                  <a:prstClr val="black"/>
                </a:solidFill>
                <a:cs typeface="Times New Roman" pitchFamily="18" charset="0"/>
                <a:sym typeface="Symbol"/>
              </a:rPr>
              <a:t>2-</a:t>
            </a:r>
            <a:r>
              <a:rPr lang="tr-TR" sz="2400" baseline="0" dirty="0" smtClean="0">
                <a:solidFill>
                  <a:prstClr val="black"/>
                </a:solidFill>
                <a:cs typeface="Times New Roman" pitchFamily="18" charset="0"/>
                <a:sym typeface="Symbol"/>
              </a:rPr>
              <a:t>  den oluşur. Yani ancak 2 adet 3+ yüklü Al ile 3 adet 2- yüklü O atomu dengelenir.</a:t>
            </a:r>
            <a:endParaRPr lang="tr-TR" sz="2400" baseline="0" dirty="0">
              <a:solidFill>
                <a:prstClr val="black"/>
              </a:solidFill>
              <a:cs typeface="Times New Roman" pitchFamily="18" charset="0"/>
            </a:endParaRPr>
          </a:p>
        </p:txBody>
      </p:sp>
      <p:sp>
        <p:nvSpPr>
          <p:cNvPr id="3" name="2 Metin kutusu"/>
          <p:cNvSpPr txBox="1"/>
          <p:nvPr/>
        </p:nvSpPr>
        <p:spPr>
          <a:xfrm>
            <a:off x="2357422" y="3071810"/>
            <a:ext cx="2143140" cy="769441"/>
          </a:xfrm>
          <a:prstGeom prst="rect">
            <a:avLst/>
          </a:prstGeom>
          <a:noFill/>
        </p:spPr>
        <p:txBody>
          <a:bodyPr wrap="square" rtlCol="0">
            <a:spAutoFit/>
          </a:bodyPr>
          <a:lstStyle/>
          <a:p>
            <a:pPr fontAlgn="auto">
              <a:spcBef>
                <a:spcPts val="0"/>
              </a:spcBef>
              <a:spcAft>
                <a:spcPts val="0"/>
              </a:spcAft>
            </a:pPr>
            <a:r>
              <a:rPr lang="tr-TR" sz="4400" baseline="0" dirty="0" smtClean="0">
                <a:solidFill>
                  <a:prstClr val="black"/>
                </a:solidFill>
                <a:cs typeface="Times New Roman" pitchFamily="18" charset="0"/>
              </a:rPr>
              <a:t>Na</a:t>
            </a:r>
            <a:r>
              <a:rPr lang="tr-TR" sz="4400" dirty="0" smtClean="0">
                <a:solidFill>
                  <a:prstClr val="black"/>
                </a:solidFill>
                <a:cs typeface="Times New Roman" pitchFamily="18" charset="0"/>
              </a:rPr>
              <a:t>+</a:t>
            </a:r>
            <a:r>
              <a:rPr lang="tr-TR" sz="4400" baseline="0" dirty="0" smtClean="0">
                <a:solidFill>
                  <a:prstClr val="black"/>
                </a:solidFill>
                <a:cs typeface="Times New Roman" pitchFamily="18" charset="0"/>
              </a:rPr>
              <a:t>  O</a:t>
            </a:r>
            <a:r>
              <a:rPr lang="tr-TR" sz="4400" dirty="0" smtClean="0">
                <a:solidFill>
                  <a:prstClr val="black"/>
                </a:solidFill>
                <a:cs typeface="Times New Roman" pitchFamily="18" charset="0"/>
              </a:rPr>
              <a:t>2-</a:t>
            </a:r>
            <a:endParaRPr lang="tr-TR" sz="4400" baseline="0" dirty="0">
              <a:solidFill>
                <a:prstClr val="black"/>
              </a:solidFill>
              <a:cs typeface="Times New Roman" pitchFamily="18" charset="0"/>
            </a:endParaRPr>
          </a:p>
        </p:txBody>
      </p:sp>
      <p:cxnSp>
        <p:nvCxnSpPr>
          <p:cNvPr id="5" name="4 Düz Ok Bağlayıcısı"/>
          <p:cNvCxnSpPr/>
          <p:nvPr/>
        </p:nvCxnSpPr>
        <p:spPr>
          <a:xfrm rot="10800000" flipV="1">
            <a:off x="3071802" y="3357561"/>
            <a:ext cx="785818" cy="555127"/>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 name="6 Düz Ok Bağlayıcısı"/>
          <p:cNvCxnSpPr/>
          <p:nvPr/>
        </p:nvCxnSpPr>
        <p:spPr>
          <a:xfrm>
            <a:off x="2928926" y="3412623"/>
            <a:ext cx="928694" cy="500066"/>
          </a:xfrm>
          <a:prstGeom prst="straightConnector1">
            <a:avLst/>
          </a:prstGeom>
          <a:ln w="2857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7 Metin kutusu"/>
          <p:cNvSpPr txBox="1"/>
          <p:nvPr/>
        </p:nvSpPr>
        <p:spPr>
          <a:xfrm>
            <a:off x="5313020" y="3071809"/>
            <a:ext cx="2143140" cy="769441"/>
          </a:xfrm>
          <a:prstGeom prst="rect">
            <a:avLst/>
          </a:prstGeom>
          <a:noFill/>
        </p:spPr>
        <p:txBody>
          <a:bodyPr wrap="square" rtlCol="0">
            <a:spAutoFit/>
          </a:bodyPr>
          <a:lstStyle/>
          <a:p>
            <a:pPr fontAlgn="auto">
              <a:spcBef>
                <a:spcPts val="0"/>
              </a:spcBef>
              <a:spcAft>
                <a:spcPts val="0"/>
              </a:spcAft>
            </a:pPr>
            <a:r>
              <a:rPr lang="tr-TR" sz="4400" baseline="0" dirty="0" smtClean="0">
                <a:solidFill>
                  <a:prstClr val="black"/>
                </a:solidFill>
                <a:cs typeface="Times New Roman" pitchFamily="18" charset="0"/>
              </a:rPr>
              <a:t>Na</a:t>
            </a:r>
            <a:r>
              <a:rPr lang="tr-TR" sz="4400" baseline="-25000" dirty="0" smtClean="0">
                <a:solidFill>
                  <a:prstClr val="black"/>
                </a:solidFill>
                <a:cs typeface="Times New Roman" pitchFamily="18" charset="0"/>
              </a:rPr>
              <a:t>2</a:t>
            </a:r>
            <a:r>
              <a:rPr lang="tr-TR" sz="4400" baseline="0" dirty="0" smtClean="0">
                <a:solidFill>
                  <a:prstClr val="black"/>
                </a:solidFill>
                <a:cs typeface="Times New Roman" pitchFamily="18" charset="0"/>
              </a:rPr>
              <a:t>O</a:t>
            </a:r>
            <a:endParaRPr lang="tr-TR" sz="4400" baseline="0" dirty="0">
              <a:solidFill>
                <a:prstClr val="black"/>
              </a:solidFill>
              <a:cs typeface="Times New Roman" pitchFamily="18" charset="0"/>
            </a:endParaRPr>
          </a:p>
        </p:txBody>
      </p:sp>
      <p:cxnSp>
        <p:nvCxnSpPr>
          <p:cNvPr id="10" name="9 Düz Ok Bağlayıcısı"/>
          <p:cNvCxnSpPr/>
          <p:nvPr/>
        </p:nvCxnSpPr>
        <p:spPr>
          <a:xfrm>
            <a:off x="4429124" y="3484061"/>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14 Metin kutusu"/>
          <p:cNvSpPr txBox="1"/>
          <p:nvPr/>
        </p:nvSpPr>
        <p:spPr>
          <a:xfrm>
            <a:off x="2357422" y="4286256"/>
            <a:ext cx="2143140" cy="769441"/>
          </a:xfrm>
          <a:prstGeom prst="rect">
            <a:avLst/>
          </a:prstGeom>
          <a:noFill/>
        </p:spPr>
        <p:txBody>
          <a:bodyPr wrap="square" rtlCol="0">
            <a:spAutoFit/>
          </a:bodyPr>
          <a:lstStyle/>
          <a:p>
            <a:pPr fontAlgn="auto">
              <a:spcBef>
                <a:spcPts val="0"/>
              </a:spcBef>
              <a:spcAft>
                <a:spcPts val="0"/>
              </a:spcAft>
            </a:pPr>
            <a:r>
              <a:rPr lang="tr-TR" sz="4400" baseline="0" dirty="0" smtClean="0">
                <a:solidFill>
                  <a:prstClr val="black"/>
                </a:solidFill>
                <a:cs typeface="Times New Roman" pitchFamily="18" charset="0"/>
              </a:rPr>
              <a:t>Al</a:t>
            </a:r>
            <a:r>
              <a:rPr lang="tr-TR" sz="4400" dirty="0" smtClean="0">
                <a:solidFill>
                  <a:prstClr val="black"/>
                </a:solidFill>
                <a:cs typeface="Times New Roman" pitchFamily="18" charset="0"/>
              </a:rPr>
              <a:t>3+</a:t>
            </a:r>
            <a:r>
              <a:rPr lang="tr-TR" sz="4400" baseline="0" dirty="0" smtClean="0">
                <a:solidFill>
                  <a:prstClr val="black"/>
                </a:solidFill>
                <a:cs typeface="Times New Roman" pitchFamily="18" charset="0"/>
              </a:rPr>
              <a:t>  O</a:t>
            </a:r>
            <a:r>
              <a:rPr lang="tr-TR" sz="4400" dirty="0" smtClean="0">
                <a:solidFill>
                  <a:prstClr val="black"/>
                </a:solidFill>
                <a:cs typeface="Times New Roman" pitchFamily="18" charset="0"/>
              </a:rPr>
              <a:t>2-</a:t>
            </a:r>
            <a:endParaRPr lang="tr-TR" sz="4400" baseline="0" dirty="0">
              <a:solidFill>
                <a:prstClr val="black"/>
              </a:solidFill>
              <a:cs typeface="Times New Roman" pitchFamily="18" charset="0"/>
            </a:endParaRPr>
          </a:p>
        </p:txBody>
      </p:sp>
      <p:cxnSp>
        <p:nvCxnSpPr>
          <p:cNvPr id="16" name="15 Düz Ok Bağlayıcısı"/>
          <p:cNvCxnSpPr/>
          <p:nvPr/>
        </p:nvCxnSpPr>
        <p:spPr>
          <a:xfrm rot="10800000" flipV="1">
            <a:off x="3071802" y="4572007"/>
            <a:ext cx="785818" cy="555127"/>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16 Düz Ok Bağlayıcısı"/>
          <p:cNvCxnSpPr/>
          <p:nvPr/>
        </p:nvCxnSpPr>
        <p:spPr>
          <a:xfrm>
            <a:off x="2928926" y="4627069"/>
            <a:ext cx="928694" cy="500066"/>
          </a:xfrm>
          <a:prstGeom prst="straightConnector1">
            <a:avLst/>
          </a:prstGeom>
          <a:ln w="2857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17 Metin kutusu"/>
          <p:cNvSpPr txBox="1"/>
          <p:nvPr/>
        </p:nvSpPr>
        <p:spPr>
          <a:xfrm>
            <a:off x="5286380" y="4286256"/>
            <a:ext cx="2143140" cy="769441"/>
          </a:xfrm>
          <a:prstGeom prst="rect">
            <a:avLst/>
          </a:prstGeom>
          <a:noFill/>
        </p:spPr>
        <p:txBody>
          <a:bodyPr wrap="square" rtlCol="0">
            <a:spAutoFit/>
          </a:bodyPr>
          <a:lstStyle/>
          <a:p>
            <a:pPr fontAlgn="auto">
              <a:spcBef>
                <a:spcPts val="0"/>
              </a:spcBef>
              <a:spcAft>
                <a:spcPts val="0"/>
              </a:spcAft>
            </a:pPr>
            <a:r>
              <a:rPr lang="tr-TR" sz="4400" baseline="0" dirty="0" smtClean="0">
                <a:solidFill>
                  <a:prstClr val="black"/>
                </a:solidFill>
                <a:cs typeface="Times New Roman" pitchFamily="18" charset="0"/>
              </a:rPr>
              <a:t>Al</a:t>
            </a:r>
            <a:r>
              <a:rPr lang="tr-TR" sz="4400" baseline="-25000" dirty="0" smtClean="0">
                <a:solidFill>
                  <a:prstClr val="black"/>
                </a:solidFill>
                <a:cs typeface="Times New Roman" pitchFamily="18" charset="0"/>
              </a:rPr>
              <a:t>2</a:t>
            </a:r>
            <a:r>
              <a:rPr lang="tr-TR" sz="4400" baseline="0" dirty="0" smtClean="0">
                <a:solidFill>
                  <a:prstClr val="black"/>
                </a:solidFill>
                <a:cs typeface="Times New Roman" pitchFamily="18" charset="0"/>
              </a:rPr>
              <a:t>O</a:t>
            </a:r>
            <a:r>
              <a:rPr lang="tr-TR" sz="4400" baseline="-25000" dirty="0" smtClean="0">
                <a:solidFill>
                  <a:prstClr val="black"/>
                </a:solidFill>
                <a:cs typeface="Times New Roman" pitchFamily="18" charset="0"/>
              </a:rPr>
              <a:t>3</a:t>
            </a:r>
            <a:endParaRPr lang="tr-TR" sz="4400" baseline="0" dirty="0">
              <a:solidFill>
                <a:prstClr val="black"/>
              </a:solidFill>
              <a:cs typeface="Times New Roman" pitchFamily="18" charset="0"/>
            </a:endParaRPr>
          </a:p>
        </p:txBody>
      </p:sp>
      <p:cxnSp>
        <p:nvCxnSpPr>
          <p:cNvPr id="19" name="18 Düz Ok Bağlayıcısı"/>
          <p:cNvCxnSpPr/>
          <p:nvPr/>
        </p:nvCxnSpPr>
        <p:spPr>
          <a:xfrm>
            <a:off x="4429124" y="4698507"/>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19 Metin kutusu"/>
          <p:cNvSpPr txBox="1"/>
          <p:nvPr/>
        </p:nvSpPr>
        <p:spPr>
          <a:xfrm>
            <a:off x="2357422" y="5500702"/>
            <a:ext cx="2143140" cy="769441"/>
          </a:xfrm>
          <a:prstGeom prst="rect">
            <a:avLst/>
          </a:prstGeom>
          <a:noFill/>
        </p:spPr>
        <p:txBody>
          <a:bodyPr wrap="square" rtlCol="0">
            <a:spAutoFit/>
          </a:bodyPr>
          <a:lstStyle/>
          <a:p>
            <a:pPr fontAlgn="auto">
              <a:spcBef>
                <a:spcPts val="0"/>
              </a:spcBef>
              <a:spcAft>
                <a:spcPts val="0"/>
              </a:spcAft>
            </a:pPr>
            <a:r>
              <a:rPr lang="tr-TR" sz="4400" baseline="0" dirty="0" smtClean="0">
                <a:solidFill>
                  <a:prstClr val="black"/>
                </a:solidFill>
                <a:cs typeface="Times New Roman" pitchFamily="18" charset="0"/>
              </a:rPr>
              <a:t>Bi</a:t>
            </a:r>
            <a:r>
              <a:rPr lang="tr-TR" sz="4400" dirty="0" smtClean="0">
                <a:solidFill>
                  <a:prstClr val="black"/>
                </a:solidFill>
                <a:cs typeface="Times New Roman" pitchFamily="18" charset="0"/>
              </a:rPr>
              <a:t>3+</a:t>
            </a:r>
            <a:r>
              <a:rPr lang="tr-TR" sz="4400" baseline="0" dirty="0" smtClean="0">
                <a:solidFill>
                  <a:prstClr val="black"/>
                </a:solidFill>
                <a:cs typeface="Times New Roman" pitchFamily="18" charset="0"/>
              </a:rPr>
              <a:t>  S</a:t>
            </a:r>
            <a:r>
              <a:rPr lang="tr-TR" sz="4400" dirty="0" smtClean="0">
                <a:solidFill>
                  <a:prstClr val="black"/>
                </a:solidFill>
                <a:cs typeface="Times New Roman" pitchFamily="18" charset="0"/>
              </a:rPr>
              <a:t>2-</a:t>
            </a:r>
            <a:endParaRPr lang="tr-TR" sz="4400" baseline="0" dirty="0">
              <a:solidFill>
                <a:prstClr val="black"/>
              </a:solidFill>
              <a:cs typeface="Times New Roman" pitchFamily="18" charset="0"/>
            </a:endParaRPr>
          </a:p>
        </p:txBody>
      </p:sp>
      <p:cxnSp>
        <p:nvCxnSpPr>
          <p:cNvPr id="21" name="20 Düz Ok Bağlayıcısı"/>
          <p:cNvCxnSpPr/>
          <p:nvPr/>
        </p:nvCxnSpPr>
        <p:spPr>
          <a:xfrm rot="10800000" flipV="1">
            <a:off x="3071802" y="5786453"/>
            <a:ext cx="785818" cy="555127"/>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p:nvPr/>
        </p:nvCxnSpPr>
        <p:spPr>
          <a:xfrm>
            <a:off x="2928926" y="5841515"/>
            <a:ext cx="928694" cy="500066"/>
          </a:xfrm>
          <a:prstGeom prst="straightConnector1">
            <a:avLst/>
          </a:prstGeom>
          <a:ln w="2857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22 Metin kutusu"/>
          <p:cNvSpPr txBox="1"/>
          <p:nvPr/>
        </p:nvSpPr>
        <p:spPr>
          <a:xfrm>
            <a:off x="5286380" y="5500702"/>
            <a:ext cx="2143140" cy="769441"/>
          </a:xfrm>
          <a:prstGeom prst="rect">
            <a:avLst/>
          </a:prstGeom>
          <a:noFill/>
        </p:spPr>
        <p:txBody>
          <a:bodyPr wrap="square" rtlCol="0">
            <a:spAutoFit/>
          </a:bodyPr>
          <a:lstStyle/>
          <a:p>
            <a:pPr fontAlgn="auto">
              <a:spcBef>
                <a:spcPts val="0"/>
              </a:spcBef>
              <a:spcAft>
                <a:spcPts val="0"/>
              </a:spcAft>
            </a:pPr>
            <a:r>
              <a:rPr lang="tr-TR" sz="4400" baseline="0" dirty="0" smtClean="0">
                <a:solidFill>
                  <a:prstClr val="black"/>
                </a:solidFill>
                <a:cs typeface="Times New Roman" pitchFamily="18" charset="0"/>
              </a:rPr>
              <a:t>Bi</a:t>
            </a:r>
            <a:r>
              <a:rPr lang="tr-TR" sz="4400" baseline="-25000" dirty="0" smtClean="0">
                <a:solidFill>
                  <a:prstClr val="black"/>
                </a:solidFill>
                <a:cs typeface="Times New Roman" pitchFamily="18" charset="0"/>
              </a:rPr>
              <a:t>2</a:t>
            </a:r>
            <a:r>
              <a:rPr lang="tr-TR" sz="4400" baseline="0" dirty="0" smtClean="0">
                <a:solidFill>
                  <a:prstClr val="black"/>
                </a:solidFill>
                <a:cs typeface="Times New Roman" pitchFamily="18" charset="0"/>
              </a:rPr>
              <a:t>S</a:t>
            </a:r>
            <a:r>
              <a:rPr lang="tr-TR" sz="4400" baseline="-25000" dirty="0" smtClean="0">
                <a:solidFill>
                  <a:prstClr val="black"/>
                </a:solidFill>
                <a:cs typeface="Times New Roman" pitchFamily="18" charset="0"/>
              </a:rPr>
              <a:t>3</a:t>
            </a:r>
            <a:endParaRPr lang="tr-TR" sz="4400" baseline="0" dirty="0">
              <a:solidFill>
                <a:prstClr val="black"/>
              </a:solidFill>
              <a:cs typeface="Times New Roman" pitchFamily="18" charset="0"/>
            </a:endParaRPr>
          </a:p>
        </p:txBody>
      </p:sp>
      <p:cxnSp>
        <p:nvCxnSpPr>
          <p:cNvPr id="24" name="23 Düz Ok Bağlayıcısı"/>
          <p:cNvCxnSpPr/>
          <p:nvPr/>
        </p:nvCxnSpPr>
        <p:spPr>
          <a:xfrm>
            <a:off x="4429124" y="5912953"/>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6364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3 Veri Yer Tutucusu"/>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Prentice-Hall </a:t>
            </a:r>
            <a:r>
              <a:rPr lang="en-US" sz="1400" smtClean="0">
                <a:solidFill>
                  <a:srgbClr val="000000"/>
                </a:solidFill>
                <a:cs typeface="Times New Roman" pitchFamily="18" charset="0"/>
              </a:rPr>
              <a:t>© 2002</a:t>
            </a:r>
          </a:p>
        </p:txBody>
      </p:sp>
      <p:sp>
        <p:nvSpPr>
          <p:cNvPr id="31747" name="4 Altbilgi Yer Tutucusu"/>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General Chemistry: Chapter 12</a:t>
            </a:r>
          </a:p>
        </p:txBody>
      </p:sp>
      <p:sp>
        <p:nvSpPr>
          <p:cNvPr id="317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Slide </a:t>
            </a:r>
            <a:fld id="{63E5F658-A387-4FD3-A7C4-F13A0896D558}" type="slidenum">
              <a:rPr lang="en-US" sz="1400" smtClean="0">
                <a:solidFill>
                  <a:srgbClr val="000000"/>
                </a:solidFill>
              </a:rPr>
              <a:pPr/>
              <a:t>70</a:t>
            </a:fld>
            <a:r>
              <a:rPr lang="en-US" sz="1400" smtClean="0">
                <a:solidFill>
                  <a:srgbClr val="000000"/>
                </a:solidFill>
              </a:rPr>
              <a:t> of 47</a:t>
            </a:r>
          </a:p>
        </p:txBody>
      </p:sp>
      <p:sp>
        <p:nvSpPr>
          <p:cNvPr id="31749" name="Rectangle 2"/>
          <p:cNvSpPr>
            <a:spLocks noGrp="1" noChangeArrowheads="1"/>
          </p:cNvSpPr>
          <p:nvPr>
            <p:ph type="title"/>
          </p:nvPr>
        </p:nvSpPr>
        <p:spPr>
          <a:xfrm>
            <a:off x="0" y="-44450"/>
            <a:ext cx="9144000" cy="828675"/>
          </a:xfrm>
        </p:spPr>
        <p:txBody>
          <a:bodyPr/>
          <a:lstStyle/>
          <a:p>
            <a:pPr eaLnBrk="1" hangingPunct="1"/>
            <a:r>
              <a:rPr lang="tr-TR" smtClean="0"/>
              <a:t>İkinci periyot elementlerinin molekül orbitalleri</a:t>
            </a:r>
            <a:endParaRPr lang="en-US" smtClean="0"/>
          </a:p>
        </p:txBody>
      </p:sp>
      <p:sp>
        <p:nvSpPr>
          <p:cNvPr id="700423" name="Rectangle 7"/>
          <p:cNvSpPr>
            <a:spLocks noGrp="1" noChangeArrowheads="1"/>
          </p:cNvSpPr>
          <p:nvPr>
            <p:ph type="body" idx="1"/>
          </p:nvPr>
        </p:nvSpPr>
        <p:spPr/>
        <p:txBody>
          <a:bodyPr/>
          <a:lstStyle/>
          <a:p>
            <a:pPr eaLnBrk="1" hangingPunct="1"/>
            <a:r>
              <a:rPr lang="tr-TR" smtClean="0"/>
              <a:t>Birinci periyotta yalnızca </a:t>
            </a:r>
            <a:r>
              <a:rPr lang="en-US" smtClean="0"/>
              <a:t>1s orbital</a:t>
            </a:r>
            <a:r>
              <a:rPr lang="tr-TR" smtClean="0"/>
              <a:t>leri etkileşir.</a:t>
            </a:r>
            <a:endParaRPr lang="en-US" smtClean="0"/>
          </a:p>
          <a:p>
            <a:pPr eaLnBrk="1" hangingPunct="1"/>
            <a:r>
              <a:rPr lang="tr-TR" smtClean="0"/>
              <a:t>İkinci periyotta </a:t>
            </a:r>
            <a:r>
              <a:rPr lang="en-US" smtClean="0"/>
              <a:t>2s </a:t>
            </a:r>
            <a:r>
              <a:rPr lang="tr-TR" smtClean="0"/>
              <a:t>ve</a:t>
            </a:r>
            <a:r>
              <a:rPr lang="en-US" smtClean="0"/>
              <a:t> 2p orbital</a:t>
            </a:r>
            <a:r>
              <a:rPr lang="tr-TR" smtClean="0"/>
              <a:t>leri vardır.</a:t>
            </a:r>
            <a:endParaRPr lang="en-US" smtClean="0"/>
          </a:p>
          <a:p>
            <a:pPr eaLnBrk="1" hangingPunct="1"/>
            <a:endParaRPr lang="en-US" smtClean="0"/>
          </a:p>
          <a:p>
            <a:pPr eaLnBrk="1" hangingPunct="1"/>
            <a:r>
              <a:rPr lang="en-US" smtClean="0"/>
              <a:t>p orbital</a:t>
            </a:r>
            <a:r>
              <a:rPr lang="tr-TR" smtClean="0"/>
              <a:t>lerinin kaynaşmasıyla </a:t>
            </a:r>
            <a:r>
              <a:rPr lang="en-US" smtClean="0"/>
              <a:t>:</a:t>
            </a:r>
          </a:p>
          <a:p>
            <a:pPr lvl="1" eaLnBrk="1" hangingPunct="1"/>
            <a:r>
              <a:rPr lang="en-US" smtClean="0"/>
              <a:t>sigma b</a:t>
            </a:r>
            <a:r>
              <a:rPr lang="tr-TR" smtClean="0"/>
              <a:t>ağı</a:t>
            </a:r>
            <a:r>
              <a:rPr lang="en-US" smtClean="0"/>
              <a:t> (</a:t>
            </a:r>
            <a:r>
              <a:rPr lang="el-GR" smtClean="0">
                <a:cs typeface="Times New Roman" pitchFamily="18" charset="0"/>
              </a:rPr>
              <a:t>σ</a:t>
            </a:r>
            <a:r>
              <a:rPr lang="en-US" smtClean="0">
                <a:cs typeface="Times New Roman" pitchFamily="18" charset="0"/>
              </a:rPr>
              <a:t>)</a:t>
            </a:r>
            <a:r>
              <a:rPr lang="en-US" smtClean="0"/>
              <a:t>.</a:t>
            </a:r>
          </a:p>
          <a:p>
            <a:pPr lvl="1" eaLnBrk="1" hangingPunct="1"/>
            <a:r>
              <a:rPr lang="en-US" smtClean="0"/>
              <a:t>pi b</a:t>
            </a:r>
            <a:r>
              <a:rPr lang="tr-TR" smtClean="0"/>
              <a:t>ağı</a:t>
            </a:r>
            <a:r>
              <a:rPr lang="en-US" smtClean="0"/>
              <a:t> (</a:t>
            </a:r>
            <a:r>
              <a:rPr lang="el-GR" smtClean="0">
                <a:cs typeface="Times New Roman" pitchFamily="18" charset="0"/>
              </a:rPr>
              <a:t>π</a:t>
            </a:r>
            <a:r>
              <a:rPr lang="en-US" smtClean="0">
                <a:cs typeface="Times New Roman" pitchFamily="18" charset="0"/>
              </a:rPr>
              <a:t>).</a:t>
            </a:r>
            <a:endParaRPr lang="el-GR" smtClean="0">
              <a:cs typeface="Times New Roman" pitchFamily="18" charset="0"/>
            </a:endParaRPr>
          </a:p>
        </p:txBody>
      </p:sp>
    </p:spTree>
    <p:extLst>
      <p:ext uri="{BB962C8B-B14F-4D97-AF65-F5344CB8AC3E}">
        <p14:creationId xmlns:p14="http://schemas.microsoft.com/office/powerpoint/2010/main" val="3445114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04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042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042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04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a:xfrm>
            <a:off x="0" y="-44450"/>
            <a:ext cx="8969375" cy="1200150"/>
          </a:xfrm>
        </p:spPr>
        <p:txBody>
          <a:bodyPr/>
          <a:lstStyle/>
          <a:p>
            <a:pPr eaLnBrk="1" hangingPunct="1"/>
            <a:r>
              <a:rPr lang="tr-TR" smtClean="0"/>
              <a:t>İkinci periyot elementlerinin molekül orbitalleri</a:t>
            </a:r>
            <a:endParaRPr lang="en-US" smtClean="0"/>
          </a:p>
        </p:txBody>
      </p:sp>
      <p:pic>
        <p:nvPicPr>
          <p:cNvPr id="32774" name="Picture 3" descr="FG12_21a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9672" y="1916832"/>
            <a:ext cx="5953125" cy="4114800"/>
          </a:xfrm>
          <a:noFill/>
        </p:spPr>
      </p:pic>
    </p:spTree>
    <p:extLst>
      <p:ext uri="{BB962C8B-B14F-4D97-AF65-F5344CB8AC3E}">
        <p14:creationId xmlns:p14="http://schemas.microsoft.com/office/powerpoint/2010/main" val="37346374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tr-TR" smtClean="0"/>
              <a:t>2</a:t>
            </a:r>
            <a:r>
              <a:rPr lang="en-US" smtClean="0"/>
              <a:t>p </a:t>
            </a:r>
            <a:r>
              <a:rPr lang="tr-TR" smtClean="0"/>
              <a:t>atom </a:t>
            </a:r>
            <a:r>
              <a:rPr lang="en-US" smtClean="0"/>
              <a:t>orbital</a:t>
            </a:r>
            <a:r>
              <a:rPr lang="tr-TR" smtClean="0"/>
              <a:t>lerinin birleşmesi</a:t>
            </a:r>
            <a:endParaRPr lang="en-US" smtClean="0"/>
          </a:p>
        </p:txBody>
      </p:sp>
      <p:pic>
        <p:nvPicPr>
          <p:cNvPr id="33798" name="Picture 4" descr="FG12_2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9632" y="1484784"/>
            <a:ext cx="5424488" cy="5183187"/>
          </a:xfrm>
          <a:noFill/>
        </p:spPr>
      </p:pic>
    </p:spTree>
    <p:extLst>
      <p:ext uri="{BB962C8B-B14F-4D97-AF65-F5344CB8AC3E}">
        <p14:creationId xmlns:p14="http://schemas.microsoft.com/office/powerpoint/2010/main" val="5772035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4 Altbilgi Yer Tutucusu"/>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r>
              <a:rPr lang="en-US" sz="1400" smtClean="0">
                <a:solidFill>
                  <a:srgbClr val="000000"/>
                </a:solidFill>
              </a:rPr>
              <a:t>General Chemistry: Chapter 12</a:t>
            </a:r>
          </a:p>
        </p:txBody>
      </p:sp>
      <p:sp>
        <p:nvSpPr>
          <p:cNvPr id="34821" name="Rectangle 2"/>
          <p:cNvSpPr>
            <a:spLocks noGrp="1" noChangeArrowheads="1"/>
          </p:cNvSpPr>
          <p:nvPr>
            <p:ph type="title"/>
          </p:nvPr>
        </p:nvSpPr>
        <p:spPr>
          <a:xfrm>
            <a:off x="0" y="263525"/>
            <a:ext cx="9144000" cy="584200"/>
          </a:xfrm>
        </p:spPr>
        <p:txBody>
          <a:bodyPr/>
          <a:lstStyle/>
          <a:p>
            <a:pPr eaLnBrk="1" hangingPunct="1"/>
            <a:r>
              <a:rPr lang="en-US" sz="3200" smtClean="0"/>
              <a:t>C</a:t>
            </a:r>
            <a:r>
              <a:rPr lang="en-US" sz="3200" baseline="-25000" smtClean="0"/>
              <a:t>2</a:t>
            </a:r>
            <a:r>
              <a:rPr lang="tr-TR" sz="3200" smtClean="0"/>
              <a:t> molekülünün beklenen</a:t>
            </a:r>
            <a:r>
              <a:rPr lang="en-US" sz="3200" smtClean="0"/>
              <a:t> MO</a:t>
            </a:r>
            <a:r>
              <a:rPr lang="tr-TR" sz="3200" smtClean="0"/>
              <a:t> enerji düzeyi </a:t>
            </a:r>
            <a:r>
              <a:rPr lang="en-US" sz="3200" smtClean="0"/>
              <a:t> </a:t>
            </a:r>
            <a:r>
              <a:rPr lang="tr-TR" sz="3200" smtClean="0"/>
              <a:t>şeması</a:t>
            </a:r>
            <a:endParaRPr lang="en-US" sz="3200" smtClean="0"/>
          </a:p>
        </p:txBody>
      </p:sp>
      <p:pic>
        <p:nvPicPr>
          <p:cNvPr id="34822" name="Picture 4" descr="FG12_23a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63638" y="1219200"/>
            <a:ext cx="6242050" cy="7258050"/>
          </a:xfrm>
          <a:noFill/>
        </p:spPr>
      </p:pic>
      <p:sp>
        <p:nvSpPr>
          <p:cNvPr id="34823" name="Rectangle 6"/>
          <p:cNvSpPr>
            <a:spLocks noChangeArrowheads="1"/>
          </p:cNvSpPr>
          <p:nvPr/>
        </p:nvSpPr>
        <p:spPr bwMode="auto">
          <a:xfrm>
            <a:off x="1030288" y="4221088"/>
            <a:ext cx="7167562" cy="334168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eaLnBrk="0" hangingPunct="0">
              <a:spcBef>
                <a:spcPct val="50000"/>
              </a:spcBef>
            </a:pPr>
            <a:endParaRPr lang="tr-TR" sz="2400" baseline="0" smtClean="0">
              <a:solidFill>
                <a:srgbClr val="000000"/>
              </a:solidFill>
            </a:endParaRPr>
          </a:p>
        </p:txBody>
      </p:sp>
      <p:pic>
        <p:nvPicPr>
          <p:cNvPr id="703500" name="Picture 12" descr="FG12_22_02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804494"/>
            <a:ext cx="546735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436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ext Box 6"/>
          <p:cNvSpPr txBox="1">
            <a:spLocks noChangeArrowheads="1"/>
          </p:cNvSpPr>
          <p:nvPr/>
        </p:nvSpPr>
        <p:spPr bwMode="auto">
          <a:xfrm>
            <a:off x="6324600" y="1184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defRPr>
            </a:lvl9pPr>
          </a:lstStyle>
          <a:p>
            <a:pPr eaLnBrk="0" hangingPunct="0">
              <a:spcBef>
                <a:spcPct val="50000"/>
              </a:spcBef>
            </a:pPr>
            <a:endParaRPr lang="tr-TR" baseline="0" smtClean="0">
              <a:solidFill>
                <a:srgbClr val="000000"/>
              </a:solidFill>
            </a:endParaRPr>
          </a:p>
        </p:txBody>
      </p:sp>
      <p:pic>
        <p:nvPicPr>
          <p:cNvPr id="35846" name="Picture 8" descr="FG12_23a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19225" y="-2487613"/>
            <a:ext cx="6242050" cy="7258051"/>
          </a:xfrm>
          <a:noFill/>
        </p:spPr>
      </p:pic>
      <p:sp>
        <p:nvSpPr>
          <p:cNvPr id="35847" name="Rectangle 9"/>
          <p:cNvSpPr>
            <a:spLocks noChangeArrowheads="1"/>
          </p:cNvSpPr>
          <p:nvPr/>
        </p:nvSpPr>
        <p:spPr bwMode="auto">
          <a:xfrm>
            <a:off x="914400" y="-2543175"/>
            <a:ext cx="7167563" cy="35560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eaLnBrk="0" hangingPunct="0">
              <a:spcBef>
                <a:spcPct val="50000"/>
              </a:spcBef>
            </a:pPr>
            <a:endParaRPr lang="tr-TR" sz="2400" baseline="0" smtClean="0">
              <a:solidFill>
                <a:srgbClr val="000000"/>
              </a:solidFill>
            </a:endParaRPr>
          </a:p>
        </p:txBody>
      </p:sp>
      <p:sp>
        <p:nvSpPr>
          <p:cNvPr id="35848" name="Rectangle 2"/>
          <p:cNvSpPr>
            <a:spLocks noGrp="1" noChangeArrowheads="1"/>
          </p:cNvSpPr>
          <p:nvPr>
            <p:ph type="title"/>
          </p:nvPr>
        </p:nvSpPr>
        <p:spPr>
          <a:xfrm>
            <a:off x="230981" y="188640"/>
            <a:ext cx="8534400" cy="646331"/>
          </a:xfrm>
        </p:spPr>
        <p:txBody>
          <a:bodyPr/>
          <a:lstStyle/>
          <a:p>
            <a:pPr eaLnBrk="1" hangingPunct="1"/>
            <a:r>
              <a:rPr lang="en-US" dirty="0" smtClean="0"/>
              <a:t>C</a:t>
            </a:r>
            <a:r>
              <a:rPr lang="en-US" baseline="-25000" dirty="0" smtClean="0"/>
              <a:t>2</a:t>
            </a:r>
            <a:r>
              <a:rPr lang="tr-TR" baseline="-25000" dirty="0" smtClean="0"/>
              <a:t> </a:t>
            </a:r>
            <a:r>
              <a:rPr lang="tr-TR" dirty="0" smtClean="0"/>
              <a:t>düzeltilmiş </a:t>
            </a:r>
            <a:r>
              <a:rPr lang="en-US" dirty="0" smtClean="0"/>
              <a:t>MO </a:t>
            </a:r>
            <a:r>
              <a:rPr lang="tr-TR" dirty="0" smtClean="0"/>
              <a:t>enerji düzeyi şeması</a:t>
            </a:r>
            <a:endParaRPr lang="en-US" dirty="0" smtClean="0"/>
          </a:p>
        </p:txBody>
      </p:sp>
      <p:pic>
        <p:nvPicPr>
          <p:cNvPr id="35849" name="Picture 10" descr="FG12_23_01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4921250"/>
            <a:ext cx="508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2334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lum bright="-14000"/>
          </a:blip>
          <a:srcRect/>
          <a:stretch>
            <a:fillRect/>
          </a:stretch>
        </p:blipFill>
        <p:spPr bwMode="auto">
          <a:xfrm>
            <a:off x="665234" y="1285836"/>
            <a:ext cx="7835856" cy="5572164"/>
          </a:xfrm>
          <a:prstGeom prst="rect">
            <a:avLst/>
          </a:prstGeom>
          <a:noFill/>
          <a:ln w="9525">
            <a:noFill/>
            <a:miter lim="800000"/>
            <a:headEnd/>
            <a:tailEnd/>
          </a:ln>
          <a:effectLst/>
        </p:spPr>
      </p:pic>
      <p:sp>
        <p:nvSpPr>
          <p:cNvPr id="3" name="2 Metin kutusu"/>
          <p:cNvSpPr txBox="1"/>
          <p:nvPr/>
        </p:nvSpPr>
        <p:spPr>
          <a:xfrm>
            <a:off x="168970" y="155915"/>
            <a:ext cx="8786874" cy="1015663"/>
          </a:xfrm>
          <a:prstGeom prst="rect">
            <a:avLst/>
          </a:prstGeom>
          <a:noFill/>
        </p:spPr>
        <p:txBody>
          <a:bodyPr wrap="square" rtlCol="0">
            <a:spAutoFit/>
          </a:bodyPr>
          <a:lstStyle/>
          <a:p>
            <a:pPr algn="just" fontAlgn="auto">
              <a:spcBef>
                <a:spcPts val="0"/>
              </a:spcBef>
              <a:spcAft>
                <a:spcPts val="0"/>
              </a:spcAft>
            </a:pPr>
            <a:r>
              <a:rPr lang="tr-TR" sz="2000" baseline="0" dirty="0" smtClean="0">
                <a:solidFill>
                  <a:prstClr val="black"/>
                </a:solidFill>
                <a:cs typeface="Times New Roman" pitchFamily="18" charset="0"/>
              </a:rPr>
              <a:t>Periyodik cetveldeki birinci ve ikinci periyotta bulunan aynı çekirdekli iki atomlu moleküllerin molekül orbital diyagramları da benzer şekilde gösterilir, fakat bu moleküllerde sadece </a:t>
            </a:r>
            <a:r>
              <a:rPr lang="tr-TR" sz="2000" baseline="0" dirty="0" smtClean="0">
                <a:solidFill>
                  <a:prstClr val="black"/>
                </a:solidFill>
                <a:latin typeface="Symbol" pitchFamily="18" charset="2"/>
                <a:cs typeface="Times New Roman" pitchFamily="18" charset="0"/>
              </a:rPr>
              <a:t>s</a:t>
            </a:r>
            <a:r>
              <a:rPr lang="tr-TR" sz="2000" baseline="0" dirty="0" smtClean="0">
                <a:solidFill>
                  <a:prstClr val="black"/>
                </a:solidFill>
                <a:cs typeface="Times New Roman" pitchFamily="18" charset="0"/>
              </a:rPr>
              <a:t> ve </a:t>
            </a:r>
            <a:r>
              <a:rPr lang="tr-TR" sz="2000" baseline="0" dirty="0" smtClean="0">
                <a:solidFill>
                  <a:prstClr val="black"/>
                </a:solidFill>
                <a:latin typeface="Symbol" pitchFamily="18" charset="2"/>
                <a:cs typeface="Times New Roman" pitchFamily="18" charset="0"/>
              </a:rPr>
              <a:t>p</a:t>
            </a:r>
            <a:r>
              <a:rPr lang="tr-TR" sz="2000" baseline="0" dirty="0" smtClean="0">
                <a:solidFill>
                  <a:prstClr val="black"/>
                </a:solidFill>
                <a:cs typeface="Times New Roman" pitchFamily="18" charset="0"/>
              </a:rPr>
              <a:t> orbitallerinin enerji seviyeleri farklıdır.</a:t>
            </a:r>
          </a:p>
        </p:txBody>
      </p:sp>
      <p:grpSp>
        <p:nvGrpSpPr>
          <p:cNvPr id="6" name="5 Grup"/>
          <p:cNvGrpSpPr/>
          <p:nvPr/>
        </p:nvGrpSpPr>
        <p:grpSpPr>
          <a:xfrm>
            <a:off x="168970" y="4869160"/>
            <a:ext cx="2143140" cy="331564"/>
            <a:chOff x="214281" y="4643446"/>
            <a:chExt cx="1850948" cy="234000"/>
          </a:xfrm>
        </p:grpSpPr>
        <p:pic>
          <p:nvPicPr>
            <p:cNvPr id="6147" name="Picture 3"/>
            <p:cNvPicPr>
              <a:picLocks noChangeAspect="1" noChangeArrowheads="1"/>
            </p:cNvPicPr>
            <p:nvPr/>
          </p:nvPicPr>
          <p:blipFill>
            <a:blip r:embed="rId3"/>
            <a:srcRect/>
            <a:stretch>
              <a:fillRect/>
            </a:stretch>
          </p:blipFill>
          <p:spPr bwMode="auto">
            <a:xfrm>
              <a:off x="214281" y="4643446"/>
              <a:ext cx="1666887" cy="214314"/>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831229" y="4643446"/>
              <a:ext cx="234000" cy="234000"/>
            </a:xfrm>
            <a:prstGeom prst="rect">
              <a:avLst/>
            </a:prstGeom>
            <a:noFill/>
            <a:ln w="9525">
              <a:noFill/>
              <a:miter lim="800000"/>
              <a:headEnd/>
              <a:tailEnd/>
            </a:ln>
            <a:effectLst/>
          </p:spPr>
        </p:pic>
      </p:grpSp>
      <p:grpSp>
        <p:nvGrpSpPr>
          <p:cNvPr id="9" name="8 Grup"/>
          <p:cNvGrpSpPr/>
          <p:nvPr/>
        </p:nvGrpSpPr>
        <p:grpSpPr>
          <a:xfrm>
            <a:off x="4860032" y="6278702"/>
            <a:ext cx="900000" cy="252000"/>
            <a:chOff x="4386263" y="3356337"/>
            <a:chExt cx="776290" cy="228601"/>
          </a:xfrm>
        </p:grpSpPr>
        <p:pic>
          <p:nvPicPr>
            <p:cNvPr id="6149" name="Picture 5"/>
            <p:cNvPicPr>
              <a:picLocks noChangeAspect="1" noChangeArrowheads="1"/>
            </p:cNvPicPr>
            <p:nvPr/>
          </p:nvPicPr>
          <p:blipFill>
            <a:blip r:embed="rId5"/>
            <a:srcRect/>
            <a:stretch>
              <a:fillRect/>
            </a:stretch>
          </p:blipFill>
          <p:spPr bwMode="auto">
            <a:xfrm>
              <a:off x="4386263" y="3357564"/>
              <a:ext cx="471489" cy="181342"/>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4857752" y="3356337"/>
              <a:ext cx="304801" cy="228601"/>
            </a:xfrm>
            <a:prstGeom prst="rect">
              <a:avLst/>
            </a:prstGeom>
            <a:noFill/>
            <a:ln w="9525">
              <a:noFill/>
              <a:miter lim="800000"/>
              <a:headEnd/>
              <a:tailEnd/>
            </a:ln>
            <a:effectLst/>
          </p:spPr>
        </p:pic>
      </p:grpSp>
    </p:spTree>
    <p:extLst>
      <p:ext uri="{BB962C8B-B14F-4D97-AF65-F5344CB8AC3E}">
        <p14:creationId xmlns:p14="http://schemas.microsoft.com/office/powerpoint/2010/main" val="7634382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kutusu"/>
          <p:cNvSpPr txBox="1"/>
          <p:nvPr/>
        </p:nvSpPr>
        <p:spPr>
          <a:xfrm>
            <a:off x="168970" y="266543"/>
            <a:ext cx="8786874" cy="6370975"/>
          </a:xfrm>
          <a:prstGeom prst="rect">
            <a:avLst/>
          </a:prstGeom>
          <a:noFill/>
          <a:ln w="38100">
            <a:solidFill>
              <a:srgbClr val="FF0000"/>
            </a:solidFill>
          </a:ln>
        </p:spPr>
        <p:txBody>
          <a:bodyPr wrap="square" rtlCol="0">
            <a:spAutoFit/>
          </a:bodyPr>
          <a:lstStyle/>
          <a:p>
            <a:pPr marL="12700" indent="-12700" algn="just" fontAlgn="auto">
              <a:spcBef>
                <a:spcPts val="0"/>
              </a:spcBef>
              <a:spcAft>
                <a:spcPts val="0"/>
              </a:spcAft>
            </a:pPr>
            <a:r>
              <a:rPr lang="tr-TR" sz="2400" baseline="0" dirty="0" smtClean="0">
                <a:solidFill>
                  <a:prstClr val="black"/>
                </a:solidFill>
                <a:cs typeface="Times New Roman" pitchFamily="18" charset="0"/>
              </a:rPr>
              <a:t>1. Sırada (Li</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-N</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moleküllerin enerji diyagramları ile 2. sıra (O</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-Ne</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moleküllerinin enerji diyagramları arasındaki farkın nedeni nedir? </a:t>
            </a:r>
          </a:p>
          <a:p>
            <a:pPr marL="457200" indent="-457200" algn="just" fontAlgn="auto">
              <a:spcBef>
                <a:spcPts val="0"/>
              </a:spcBef>
              <a:spcAft>
                <a:spcPts val="0"/>
              </a:spcAft>
            </a:pPr>
            <a:endParaRPr lang="tr-TR" sz="1200" baseline="0" dirty="0" smtClean="0">
              <a:solidFill>
                <a:prstClr val="black"/>
              </a:solidFill>
              <a:cs typeface="Times New Roman" pitchFamily="18" charset="0"/>
            </a:endParaRPr>
          </a:p>
          <a:p>
            <a:pPr marL="12700" indent="-12700" algn="just" fontAlgn="auto">
              <a:spcBef>
                <a:spcPts val="0"/>
              </a:spcBef>
              <a:spcAft>
                <a:spcPts val="0"/>
              </a:spcAft>
            </a:pPr>
            <a:r>
              <a:rPr lang="tr-TR" sz="2400" baseline="0" dirty="0" smtClean="0">
                <a:solidFill>
                  <a:prstClr val="black"/>
                </a:solidFill>
                <a:cs typeface="Times New Roman" pitchFamily="18" charset="0"/>
              </a:rPr>
              <a:t>Bir molekül orbitalinin enerjisi, türetildiği atomik orbitallerin enerjisine, üst üste gelme türüne ve derecesine bağlıdır. 2s atomik orbitalleri, 2p atomik orbitallerinden daha düşük enerjili olduğundan bu orbitallerden türetilen molekül orbitalleri de aynı enerji sırasını izlerler. Ayrıca, </a:t>
            </a:r>
            <a:r>
              <a:rPr lang="tr-TR" sz="2400" baseline="0" dirty="0" smtClean="0">
                <a:solidFill>
                  <a:prstClr val="black"/>
                </a:solidFill>
                <a:latin typeface="Symbol" pitchFamily="18" charset="2"/>
                <a:cs typeface="Times New Roman" pitchFamily="18" charset="0"/>
              </a:rPr>
              <a:t>s</a:t>
            </a:r>
            <a:r>
              <a:rPr lang="tr-TR" sz="2400" baseline="0" dirty="0" smtClean="0">
                <a:solidFill>
                  <a:prstClr val="black"/>
                </a:solidFill>
                <a:cs typeface="Times New Roman" pitchFamily="18" charset="0"/>
              </a:rPr>
              <a:t>2p molekül orbitalini oluşturan 2p orbitallerinin üst üste binmesi, </a:t>
            </a:r>
            <a:r>
              <a:rPr lang="tr-TR" sz="2400" baseline="0" dirty="0" smtClean="0">
                <a:solidFill>
                  <a:prstClr val="black"/>
                </a:solidFill>
                <a:latin typeface="Symbol" pitchFamily="18" charset="2"/>
                <a:cs typeface="Times New Roman" pitchFamily="18" charset="0"/>
              </a:rPr>
              <a:t>p</a:t>
            </a:r>
            <a:r>
              <a:rPr lang="tr-TR" sz="2400" baseline="0" dirty="0" smtClean="0">
                <a:solidFill>
                  <a:prstClr val="black"/>
                </a:solidFill>
                <a:cs typeface="Times New Roman" pitchFamily="18" charset="0"/>
              </a:rPr>
              <a:t>2p molekül orbitallerini oluşturan eş enerjili (dejenere) orbitallerin üst üste gelmesinden daha büyük olduğundan </a:t>
            </a:r>
            <a:r>
              <a:rPr lang="tr-TR" sz="2400" baseline="0" dirty="0" smtClean="0">
                <a:solidFill>
                  <a:prstClr val="black"/>
                </a:solidFill>
                <a:latin typeface="Symbol" pitchFamily="18" charset="2"/>
                <a:cs typeface="Times New Roman" pitchFamily="18" charset="0"/>
              </a:rPr>
              <a:t>s</a:t>
            </a:r>
            <a:r>
              <a:rPr lang="tr-TR" sz="2400" baseline="0" dirty="0" smtClean="0">
                <a:solidFill>
                  <a:prstClr val="black"/>
                </a:solidFill>
                <a:cs typeface="Times New Roman" pitchFamily="18" charset="0"/>
              </a:rPr>
              <a:t>2p molekül orbitalinin enerjisi genelde daha düşük olur (2. sıra gibi).</a:t>
            </a:r>
          </a:p>
          <a:p>
            <a:pPr marL="12700" indent="-12700" algn="just" fontAlgn="auto">
              <a:spcBef>
                <a:spcPts val="0"/>
              </a:spcBef>
              <a:spcAft>
                <a:spcPts val="0"/>
              </a:spcAft>
            </a:pPr>
            <a:endParaRPr lang="tr-TR" sz="1200" baseline="0" dirty="0" smtClean="0">
              <a:solidFill>
                <a:prstClr val="black"/>
              </a:solidFill>
              <a:cs typeface="Times New Roman" pitchFamily="18" charset="0"/>
            </a:endParaRPr>
          </a:p>
          <a:p>
            <a:pPr marL="12700" indent="-12700" algn="just" fontAlgn="auto">
              <a:spcBef>
                <a:spcPts val="0"/>
              </a:spcBef>
              <a:spcAft>
                <a:spcPts val="0"/>
              </a:spcAft>
            </a:pPr>
            <a:r>
              <a:rPr lang="tr-TR" sz="2400" baseline="0" dirty="0" smtClean="0">
                <a:solidFill>
                  <a:prstClr val="black"/>
                </a:solidFill>
                <a:cs typeface="Times New Roman" pitchFamily="18" charset="0"/>
              </a:rPr>
              <a:t>Yani, 2s ve 2p orbitallerinin enerjileri arasındaki fark büyükse, yukarda söylenenler doğrudur. Fakat 2s ve 2p orbitallerinin enerjileri birbirine yakınsa, ayrıca s-p etkileşmesi meydana gelir ve bu da 2s orbitallerinden türeyen </a:t>
            </a:r>
            <a:r>
              <a:rPr lang="tr-TR" sz="2400" baseline="0" dirty="0" smtClean="0">
                <a:solidFill>
                  <a:prstClr val="black"/>
                </a:solidFill>
                <a:latin typeface="Symbol" pitchFamily="18" charset="2"/>
                <a:cs typeface="Times New Roman" pitchFamily="18" charset="0"/>
              </a:rPr>
              <a:t>s</a:t>
            </a:r>
            <a:r>
              <a:rPr lang="tr-TR" sz="2400" baseline="0" dirty="0" smtClean="0">
                <a:solidFill>
                  <a:prstClr val="black"/>
                </a:solidFill>
                <a:cs typeface="Times New Roman" pitchFamily="18" charset="0"/>
              </a:rPr>
              <a:t> ve </a:t>
            </a:r>
            <a:r>
              <a:rPr lang="tr-TR" sz="2400" baseline="0" dirty="0" smtClean="0">
                <a:solidFill>
                  <a:prstClr val="black"/>
                </a:solidFill>
                <a:latin typeface="Symbol" pitchFamily="18" charset="2"/>
                <a:cs typeface="Times New Roman" pitchFamily="18" charset="0"/>
              </a:rPr>
              <a:t>s</a:t>
            </a:r>
            <a:r>
              <a:rPr lang="tr-TR" sz="2400" baseline="0" dirty="0" smtClean="0">
                <a:solidFill>
                  <a:prstClr val="black"/>
                </a:solidFill>
                <a:cs typeface="Times New Roman" pitchFamily="18" charset="0"/>
              </a:rPr>
              <a:t>* orbitallerinin kararlı, 2p orbitallerinden türetilen </a:t>
            </a:r>
            <a:r>
              <a:rPr lang="tr-TR" sz="2400" baseline="0" dirty="0" smtClean="0">
                <a:solidFill>
                  <a:prstClr val="black"/>
                </a:solidFill>
                <a:latin typeface="Symbol" pitchFamily="18" charset="2"/>
                <a:cs typeface="Times New Roman" pitchFamily="18" charset="0"/>
              </a:rPr>
              <a:t>s</a:t>
            </a:r>
            <a:r>
              <a:rPr lang="tr-TR" sz="2400" baseline="0" dirty="0" smtClean="0">
                <a:solidFill>
                  <a:prstClr val="black"/>
                </a:solidFill>
                <a:cs typeface="Times New Roman" pitchFamily="18" charset="0"/>
              </a:rPr>
              <a:t> ve </a:t>
            </a:r>
            <a:r>
              <a:rPr lang="tr-TR" sz="2400" baseline="0" dirty="0" smtClean="0">
                <a:solidFill>
                  <a:prstClr val="black"/>
                </a:solidFill>
                <a:latin typeface="Symbol" pitchFamily="18" charset="2"/>
                <a:cs typeface="Times New Roman" pitchFamily="18" charset="0"/>
              </a:rPr>
              <a:t>s</a:t>
            </a:r>
            <a:r>
              <a:rPr lang="tr-TR" sz="2400" baseline="0" dirty="0" smtClean="0">
                <a:solidFill>
                  <a:prstClr val="black"/>
                </a:solidFill>
                <a:cs typeface="Times New Roman" pitchFamily="18" charset="0"/>
              </a:rPr>
              <a:t>* orbitallerinin daha az kararlı (yüksek enerjili) olmasına neden olur (1. sıra gibi).</a:t>
            </a:r>
          </a:p>
        </p:txBody>
      </p:sp>
    </p:spTree>
    <p:extLst>
      <p:ext uri="{BB962C8B-B14F-4D97-AF65-F5344CB8AC3E}">
        <p14:creationId xmlns:p14="http://schemas.microsoft.com/office/powerpoint/2010/main" val="25311660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714612" y="1839835"/>
            <a:ext cx="3480395" cy="4875313"/>
          </a:xfrm>
          <a:prstGeom prst="rect">
            <a:avLst/>
          </a:prstGeom>
          <a:noFill/>
          <a:ln w="9525">
            <a:noFill/>
            <a:miter lim="800000"/>
            <a:headEnd/>
            <a:tailEnd/>
          </a:ln>
          <a:effectLst/>
        </p:spPr>
      </p:pic>
      <p:sp>
        <p:nvSpPr>
          <p:cNvPr id="4" name="3 Metin kutusu"/>
          <p:cNvSpPr txBox="1"/>
          <p:nvPr/>
        </p:nvSpPr>
        <p:spPr>
          <a:xfrm>
            <a:off x="205038" y="214290"/>
            <a:ext cx="8715436" cy="1569660"/>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2s ve 2pz orbitallerinin bu etkileşmesi aşağıdaki grafikte verilmiştir. Etkileşme sağa doğru azalır ve B</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C</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ve N</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moleküllerinin </a:t>
            </a:r>
            <a:r>
              <a:rPr lang="tr-TR" sz="2400" baseline="0" dirty="0" smtClean="0">
                <a:solidFill>
                  <a:prstClr val="black"/>
                </a:solidFill>
                <a:latin typeface="Symbol" pitchFamily="18" charset="2"/>
                <a:cs typeface="Times New Roman" pitchFamily="18" charset="0"/>
              </a:rPr>
              <a:t>p</a:t>
            </a:r>
            <a:r>
              <a:rPr lang="tr-TR" sz="2400" baseline="0" dirty="0" smtClean="0">
                <a:solidFill>
                  <a:prstClr val="black"/>
                </a:solidFill>
                <a:cs typeface="Times New Roman" pitchFamily="18" charset="0"/>
              </a:rPr>
              <a:t> orbitalleri O</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F</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moleküllerinin </a:t>
            </a:r>
            <a:r>
              <a:rPr lang="tr-TR" sz="2400" baseline="0" dirty="0" smtClean="0">
                <a:solidFill>
                  <a:prstClr val="black"/>
                </a:solidFill>
                <a:latin typeface="Symbol" pitchFamily="18" charset="2"/>
                <a:cs typeface="Times New Roman" pitchFamily="18" charset="0"/>
              </a:rPr>
              <a:t>p</a:t>
            </a:r>
            <a:r>
              <a:rPr lang="tr-TR" sz="2400" baseline="0" dirty="0" smtClean="0">
                <a:solidFill>
                  <a:prstClr val="black"/>
                </a:solidFill>
                <a:cs typeface="Times New Roman" pitchFamily="18" charset="0"/>
              </a:rPr>
              <a:t> orbitallerinden daha kararlı (düşük enerjili) olur.</a:t>
            </a:r>
          </a:p>
        </p:txBody>
      </p:sp>
    </p:spTree>
    <p:extLst>
      <p:ext uri="{BB962C8B-B14F-4D97-AF65-F5344CB8AC3E}">
        <p14:creationId xmlns:p14="http://schemas.microsoft.com/office/powerpoint/2010/main" val="4202913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kutusu"/>
          <p:cNvSpPr txBox="1"/>
          <p:nvPr/>
        </p:nvSpPr>
        <p:spPr>
          <a:xfrm>
            <a:off x="214282" y="183193"/>
            <a:ext cx="8715436" cy="1200329"/>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Bazı aynı atomlu moleküllerin molekül orbital diyagramlarını yukarıda verilen modelleri dikkate alarak çizelim. Örneğin, </a:t>
            </a:r>
            <a:r>
              <a:rPr lang="tr-TR" sz="2400" baseline="-25000" dirty="0" smtClean="0">
                <a:solidFill>
                  <a:prstClr val="black"/>
                </a:solidFill>
                <a:cs typeface="Times New Roman" pitchFamily="18" charset="0"/>
              </a:rPr>
              <a:t>7</a:t>
            </a:r>
            <a:r>
              <a:rPr lang="tr-TR" sz="2400" baseline="0" dirty="0" smtClean="0">
                <a:solidFill>
                  <a:prstClr val="black"/>
                </a:solidFill>
                <a:cs typeface="Times New Roman" pitchFamily="18" charset="0"/>
              </a:rPr>
              <a:t>N, </a:t>
            </a:r>
            <a:r>
              <a:rPr lang="tr-TR" sz="2400" baseline="-25000" dirty="0" smtClean="0">
                <a:solidFill>
                  <a:prstClr val="black"/>
                </a:solidFill>
                <a:cs typeface="Times New Roman" pitchFamily="18" charset="0"/>
              </a:rPr>
              <a:t>8</a:t>
            </a:r>
            <a:r>
              <a:rPr lang="tr-TR" sz="2400" baseline="0" dirty="0" smtClean="0">
                <a:solidFill>
                  <a:prstClr val="black"/>
                </a:solidFill>
                <a:cs typeface="Times New Roman" pitchFamily="18" charset="0"/>
              </a:rPr>
              <a:t>O, </a:t>
            </a:r>
            <a:r>
              <a:rPr lang="tr-TR" sz="2400" baseline="-25000" dirty="0" smtClean="0">
                <a:solidFill>
                  <a:prstClr val="black"/>
                </a:solidFill>
                <a:cs typeface="Times New Roman" pitchFamily="18" charset="0"/>
              </a:rPr>
              <a:t>9</a:t>
            </a:r>
            <a:r>
              <a:rPr lang="tr-TR" sz="2400" baseline="0" dirty="0" smtClean="0">
                <a:solidFill>
                  <a:prstClr val="black"/>
                </a:solidFill>
                <a:cs typeface="Times New Roman" pitchFamily="18" charset="0"/>
              </a:rPr>
              <a:t>F atomlarından N</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O</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ve F</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moleküllerinin oluşumuna bakalım. </a:t>
            </a:r>
          </a:p>
        </p:txBody>
      </p:sp>
      <p:pic>
        <p:nvPicPr>
          <p:cNvPr id="7171" name="Picture 3"/>
          <p:cNvPicPr>
            <a:picLocks noChangeAspect="1" noChangeArrowheads="1"/>
          </p:cNvPicPr>
          <p:nvPr/>
        </p:nvPicPr>
        <p:blipFill>
          <a:blip r:embed="rId2"/>
          <a:srcRect/>
          <a:stretch>
            <a:fillRect/>
          </a:stretch>
        </p:blipFill>
        <p:spPr bwMode="auto">
          <a:xfrm>
            <a:off x="98300" y="1568346"/>
            <a:ext cx="8929718" cy="4575298"/>
          </a:xfrm>
          <a:prstGeom prst="rect">
            <a:avLst/>
          </a:prstGeom>
          <a:noFill/>
          <a:ln w="9525">
            <a:noFill/>
            <a:miter lim="800000"/>
            <a:headEnd/>
            <a:tailEnd/>
          </a:ln>
          <a:effectLst/>
        </p:spPr>
      </p:pic>
    </p:spTree>
    <p:extLst>
      <p:ext uri="{BB962C8B-B14F-4D97-AF65-F5344CB8AC3E}">
        <p14:creationId xmlns:p14="http://schemas.microsoft.com/office/powerpoint/2010/main" val="1528784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00100" y="1000108"/>
            <a:ext cx="6907428" cy="5572164"/>
          </a:xfrm>
          <a:prstGeom prst="rect">
            <a:avLst/>
          </a:prstGeom>
          <a:noFill/>
          <a:ln w="9525">
            <a:solidFill>
              <a:srgbClr val="FF0000"/>
            </a:solidFill>
            <a:miter lim="800000"/>
            <a:headEnd/>
            <a:tailEnd/>
          </a:ln>
          <a:effectLst/>
        </p:spPr>
      </p:pic>
      <p:sp>
        <p:nvSpPr>
          <p:cNvPr id="3" name="2 Metin kutusu"/>
          <p:cNvSpPr txBox="1"/>
          <p:nvPr/>
        </p:nvSpPr>
        <p:spPr>
          <a:xfrm>
            <a:off x="930376" y="324129"/>
            <a:ext cx="7286676" cy="461665"/>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Oksijenin molekül orbital ve orbital şekillerinin gösterimi </a:t>
            </a:r>
          </a:p>
        </p:txBody>
      </p:sp>
    </p:spTree>
    <p:extLst>
      <p:ext uri="{BB962C8B-B14F-4D97-AF65-F5344CB8AC3E}">
        <p14:creationId xmlns:p14="http://schemas.microsoft.com/office/powerpoint/2010/main" val="4039948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116632"/>
            <a:ext cx="8640960" cy="5078313"/>
          </a:xfrm>
          <a:prstGeom prst="rect">
            <a:avLst/>
          </a:prstGeom>
        </p:spPr>
        <p:txBody>
          <a:bodyPr wrap="square">
            <a:spAutoFit/>
          </a:bodyPr>
          <a:lstStyle/>
          <a:p>
            <a:pPr lvl="0" algn="just" fontAlgn="auto">
              <a:lnSpc>
                <a:spcPct val="150000"/>
              </a:lnSpc>
              <a:spcBef>
                <a:spcPts val="0"/>
              </a:spcBef>
              <a:spcAft>
                <a:spcPts val="0"/>
              </a:spcAft>
            </a:pPr>
            <a:r>
              <a:rPr lang="tr-TR" sz="1800" baseline="0" dirty="0" smtClean="0">
                <a:solidFill>
                  <a:srgbClr val="FF0000"/>
                </a:solidFill>
                <a:cs typeface="Times New Roman" pitchFamily="18" charset="0"/>
              </a:rPr>
              <a:t>İyonik bağı karşılayan enerji</a:t>
            </a:r>
          </a:p>
          <a:p>
            <a:pPr lvl="0" algn="just" fontAlgn="auto">
              <a:lnSpc>
                <a:spcPct val="150000"/>
              </a:lnSpc>
              <a:spcBef>
                <a:spcPts val="0"/>
              </a:spcBef>
              <a:spcAft>
                <a:spcPts val="0"/>
              </a:spcAft>
            </a:pPr>
            <a:r>
              <a:rPr lang="tr-TR" sz="1800" baseline="0" dirty="0">
                <a:solidFill>
                  <a:prstClr val="black"/>
                </a:solidFill>
                <a:cs typeface="Times New Roman" pitchFamily="18" charset="0"/>
              </a:rPr>
              <a:t>Gaz halindeki 1 </a:t>
            </a:r>
            <a:r>
              <a:rPr lang="tr-TR" sz="1800" baseline="0" dirty="0" err="1">
                <a:solidFill>
                  <a:prstClr val="black"/>
                </a:solidFill>
                <a:cs typeface="Times New Roman" pitchFamily="18" charset="0"/>
              </a:rPr>
              <a:t>mol</a:t>
            </a:r>
            <a:r>
              <a:rPr lang="tr-TR" sz="1800" baseline="0" dirty="0">
                <a:solidFill>
                  <a:prstClr val="black"/>
                </a:solidFill>
                <a:cs typeface="Times New Roman" pitchFamily="18" charset="0"/>
              </a:rPr>
              <a:t> </a:t>
            </a:r>
            <a:r>
              <a:rPr lang="tr-TR" sz="1800" baseline="0" dirty="0" err="1">
                <a:solidFill>
                  <a:prstClr val="black"/>
                </a:solidFill>
                <a:cs typeface="Times New Roman" pitchFamily="18" charset="0"/>
              </a:rPr>
              <a:t>Na</a:t>
            </a:r>
            <a:r>
              <a:rPr lang="tr-TR" sz="1800" baseline="0" dirty="0">
                <a:solidFill>
                  <a:prstClr val="black"/>
                </a:solidFill>
                <a:cs typeface="Times New Roman" pitchFamily="18" charset="0"/>
              </a:rPr>
              <a:t> atomunun iyonlaşması için </a:t>
            </a:r>
            <a:r>
              <a:rPr lang="tr-TR" sz="1800" baseline="0" dirty="0" smtClean="0">
                <a:solidFill>
                  <a:prstClr val="black"/>
                </a:solidFill>
                <a:cs typeface="Times New Roman" pitchFamily="18" charset="0"/>
              </a:rPr>
              <a:t>+ 498 </a:t>
            </a:r>
            <a:r>
              <a:rPr lang="tr-TR" sz="1800" baseline="0" dirty="0" err="1">
                <a:solidFill>
                  <a:prstClr val="black"/>
                </a:solidFill>
                <a:cs typeface="Times New Roman" pitchFamily="18" charset="0"/>
              </a:rPr>
              <a:t>kj</a:t>
            </a:r>
            <a:r>
              <a:rPr lang="tr-TR" sz="1800" baseline="0" dirty="0">
                <a:solidFill>
                  <a:prstClr val="black"/>
                </a:solidFill>
                <a:cs typeface="Times New Roman" pitchFamily="18" charset="0"/>
              </a:rPr>
              <a:t>/</a:t>
            </a:r>
            <a:r>
              <a:rPr lang="tr-TR" sz="1800" baseline="0" dirty="0" err="1">
                <a:solidFill>
                  <a:prstClr val="black"/>
                </a:solidFill>
                <a:cs typeface="Times New Roman" pitchFamily="18" charset="0"/>
              </a:rPr>
              <a:t>mol</a:t>
            </a:r>
            <a:r>
              <a:rPr lang="tr-TR" sz="1800" baseline="0" dirty="0">
                <a:solidFill>
                  <a:prstClr val="black"/>
                </a:solidFill>
                <a:cs typeface="Times New Roman" pitchFamily="18" charset="0"/>
              </a:rPr>
              <a:t> enerji </a:t>
            </a:r>
            <a:r>
              <a:rPr lang="tr-TR" sz="1800" baseline="0" dirty="0" smtClean="0">
                <a:solidFill>
                  <a:prstClr val="black"/>
                </a:solidFill>
                <a:cs typeface="Times New Roman" pitchFamily="18" charset="0"/>
              </a:rPr>
              <a:t>gerekir</a:t>
            </a:r>
            <a:r>
              <a:rPr lang="tr-TR" sz="1800" baseline="0" dirty="0">
                <a:solidFill>
                  <a:prstClr val="black"/>
                </a:solidFill>
                <a:cs typeface="Times New Roman" pitchFamily="18" charset="0"/>
              </a:rPr>
              <a:t> </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err="1" smtClean="0">
                <a:solidFill>
                  <a:prstClr val="black"/>
                </a:solidFill>
                <a:cs typeface="Times New Roman" pitchFamily="18" charset="0"/>
              </a:rPr>
              <a:t>Na</a:t>
            </a:r>
            <a:r>
              <a:rPr lang="tr-TR" sz="1800" baseline="-25000" dirty="0" smtClean="0">
                <a:solidFill>
                  <a:prstClr val="black"/>
                </a:solidFill>
                <a:cs typeface="Times New Roman" pitchFamily="18" charset="0"/>
              </a:rPr>
              <a:t>(g)  </a:t>
            </a:r>
            <a:r>
              <a:rPr lang="tr-TR" sz="1800" baseline="0" dirty="0" smtClean="0">
                <a:solidFill>
                  <a:prstClr val="black"/>
                </a:solidFill>
                <a:cs typeface="Times New Roman" pitchFamily="18" charset="0"/>
              </a:rPr>
              <a:t>→  </a:t>
            </a:r>
            <a:r>
              <a:rPr lang="tr-TR" sz="1800" baseline="0" dirty="0" err="1" smtClean="0">
                <a:solidFill>
                  <a:prstClr val="black"/>
                </a:solidFill>
                <a:cs typeface="Times New Roman" pitchFamily="18" charset="0"/>
              </a:rPr>
              <a:t>Na</a:t>
            </a:r>
            <a:r>
              <a:rPr lang="tr-TR" sz="1800" dirty="0" smtClean="0">
                <a:solidFill>
                  <a:prstClr val="black"/>
                </a:solidFill>
                <a:cs typeface="Times New Roman" pitchFamily="18" charset="0"/>
              </a:rPr>
              <a:t>+</a:t>
            </a:r>
            <a:r>
              <a:rPr lang="tr-TR" sz="1800" baseline="-25000" dirty="0" smtClean="0">
                <a:solidFill>
                  <a:prstClr val="black"/>
                </a:solidFill>
                <a:cs typeface="Times New Roman" pitchFamily="18" charset="0"/>
              </a:rPr>
              <a:t>(g)  </a:t>
            </a:r>
            <a:r>
              <a:rPr lang="tr-TR" sz="1800" baseline="0" dirty="0" smtClean="0">
                <a:solidFill>
                  <a:prstClr val="black"/>
                </a:solidFill>
                <a:cs typeface="Times New Roman" pitchFamily="18" charset="0"/>
              </a:rPr>
              <a:t>+  e    + 498 </a:t>
            </a:r>
            <a:r>
              <a:rPr lang="tr-TR" sz="1800" baseline="0" dirty="0" err="1" smtClean="0">
                <a:solidFill>
                  <a:prstClr val="black"/>
                </a:solidFill>
                <a:cs typeface="Times New Roman" pitchFamily="18" charset="0"/>
              </a:rPr>
              <a:t>kj</a:t>
            </a:r>
            <a:r>
              <a:rPr lang="tr-TR" sz="1800" baseline="0" dirty="0" smtClean="0">
                <a:solidFill>
                  <a:prstClr val="black"/>
                </a:solidFill>
                <a:cs typeface="Times New Roman" pitchFamily="18" charset="0"/>
              </a:rPr>
              <a:t>              (</a:t>
            </a:r>
            <a:r>
              <a:rPr lang="tr-TR" sz="1800" baseline="0" dirty="0">
                <a:solidFill>
                  <a:prstClr val="black"/>
                </a:solidFill>
                <a:cs typeface="Times New Roman" pitchFamily="18" charset="0"/>
              </a:rPr>
              <a:t>iyonlaşma enerjisi)</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gaz </a:t>
            </a:r>
            <a:r>
              <a:rPr lang="tr-TR" sz="1800" baseline="0" dirty="0">
                <a:solidFill>
                  <a:prstClr val="black"/>
                </a:solidFill>
                <a:cs typeface="Times New Roman" pitchFamily="18" charset="0"/>
              </a:rPr>
              <a:t>halindeki 1 </a:t>
            </a:r>
            <a:r>
              <a:rPr lang="tr-TR" sz="1800" baseline="0" dirty="0" err="1">
                <a:solidFill>
                  <a:prstClr val="black"/>
                </a:solidFill>
                <a:cs typeface="Times New Roman" pitchFamily="18" charset="0"/>
              </a:rPr>
              <a:t>mol</a:t>
            </a:r>
            <a:r>
              <a:rPr lang="tr-TR" sz="1800" baseline="0" dirty="0">
                <a:solidFill>
                  <a:prstClr val="black"/>
                </a:solidFill>
                <a:cs typeface="Times New Roman" pitchFamily="18" charset="0"/>
              </a:rPr>
              <a:t> Cl atomuna 1mol elektron bağlandığında ise -348 </a:t>
            </a:r>
            <a:r>
              <a:rPr lang="tr-TR" sz="1800" baseline="0" dirty="0" err="1">
                <a:solidFill>
                  <a:prstClr val="black"/>
                </a:solidFill>
                <a:cs typeface="Times New Roman" pitchFamily="18" charset="0"/>
              </a:rPr>
              <a:t>kj</a:t>
            </a:r>
            <a:r>
              <a:rPr lang="tr-TR" sz="1800" baseline="0" dirty="0">
                <a:solidFill>
                  <a:prstClr val="black"/>
                </a:solidFill>
                <a:cs typeface="Times New Roman" pitchFamily="18" charset="0"/>
              </a:rPr>
              <a:t>/</a:t>
            </a:r>
            <a:r>
              <a:rPr lang="tr-TR" sz="1800" baseline="0" dirty="0" err="1">
                <a:solidFill>
                  <a:prstClr val="black"/>
                </a:solidFill>
                <a:cs typeface="Times New Roman" pitchFamily="18" charset="0"/>
              </a:rPr>
              <a:t>mol</a:t>
            </a:r>
            <a:r>
              <a:rPr lang="tr-TR" sz="1800" baseline="0" dirty="0">
                <a:solidFill>
                  <a:prstClr val="black"/>
                </a:solidFill>
                <a:cs typeface="Times New Roman" pitchFamily="18" charset="0"/>
              </a:rPr>
              <a:t> enerji açığa çıkar. </a:t>
            </a:r>
            <a:endParaRPr lang="tr-TR" sz="1800" baseline="0" dirty="0" smtClean="0">
              <a:solidFill>
                <a:srgbClr val="FF0000"/>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Cl</a:t>
            </a:r>
            <a:r>
              <a:rPr lang="tr-TR" sz="1800" baseline="-25000" dirty="0" smtClean="0">
                <a:solidFill>
                  <a:prstClr val="black"/>
                </a:solidFill>
                <a:cs typeface="Times New Roman" pitchFamily="18" charset="0"/>
              </a:rPr>
              <a:t>(g</a:t>
            </a:r>
            <a:r>
              <a:rPr lang="tr-TR" sz="1800" baseline="-25000" dirty="0">
                <a:solidFill>
                  <a:prstClr val="black"/>
                </a:solidFill>
                <a:cs typeface="Times New Roman" pitchFamily="18" charset="0"/>
              </a:rPr>
              <a:t>)  </a:t>
            </a:r>
            <a:r>
              <a:rPr lang="tr-TR" sz="1800" baseline="0" dirty="0">
                <a:solidFill>
                  <a:prstClr val="black"/>
                </a:solidFill>
                <a:cs typeface="Times New Roman" pitchFamily="18" charset="0"/>
              </a:rPr>
              <a:t>+  e →  </a:t>
            </a:r>
            <a:r>
              <a:rPr lang="tr-TR" sz="1800" baseline="0" dirty="0" smtClean="0">
                <a:solidFill>
                  <a:prstClr val="black"/>
                </a:solidFill>
                <a:cs typeface="Times New Roman" pitchFamily="18" charset="0"/>
              </a:rPr>
              <a:t>Cl</a:t>
            </a:r>
            <a:r>
              <a:rPr lang="tr-TR" sz="1800" dirty="0" smtClean="0">
                <a:solidFill>
                  <a:prstClr val="black"/>
                </a:solidFill>
                <a:cs typeface="Times New Roman" pitchFamily="18" charset="0"/>
              </a:rPr>
              <a:t>-</a:t>
            </a:r>
            <a:r>
              <a:rPr lang="tr-TR" sz="1800" baseline="-25000" dirty="0" smtClean="0">
                <a:solidFill>
                  <a:prstClr val="black"/>
                </a:solidFill>
                <a:cs typeface="Times New Roman" pitchFamily="18" charset="0"/>
              </a:rPr>
              <a:t>(</a:t>
            </a:r>
            <a:r>
              <a:rPr lang="tr-TR" sz="1800" baseline="-25000" dirty="0">
                <a:solidFill>
                  <a:prstClr val="black"/>
                </a:solidFill>
                <a:cs typeface="Times New Roman" pitchFamily="18" charset="0"/>
              </a:rPr>
              <a:t>g)  </a:t>
            </a:r>
            <a:r>
              <a:rPr lang="tr-TR" sz="1800" baseline="0" dirty="0" smtClean="0">
                <a:solidFill>
                  <a:prstClr val="black"/>
                </a:solidFill>
                <a:cs typeface="Times New Roman" pitchFamily="18" charset="0"/>
              </a:rPr>
              <a:t>   - 348 </a:t>
            </a:r>
            <a:r>
              <a:rPr lang="tr-TR" sz="1800" baseline="0" dirty="0" err="1">
                <a:solidFill>
                  <a:prstClr val="black"/>
                </a:solidFill>
                <a:cs typeface="Times New Roman" pitchFamily="18" charset="0"/>
              </a:rPr>
              <a:t>kj</a:t>
            </a:r>
            <a:r>
              <a:rPr lang="tr-TR" sz="1800" baseline="0" dirty="0">
                <a:solidFill>
                  <a:prstClr val="black"/>
                </a:solidFill>
                <a:cs typeface="Times New Roman" pitchFamily="18" charset="0"/>
              </a:rPr>
              <a:t>              </a:t>
            </a:r>
            <a:r>
              <a:rPr lang="tr-TR" sz="1800" baseline="0" dirty="0" smtClean="0">
                <a:solidFill>
                  <a:prstClr val="black"/>
                </a:solidFill>
                <a:cs typeface="Times New Roman" pitchFamily="18" charset="0"/>
              </a:rPr>
              <a:t>(elektron ilgisi </a:t>
            </a:r>
            <a:r>
              <a:rPr lang="tr-TR" sz="1800" baseline="0" dirty="0">
                <a:solidFill>
                  <a:prstClr val="black"/>
                </a:solidFill>
                <a:cs typeface="Times New Roman" pitchFamily="18" charset="0"/>
              </a:rPr>
              <a:t>enerjisi)</a:t>
            </a:r>
          </a:p>
          <a:p>
            <a:pPr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Aradaki </a:t>
            </a:r>
            <a:r>
              <a:rPr lang="tr-TR" sz="1800" baseline="0" dirty="0">
                <a:solidFill>
                  <a:prstClr val="black"/>
                </a:solidFill>
                <a:cs typeface="Times New Roman" pitchFamily="18" charset="0"/>
              </a:rPr>
              <a:t>fark ise istemli olan örgü enerjisi tarafından karşılanır.</a:t>
            </a:r>
            <a:endParaRPr lang="tr-TR" sz="1800" dirty="0"/>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Pozitif </a:t>
            </a:r>
            <a:r>
              <a:rPr lang="tr-TR" sz="1800" baseline="0" dirty="0">
                <a:solidFill>
                  <a:prstClr val="black"/>
                </a:solidFill>
                <a:cs typeface="Times New Roman" pitchFamily="18" charset="0"/>
              </a:rPr>
              <a:t>ve negatif yüklü iyonları bir kristal içerisinde </a:t>
            </a:r>
            <a:r>
              <a:rPr lang="tr-TR" sz="1800" baseline="0" dirty="0" err="1">
                <a:solidFill>
                  <a:prstClr val="black"/>
                </a:solidFill>
                <a:cs typeface="Times New Roman" pitchFamily="18" charset="0"/>
              </a:rPr>
              <a:t>yoğuşturarak</a:t>
            </a:r>
            <a:r>
              <a:rPr lang="tr-TR" sz="1800" baseline="0" dirty="0">
                <a:solidFill>
                  <a:prstClr val="black"/>
                </a:solidFill>
                <a:cs typeface="Times New Roman" pitchFamily="18" charset="0"/>
              </a:rPr>
              <a:t> bir arada tutan enerjiye </a:t>
            </a:r>
            <a:r>
              <a:rPr lang="tr-TR" sz="1800" baseline="0" dirty="0">
                <a:solidFill>
                  <a:srgbClr val="FF0000"/>
                </a:solidFill>
                <a:cs typeface="Times New Roman" pitchFamily="18" charset="0"/>
              </a:rPr>
              <a:t>kristal veya örgü enerjisi</a:t>
            </a:r>
            <a:r>
              <a:rPr lang="tr-TR" sz="1800" b="1" baseline="0" dirty="0">
                <a:solidFill>
                  <a:prstClr val="black"/>
                </a:solidFill>
                <a:cs typeface="Times New Roman" pitchFamily="18" charset="0"/>
              </a:rPr>
              <a:t> </a:t>
            </a:r>
            <a:r>
              <a:rPr lang="tr-TR" sz="1800" baseline="0" dirty="0">
                <a:solidFill>
                  <a:prstClr val="black"/>
                </a:solidFill>
                <a:cs typeface="Times New Roman" pitchFamily="18" charset="0"/>
              </a:rPr>
              <a:t>denir. </a:t>
            </a:r>
          </a:p>
          <a:p>
            <a:pPr lvl="0" algn="just" fontAlgn="auto">
              <a:lnSpc>
                <a:spcPct val="150000"/>
              </a:lnSpc>
              <a:spcBef>
                <a:spcPts val="0"/>
              </a:spcBef>
              <a:spcAft>
                <a:spcPts val="0"/>
              </a:spcAft>
            </a:pPr>
            <a:r>
              <a:rPr lang="tr-TR" sz="1800" baseline="0" dirty="0" err="1" smtClean="0">
                <a:solidFill>
                  <a:prstClr val="black"/>
                </a:solidFill>
                <a:cs typeface="Times New Roman" pitchFamily="18" charset="0"/>
              </a:rPr>
              <a:t>Na</a:t>
            </a:r>
            <a:r>
              <a:rPr lang="tr-TR" sz="1800" dirty="0" smtClean="0">
                <a:solidFill>
                  <a:prstClr val="black"/>
                </a:solidFill>
                <a:cs typeface="Times New Roman" pitchFamily="18" charset="0"/>
              </a:rPr>
              <a:t>+</a:t>
            </a:r>
            <a:r>
              <a:rPr lang="tr-TR" sz="1800" baseline="-25000" dirty="0" smtClean="0">
                <a:solidFill>
                  <a:prstClr val="black"/>
                </a:solidFill>
                <a:cs typeface="Times New Roman" pitchFamily="18" charset="0"/>
              </a:rPr>
              <a:t>(</a:t>
            </a:r>
            <a:r>
              <a:rPr lang="tr-TR" sz="1800" baseline="-25000" dirty="0">
                <a:solidFill>
                  <a:prstClr val="black"/>
                </a:solidFill>
                <a:cs typeface="Times New Roman" pitchFamily="18" charset="0"/>
              </a:rPr>
              <a:t>g) </a:t>
            </a:r>
            <a:r>
              <a:rPr lang="tr-TR" sz="1800" baseline="-25000" dirty="0" smtClean="0">
                <a:solidFill>
                  <a:prstClr val="black"/>
                </a:solidFill>
                <a:cs typeface="Times New Roman" pitchFamily="18" charset="0"/>
              </a:rPr>
              <a:t> </a:t>
            </a:r>
            <a:r>
              <a:rPr lang="tr-TR" sz="1800" baseline="0" dirty="0" smtClean="0">
                <a:solidFill>
                  <a:prstClr val="black"/>
                </a:solidFill>
                <a:cs typeface="Times New Roman" pitchFamily="18" charset="0"/>
              </a:rPr>
              <a:t> +   Cl</a:t>
            </a:r>
            <a:r>
              <a:rPr lang="tr-TR" sz="1800" dirty="0" smtClean="0">
                <a:solidFill>
                  <a:prstClr val="black"/>
                </a:solidFill>
                <a:cs typeface="Times New Roman" pitchFamily="18" charset="0"/>
              </a:rPr>
              <a:t>-</a:t>
            </a:r>
            <a:r>
              <a:rPr lang="tr-TR" sz="1800" baseline="-25000" dirty="0">
                <a:solidFill>
                  <a:prstClr val="black"/>
                </a:solidFill>
                <a:cs typeface="Times New Roman" pitchFamily="18" charset="0"/>
              </a:rPr>
              <a:t>(g)</a:t>
            </a:r>
            <a:r>
              <a:rPr lang="tr-TR" sz="1800" baseline="0" dirty="0" smtClean="0">
                <a:solidFill>
                  <a:prstClr val="black"/>
                </a:solidFill>
                <a:cs typeface="Times New Roman" pitchFamily="18" charset="0"/>
              </a:rPr>
              <a:t>→  </a:t>
            </a:r>
            <a:r>
              <a:rPr lang="tr-TR" sz="1800" baseline="0" dirty="0" err="1" smtClean="0">
                <a:solidFill>
                  <a:prstClr val="black"/>
                </a:solidFill>
                <a:cs typeface="Times New Roman" pitchFamily="18" charset="0"/>
              </a:rPr>
              <a:t>NaCl</a:t>
            </a:r>
            <a:r>
              <a:rPr lang="tr-TR" sz="1800" baseline="-25000" dirty="0" smtClean="0">
                <a:solidFill>
                  <a:prstClr val="black"/>
                </a:solidFill>
                <a:cs typeface="Times New Roman" pitchFamily="18" charset="0"/>
              </a:rPr>
              <a:t>(k)     </a:t>
            </a:r>
            <a:r>
              <a:rPr lang="tr-TR" sz="1800" baseline="0" dirty="0" smtClean="0">
                <a:solidFill>
                  <a:prstClr val="black"/>
                </a:solidFill>
                <a:cs typeface="Times New Roman" pitchFamily="18" charset="0"/>
              </a:rPr>
              <a:t>- 787  </a:t>
            </a:r>
            <a:r>
              <a:rPr lang="tr-TR" sz="1800" baseline="0" dirty="0" err="1">
                <a:solidFill>
                  <a:prstClr val="black"/>
                </a:solidFill>
                <a:cs typeface="Times New Roman" pitchFamily="18" charset="0"/>
              </a:rPr>
              <a:t>kj</a:t>
            </a:r>
            <a:r>
              <a:rPr lang="tr-TR" sz="1800" baseline="0" dirty="0">
                <a:solidFill>
                  <a:prstClr val="black"/>
                </a:solidFill>
                <a:cs typeface="Times New Roman" pitchFamily="18" charset="0"/>
              </a:rPr>
              <a:t> </a:t>
            </a:r>
            <a:r>
              <a:rPr lang="tr-TR" sz="1800" baseline="0" dirty="0" smtClean="0">
                <a:solidFill>
                  <a:prstClr val="black"/>
                </a:solidFill>
                <a:cs typeface="Times New Roman" pitchFamily="18" charset="0"/>
              </a:rPr>
              <a:t> (örgü enerjisi)</a:t>
            </a:r>
            <a:endParaRPr lang="tr-TR" sz="1800" b="1" baseline="0" dirty="0">
              <a:solidFill>
                <a:prstClr val="black"/>
              </a:solidFill>
              <a:cs typeface="Times New Roman" pitchFamily="18" charset="0"/>
            </a:endParaRPr>
          </a:p>
        </p:txBody>
      </p:sp>
    </p:spTree>
    <p:extLst>
      <p:ext uri="{BB962C8B-B14F-4D97-AF65-F5344CB8AC3E}">
        <p14:creationId xmlns:p14="http://schemas.microsoft.com/office/powerpoint/2010/main" val="2486803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65514" y="204074"/>
            <a:ext cx="8786874" cy="1569660"/>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Hidrojen molekülünden neon molekülüne (!) kadar molekül orbital diyagramları aşağıda incelenmiştir. Molekül orbital teorisi görüldüğü gibi molekülün diamanyetik veya varsa paramanyetik özelliklerinin açıklanmasına da yardımcı olur. </a:t>
            </a:r>
          </a:p>
        </p:txBody>
      </p:sp>
      <p:pic>
        <p:nvPicPr>
          <p:cNvPr id="819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1956" y="1880034"/>
            <a:ext cx="8895705" cy="3286148"/>
          </a:xfrm>
          <a:prstGeom prst="rect">
            <a:avLst/>
          </a:prstGeom>
          <a:noFill/>
          <a:ln w="9525">
            <a:noFill/>
            <a:miter lim="800000"/>
            <a:headEnd/>
            <a:tailEnd/>
          </a:ln>
          <a:effectLst/>
        </p:spPr>
      </p:pic>
      <p:sp>
        <p:nvSpPr>
          <p:cNvPr id="5" name="4 Metin kutusu"/>
          <p:cNvSpPr txBox="1"/>
          <p:nvPr/>
        </p:nvSpPr>
        <p:spPr>
          <a:xfrm>
            <a:off x="128970" y="4267208"/>
            <a:ext cx="2204068" cy="830997"/>
          </a:xfrm>
          <a:prstGeom prst="rect">
            <a:avLst/>
          </a:prstGeom>
          <a:solidFill>
            <a:schemeClr val="bg1"/>
          </a:solidFill>
        </p:spPr>
        <p:txBody>
          <a:bodyPr wrap="square" rtlCol="0">
            <a:spAutoFit/>
          </a:bodyPr>
          <a:lstStyle/>
          <a:p>
            <a:pPr algn="just" fontAlgn="auto">
              <a:spcBef>
                <a:spcPts val="0"/>
              </a:spcBef>
              <a:spcAft>
                <a:spcPts val="0"/>
              </a:spcAft>
            </a:pPr>
            <a:r>
              <a:rPr lang="tr-TR" sz="1200" b="1" baseline="0" dirty="0" smtClean="0">
                <a:solidFill>
                  <a:prstClr val="black"/>
                </a:solidFill>
                <a:cs typeface="Times New Roman" pitchFamily="18" charset="0"/>
              </a:rPr>
              <a:t>Paramanyetik midir?</a:t>
            </a:r>
          </a:p>
          <a:p>
            <a:pPr algn="just" fontAlgn="auto">
              <a:spcBef>
                <a:spcPts val="0"/>
              </a:spcBef>
              <a:spcAft>
                <a:spcPts val="0"/>
              </a:spcAft>
            </a:pPr>
            <a:r>
              <a:rPr lang="tr-TR" sz="1200" b="1" baseline="0" dirty="0" smtClean="0">
                <a:solidFill>
                  <a:prstClr val="black"/>
                </a:solidFill>
                <a:cs typeface="Times New Roman" pitchFamily="18" charset="0"/>
              </a:rPr>
              <a:t>Bağ sayısı</a:t>
            </a:r>
          </a:p>
          <a:p>
            <a:pPr algn="just" fontAlgn="auto">
              <a:spcBef>
                <a:spcPts val="0"/>
              </a:spcBef>
              <a:spcAft>
                <a:spcPts val="0"/>
              </a:spcAft>
            </a:pPr>
            <a:r>
              <a:rPr lang="tr-TR" sz="1200" b="1" baseline="0" dirty="0" smtClean="0">
                <a:solidFill>
                  <a:prstClr val="black"/>
                </a:solidFill>
                <a:cs typeface="Times New Roman" pitchFamily="18" charset="0"/>
              </a:rPr>
              <a:t>Bağ uzunluğu (Å)</a:t>
            </a:r>
          </a:p>
          <a:p>
            <a:pPr algn="just" fontAlgn="auto">
              <a:spcBef>
                <a:spcPts val="0"/>
              </a:spcBef>
              <a:spcAft>
                <a:spcPts val="0"/>
              </a:spcAft>
            </a:pPr>
            <a:r>
              <a:rPr lang="tr-TR" sz="1200" b="1" baseline="0" dirty="0" smtClean="0">
                <a:solidFill>
                  <a:prstClr val="black"/>
                </a:solidFill>
                <a:cs typeface="Times New Roman" pitchFamily="18" charset="0"/>
              </a:rPr>
              <a:t>Bağ enerjisi (kj/mol)</a:t>
            </a:r>
          </a:p>
        </p:txBody>
      </p:sp>
      <p:sp>
        <p:nvSpPr>
          <p:cNvPr id="4" name="3 Metin kutusu"/>
          <p:cNvSpPr txBox="1"/>
          <p:nvPr/>
        </p:nvSpPr>
        <p:spPr>
          <a:xfrm>
            <a:off x="167228" y="5188852"/>
            <a:ext cx="8786874" cy="1569660"/>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Görüldüğü gibi moleküldeki bağ sayısı arttıkça bağ uzunluğu kısalır, bağ daha kuvvetli bir hale gelir, bağın enerjisi artar. Ayrıca, iki atomlu N</a:t>
            </a:r>
            <a:r>
              <a:rPr lang="tr-TR" sz="2400" baseline="-25000" dirty="0" smtClean="0">
                <a:solidFill>
                  <a:prstClr val="black"/>
                </a:solidFill>
                <a:cs typeface="Times New Roman" pitchFamily="18" charset="0"/>
              </a:rPr>
              <a:t>2</a:t>
            </a:r>
            <a:r>
              <a:rPr lang="tr-TR" sz="2400" dirty="0" smtClean="0">
                <a:solidFill>
                  <a:prstClr val="black"/>
                </a:solidFill>
                <a:cs typeface="Times New Roman" pitchFamily="18" charset="0"/>
              </a:rPr>
              <a:t>+</a:t>
            </a:r>
            <a:r>
              <a:rPr lang="tr-TR" sz="2400" baseline="0" dirty="0" smtClean="0">
                <a:solidFill>
                  <a:prstClr val="black"/>
                </a:solidFill>
                <a:cs typeface="Times New Roman" pitchFamily="18" charset="0"/>
              </a:rPr>
              <a:t> ve O</a:t>
            </a:r>
            <a:r>
              <a:rPr lang="tr-TR" sz="2400" baseline="-25000" dirty="0" smtClean="0">
                <a:solidFill>
                  <a:prstClr val="black"/>
                </a:solidFill>
                <a:cs typeface="Times New Roman" pitchFamily="18" charset="0"/>
              </a:rPr>
              <a:t>2</a:t>
            </a:r>
            <a:r>
              <a:rPr lang="tr-TR" sz="2400" dirty="0" smtClean="0">
                <a:solidFill>
                  <a:prstClr val="black"/>
                </a:solidFill>
                <a:cs typeface="Times New Roman" pitchFamily="18" charset="0"/>
              </a:rPr>
              <a:t>+</a:t>
            </a:r>
            <a:r>
              <a:rPr lang="tr-TR" sz="2400" baseline="0" dirty="0" smtClean="0">
                <a:solidFill>
                  <a:prstClr val="black"/>
                </a:solidFill>
                <a:cs typeface="Times New Roman" pitchFamily="18" charset="0"/>
              </a:rPr>
              <a:t> veya O</a:t>
            </a:r>
            <a:r>
              <a:rPr lang="tr-TR" sz="2400" baseline="-25000" dirty="0" smtClean="0">
                <a:solidFill>
                  <a:prstClr val="black"/>
                </a:solidFill>
                <a:cs typeface="Times New Roman" pitchFamily="18" charset="0"/>
              </a:rPr>
              <a:t>2</a:t>
            </a:r>
            <a:r>
              <a:rPr lang="tr-TR" sz="2400" dirty="0" smtClean="0">
                <a:solidFill>
                  <a:prstClr val="black"/>
                </a:solidFill>
                <a:cs typeface="Times New Roman" pitchFamily="18" charset="0"/>
              </a:rPr>
              <a:t>2-</a:t>
            </a:r>
            <a:r>
              <a:rPr lang="tr-TR" sz="2400" baseline="0" dirty="0" smtClean="0">
                <a:solidFill>
                  <a:prstClr val="black"/>
                </a:solidFill>
                <a:cs typeface="Times New Roman" pitchFamily="18" charset="0"/>
              </a:rPr>
              <a:t>, O</a:t>
            </a:r>
            <a:r>
              <a:rPr lang="tr-TR" sz="2400" baseline="-25000" dirty="0" smtClean="0">
                <a:solidFill>
                  <a:prstClr val="black"/>
                </a:solidFill>
                <a:cs typeface="Times New Roman" pitchFamily="18" charset="0"/>
              </a:rPr>
              <a:t>2</a:t>
            </a:r>
            <a:r>
              <a:rPr lang="tr-TR" sz="2400" dirty="0" smtClean="0">
                <a:solidFill>
                  <a:prstClr val="black"/>
                </a:solidFill>
                <a:cs typeface="Times New Roman" pitchFamily="18" charset="0"/>
              </a:rPr>
              <a:t>- </a:t>
            </a:r>
            <a:r>
              <a:rPr lang="tr-TR" sz="2400" baseline="0" dirty="0" smtClean="0">
                <a:solidFill>
                  <a:prstClr val="black"/>
                </a:solidFill>
                <a:cs typeface="Times New Roman" pitchFamily="18" charset="0"/>
              </a:rPr>
              <a:t>ve C</a:t>
            </a:r>
            <a:r>
              <a:rPr lang="tr-TR" sz="2400" baseline="-25000" dirty="0" smtClean="0">
                <a:solidFill>
                  <a:prstClr val="black"/>
                </a:solidFill>
                <a:cs typeface="Times New Roman" pitchFamily="18" charset="0"/>
              </a:rPr>
              <a:t>2</a:t>
            </a:r>
            <a:r>
              <a:rPr lang="tr-TR" sz="2400" dirty="0" smtClean="0">
                <a:solidFill>
                  <a:prstClr val="black"/>
                </a:solidFill>
                <a:cs typeface="Times New Roman" pitchFamily="18" charset="0"/>
              </a:rPr>
              <a:t>2-</a:t>
            </a:r>
            <a:r>
              <a:rPr lang="tr-TR" sz="2400" baseline="0" dirty="0" smtClean="0">
                <a:solidFill>
                  <a:prstClr val="black"/>
                </a:solidFill>
                <a:cs typeface="Times New Roman" pitchFamily="18" charset="0"/>
              </a:rPr>
              <a:t> iyonların da molekül orbital diyagramları ilk diyagramlardan elektron çıkarıp, ekleyerek çizilebilir.</a:t>
            </a:r>
          </a:p>
        </p:txBody>
      </p:sp>
    </p:spTree>
    <p:extLst>
      <p:ext uri="{BB962C8B-B14F-4D97-AF65-F5344CB8AC3E}">
        <p14:creationId xmlns:p14="http://schemas.microsoft.com/office/powerpoint/2010/main" val="165807168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165514" y="227737"/>
            <a:ext cx="8786874" cy="6370975"/>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1" baseline="0" dirty="0" smtClean="0">
                <a:solidFill>
                  <a:prstClr val="black"/>
                </a:solidFill>
                <a:cs typeface="Times New Roman" pitchFamily="18" charset="0"/>
              </a:rPr>
              <a:t>CO ve NO gibi farklı türden atom içeren moleküller için de benzer türden molekül orbitalleri çizilebilir</a:t>
            </a:r>
            <a:r>
              <a:rPr lang="tr-TR" sz="2400" baseline="0" dirty="0" smtClean="0">
                <a:solidFill>
                  <a:prstClr val="black"/>
                </a:solidFill>
                <a:cs typeface="Times New Roman" pitchFamily="18" charset="0"/>
              </a:rPr>
              <a:t>. CO molekülü N</a:t>
            </a:r>
            <a:r>
              <a:rPr lang="tr-TR" sz="2400" baseline="-25000" dirty="0" smtClean="0">
                <a:solidFill>
                  <a:prstClr val="black"/>
                </a:solidFill>
                <a:cs typeface="Times New Roman" pitchFamily="18" charset="0"/>
              </a:rPr>
              <a:t>2</a:t>
            </a:r>
            <a:r>
              <a:rPr lang="tr-TR" sz="2400" baseline="0" dirty="0" smtClean="0">
                <a:solidFill>
                  <a:prstClr val="black"/>
                </a:solidFill>
                <a:cs typeface="Times New Roman" pitchFamily="18" charset="0"/>
              </a:rPr>
              <a:t> molekülüyle izoelektroniktir (her iki molekülde 10 elektron vardır) ve moleküler orbital enerji diyagramları birbirine benzer. Bu nedenle, CO molekülünün bağ sayısı yine 3 bulunur. </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1" baseline="0" dirty="0" smtClean="0">
                <a:solidFill>
                  <a:prstClr val="black"/>
                </a:solidFill>
                <a:cs typeface="Times New Roman" pitchFamily="18" charset="0"/>
              </a:rPr>
              <a:t>Değerlik elektronlarının sayısı tek olan moleküller için Lewis yapısının yazılamayacağı daha önce belirtilmişti</a:t>
            </a:r>
            <a:r>
              <a:rPr lang="tr-TR" sz="2400" baseline="0" dirty="0" smtClean="0">
                <a:solidFill>
                  <a:prstClr val="black"/>
                </a:solidFill>
                <a:cs typeface="Times New Roman" pitchFamily="18" charset="0"/>
              </a:rPr>
              <a:t>. NO molekülü de bu türden bir moleküldür. 5 değerlik elektronu azot, 6 değerlik elektronu da oksijen tarafından sağlandığı için 11 değerlik elektronu mevcuttur. </a:t>
            </a:r>
          </a:p>
          <a:p>
            <a:pPr algn="just" fontAlgn="auto">
              <a:spcBef>
                <a:spcPts val="0"/>
              </a:spcBef>
              <a:spcAft>
                <a:spcPts val="0"/>
              </a:spcAft>
            </a:pPr>
            <a:endParaRPr lang="tr-TR" sz="1200" baseline="0" dirty="0" smtClean="0">
              <a:solidFill>
                <a:prstClr val="black"/>
              </a:solidFill>
              <a:cs typeface="Times New Roman" pitchFamily="18" charset="0"/>
            </a:endParaRPr>
          </a:p>
          <a:p>
            <a:pPr algn="just" fontAlgn="auto">
              <a:spcBef>
                <a:spcPts val="0"/>
              </a:spcBef>
              <a:spcAft>
                <a:spcPts val="0"/>
              </a:spcAft>
            </a:pPr>
            <a:r>
              <a:rPr lang="tr-TR" sz="2400" b="1" baseline="0" dirty="0" smtClean="0">
                <a:solidFill>
                  <a:prstClr val="black"/>
                </a:solidFill>
                <a:cs typeface="Times New Roman" pitchFamily="18" charset="0"/>
              </a:rPr>
              <a:t>Farklı türden atom içeren moleküllerin molekül orbital enerji diyagramları çizilirken daima diyagramın sağ tarafına en elektronegatif olan atom yerleştirilir ve bu atomun elektronları çekirdek tarafından daha fazla çekildiği için enerji seviyeleri daha düşüktür</a:t>
            </a:r>
            <a:r>
              <a:rPr lang="tr-TR" sz="2400" baseline="0" dirty="0" smtClean="0">
                <a:solidFill>
                  <a:prstClr val="black"/>
                </a:solidFill>
                <a:cs typeface="Times New Roman" pitchFamily="18" charset="0"/>
              </a:rPr>
              <a:t>. Bu tür diyagramların çizimlerinde bu noktalar dikkate alınarak diyagramlar çizilmelidir.</a:t>
            </a:r>
          </a:p>
        </p:txBody>
      </p:sp>
    </p:spTree>
    <p:extLst>
      <p:ext uri="{BB962C8B-B14F-4D97-AF65-F5344CB8AC3E}">
        <p14:creationId xmlns:p14="http://schemas.microsoft.com/office/powerpoint/2010/main" val="2144159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0" y="324792"/>
            <a:ext cx="8940800" cy="461665"/>
          </a:xfrm>
        </p:spPr>
        <p:txBody>
          <a:bodyPr/>
          <a:lstStyle/>
          <a:p>
            <a:pPr eaLnBrk="1" hangingPunct="1"/>
            <a:r>
              <a:rPr lang="tr-TR" sz="2400" dirty="0" smtClean="0"/>
              <a:t>Eş çekirdekli olmayan iki atomlu moleküllerin </a:t>
            </a:r>
            <a:r>
              <a:rPr lang="en-US" sz="2400" dirty="0" smtClean="0"/>
              <a:t>MO </a:t>
            </a:r>
            <a:r>
              <a:rPr lang="tr-TR" sz="2400" dirty="0" smtClean="0"/>
              <a:t>diyagramları</a:t>
            </a:r>
            <a:endParaRPr lang="en-US" sz="2400" dirty="0" smtClean="0"/>
          </a:p>
        </p:txBody>
      </p:sp>
      <p:pic>
        <p:nvPicPr>
          <p:cNvPr id="37894" name="Picture 4" descr="FG12_24_02U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01688" y="1524000"/>
            <a:ext cx="3730625" cy="4114800"/>
          </a:xfrm>
          <a:noFill/>
        </p:spPr>
      </p:pic>
      <p:pic>
        <p:nvPicPr>
          <p:cNvPr id="722950" name="Picture 6" descr="FG12_24_03UN"/>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724400" y="2139950"/>
            <a:ext cx="3810000" cy="747713"/>
          </a:xfrm>
          <a:noFill/>
        </p:spPr>
      </p:pic>
      <p:pic>
        <p:nvPicPr>
          <p:cNvPr id="37896" name="Picture 14" descr="FG12_24_04UN"/>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724400" y="4291013"/>
            <a:ext cx="3810000" cy="714375"/>
          </a:xfrm>
          <a:noFill/>
        </p:spPr>
      </p:pic>
    </p:spTree>
    <p:extLst>
      <p:ext uri="{BB962C8B-B14F-4D97-AF65-F5344CB8AC3E}">
        <p14:creationId xmlns:p14="http://schemas.microsoft.com/office/powerpoint/2010/main" val="2196034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60494" y="245841"/>
            <a:ext cx="8786874" cy="6370975"/>
          </a:xfrm>
          <a:prstGeom prst="rect">
            <a:avLst/>
          </a:prstGeom>
          <a:noFill/>
          <a:ln w="38100">
            <a:solidFill>
              <a:srgbClr val="FF0000"/>
            </a:solidFill>
          </a:ln>
        </p:spPr>
        <p:txBody>
          <a:bodyPr wrap="square" rtlCol="0">
            <a:spAutoFit/>
          </a:bodyPr>
          <a:lstStyle/>
          <a:p>
            <a:pPr algn="just" fontAlgn="auto">
              <a:spcBef>
                <a:spcPts val="0"/>
              </a:spcBef>
              <a:spcAft>
                <a:spcPts val="0"/>
              </a:spcAft>
            </a:pPr>
            <a:r>
              <a:rPr lang="tr-TR" sz="2400" baseline="0" dirty="0" smtClean="0">
                <a:solidFill>
                  <a:prstClr val="black"/>
                </a:solidFill>
                <a:cs typeface="Times New Roman" pitchFamily="18" charset="0"/>
              </a:rPr>
              <a:t>Yine organik bir molekül olan benzenin yapısı molekül orbital teorisiyle daha iyi açıklanmaktadır.</a:t>
            </a: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endParaRPr lang="tr-TR" sz="2400" baseline="0" dirty="0" smtClean="0">
              <a:solidFill>
                <a:prstClr val="black"/>
              </a:solidFill>
              <a:cs typeface="Times New Roman" pitchFamily="18" charset="0"/>
            </a:endParaRPr>
          </a:p>
          <a:p>
            <a:pPr algn="just" fontAlgn="auto">
              <a:spcBef>
                <a:spcPts val="0"/>
              </a:spcBef>
              <a:spcAft>
                <a:spcPts val="0"/>
              </a:spcAft>
            </a:pPr>
            <a:r>
              <a:rPr lang="tr-TR" sz="2400" baseline="0" dirty="0" smtClean="0">
                <a:solidFill>
                  <a:prstClr val="black"/>
                </a:solidFill>
                <a:cs typeface="Times New Roman" pitchFamily="18" charset="0"/>
              </a:rPr>
              <a:t> </a:t>
            </a:r>
          </a:p>
        </p:txBody>
      </p:sp>
      <p:grpSp>
        <p:nvGrpSpPr>
          <p:cNvPr id="9" name="8 Grup"/>
          <p:cNvGrpSpPr/>
          <p:nvPr/>
        </p:nvGrpSpPr>
        <p:grpSpPr>
          <a:xfrm>
            <a:off x="195247" y="1148025"/>
            <a:ext cx="8877347" cy="5257827"/>
            <a:chOff x="338123" y="1000108"/>
            <a:chExt cx="8877347" cy="5257827"/>
          </a:xfrm>
        </p:grpSpPr>
        <p:pic>
          <p:nvPicPr>
            <p:cNvPr id="5122" name="Picture 2"/>
            <p:cNvPicPr>
              <a:picLocks noChangeAspect="1" noChangeArrowheads="1"/>
            </p:cNvPicPr>
            <p:nvPr/>
          </p:nvPicPr>
          <p:blipFill>
            <a:blip r:embed="rId2"/>
            <a:srcRect/>
            <a:stretch>
              <a:fillRect/>
            </a:stretch>
          </p:blipFill>
          <p:spPr bwMode="auto">
            <a:xfrm>
              <a:off x="357158" y="1000108"/>
              <a:ext cx="4867275" cy="16668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28596" y="2714620"/>
              <a:ext cx="4962525" cy="18002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38123" y="4857760"/>
              <a:ext cx="2162175" cy="1400175"/>
            </a:xfrm>
            <a:prstGeom prst="rect">
              <a:avLst/>
            </a:prstGeom>
            <a:noFill/>
            <a:ln w="9525">
              <a:noFill/>
              <a:miter lim="800000"/>
              <a:headEnd/>
              <a:tailEnd/>
            </a:ln>
            <a:effectLst/>
          </p:spPr>
        </p:pic>
        <p:sp>
          <p:nvSpPr>
            <p:cNvPr id="6" name="5 Metin kutusu"/>
            <p:cNvSpPr txBox="1"/>
            <p:nvPr/>
          </p:nvSpPr>
          <p:spPr>
            <a:xfrm>
              <a:off x="5572132" y="1609374"/>
              <a:ext cx="2000264" cy="400110"/>
            </a:xfrm>
            <a:prstGeom prst="rect">
              <a:avLst/>
            </a:prstGeom>
            <a:noFill/>
          </p:spPr>
          <p:txBody>
            <a:bodyPr wrap="square" rtlCol="0">
              <a:spAutoFit/>
            </a:bodyPr>
            <a:lstStyle/>
            <a:p>
              <a:pPr algn="just" fontAlgn="auto">
                <a:spcBef>
                  <a:spcPts val="0"/>
                </a:spcBef>
                <a:spcAft>
                  <a:spcPts val="0"/>
                </a:spcAft>
              </a:pPr>
              <a:r>
                <a:rPr lang="tr-TR" sz="2000" baseline="0" dirty="0" smtClean="0">
                  <a:solidFill>
                    <a:prstClr val="black"/>
                  </a:solidFill>
                  <a:cs typeface="Times New Roman" pitchFamily="18" charset="0"/>
                </a:rPr>
                <a:t>Lewis yapısı</a:t>
              </a:r>
            </a:p>
          </p:txBody>
        </p:sp>
        <p:sp>
          <p:nvSpPr>
            <p:cNvPr id="7" name="6 Metin kutusu"/>
            <p:cNvSpPr txBox="1"/>
            <p:nvPr/>
          </p:nvSpPr>
          <p:spPr>
            <a:xfrm>
              <a:off x="5572132" y="3350780"/>
              <a:ext cx="3643338" cy="400110"/>
            </a:xfrm>
            <a:prstGeom prst="rect">
              <a:avLst/>
            </a:prstGeom>
            <a:noFill/>
          </p:spPr>
          <p:txBody>
            <a:bodyPr wrap="square" rtlCol="0">
              <a:spAutoFit/>
            </a:bodyPr>
            <a:lstStyle/>
            <a:p>
              <a:pPr algn="just" fontAlgn="auto">
                <a:spcBef>
                  <a:spcPts val="0"/>
                </a:spcBef>
                <a:spcAft>
                  <a:spcPts val="0"/>
                </a:spcAft>
              </a:pPr>
              <a:r>
                <a:rPr lang="tr-TR" sz="2000" baseline="0" dirty="0" smtClean="0">
                  <a:solidFill>
                    <a:prstClr val="black"/>
                  </a:solidFill>
                  <a:cs typeface="Times New Roman" pitchFamily="18" charset="0"/>
                </a:rPr>
                <a:t>Değerlik elektronları yapısı</a:t>
              </a:r>
            </a:p>
          </p:txBody>
        </p:sp>
        <p:sp>
          <p:nvSpPr>
            <p:cNvPr id="8" name="7 Metin kutusu"/>
            <p:cNvSpPr txBox="1"/>
            <p:nvPr/>
          </p:nvSpPr>
          <p:spPr>
            <a:xfrm>
              <a:off x="5643570" y="5221615"/>
              <a:ext cx="3500462" cy="400110"/>
            </a:xfrm>
            <a:prstGeom prst="rect">
              <a:avLst/>
            </a:prstGeom>
            <a:noFill/>
          </p:spPr>
          <p:txBody>
            <a:bodyPr wrap="square" rtlCol="0">
              <a:spAutoFit/>
            </a:bodyPr>
            <a:lstStyle/>
            <a:p>
              <a:pPr algn="just" fontAlgn="auto">
                <a:spcBef>
                  <a:spcPts val="0"/>
                </a:spcBef>
                <a:spcAft>
                  <a:spcPts val="0"/>
                </a:spcAft>
              </a:pPr>
              <a:r>
                <a:rPr lang="tr-TR" sz="2000" baseline="0" dirty="0" smtClean="0">
                  <a:solidFill>
                    <a:prstClr val="black"/>
                  </a:solidFill>
                  <a:cs typeface="Times New Roman" pitchFamily="18" charset="0"/>
                </a:rPr>
                <a:t>Molekül orbitalleri yapısı</a:t>
              </a:r>
            </a:p>
          </p:txBody>
        </p:sp>
      </p:grpSp>
    </p:spTree>
    <p:extLst>
      <p:ext uri="{BB962C8B-B14F-4D97-AF65-F5344CB8AC3E}">
        <p14:creationId xmlns:p14="http://schemas.microsoft.com/office/powerpoint/2010/main" val="2078840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88184" y="928670"/>
            <a:ext cx="8570096" cy="5500726"/>
          </a:xfrm>
          <a:prstGeom prst="rect">
            <a:avLst/>
          </a:prstGeom>
          <a:noFill/>
          <a:ln w="38100">
            <a:solidFill>
              <a:srgbClr val="FF0000"/>
            </a:solidFill>
            <a:miter lim="800000"/>
            <a:headEnd/>
            <a:tailEnd/>
          </a:ln>
          <a:effectLst/>
        </p:spPr>
      </p:pic>
      <p:sp>
        <p:nvSpPr>
          <p:cNvPr id="5" name="4 Metin kutusu"/>
          <p:cNvSpPr txBox="1"/>
          <p:nvPr/>
        </p:nvSpPr>
        <p:spPr>
          <a:xfrm>
            <a:off x="2857488" y="252691"/>
            <a:ext cx="3071834" cy="461665"/>
          </a:xfrm>
          <a:prstGeom prst="rect">
            <a:avLst/>
          </a:prstGeom>
          <a:noFill/>
          <a:ln w="38100">
            <a:solidFill>
              <a:srgbClr val="FF0000"/>
            </a:solidFill>
          </a:ln>
        </p:spPr>
        <p:txBody>
          <a:bodyPr wrap="square" rtlCol="0">
            <a:spAutoFit/>
          </a:bodyPr>
          <a:lstStyle/>
          <a:p>
            <a:pPr algn="ctr" fontAlgn="auto">
              <a:spcBef>
                <a:spcPts val="0"/>
              </a:spcBef>
              <a:spcAft>
                <a:spcPts val="0"/>
              </a:spcAft>
            </a:pPr>
            <a:r>
              <a:rPr lang="tr-TR" sz="2400" b="1" baseline="0" dirty="0" smtClean="0">
                <a:solidFill>
                  <a:prstClr val="black"/>
                </a:solidFill>
                <a:cs typeface="Times New Roman" pitchFamily="18" charset="0"/>
              </a:rPr>
              <a:t>Born- Haber Çevrimi</a:t>
            </a:r>
            <a:endParaRPr lang="tr-TR" sz="2400" b="1" baseline="0" dirty="0">
              <a:solidFill>
                <a:prstClr val="black"/>
              </a:solidFill>
              <a:cs typeface="Times New Roman" pitchFamily="18" charset="0"/>
            </a:endParaRPr>
          </a:p>
        </p:txBody>
      </p:sp>
    </p:spTree>
    <p:extLst>
      <p:ext uri="{BB962C8B-B14F-4D97-AF65-F5344CB8AC3E}">
        <p14:creationId xmlns:p14="http://schemas.microsoft.com/office/powerpoint/2010/main" val="1104256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0.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
      <a:dk1>
        <a:srgbClr val="000000"/>
      </a:dk1>
      <a:lt1>
        <a:srgbClr val="FFFFFF"/>
      </a:lt1>
      <a:dk2>
        <a:srgbClr val="FF0101"/>
      </a:dk2>
      <a:lt2>
        <a:srgbClr val="0066FF"/>
      </a:lt2>
      <a:accent1>
        <a:srgbClr val="0000FF"/>
      </a:accent1>
      <a:accent2>
        <a:srgbClr val="666633"/>
      </a:accent2>
      <a:accent3>
        <a:srgbClr val="FFFFFF"/>
      </a:accent3>
      <a:accent4>
        <a:srgbClr val="000000"/>
      </a:accent4>
      <a:accent5>
        <a:srgbClr val="AAAAFF"/>
      </a:accent5>
      <a:accent6>
        <a:srgbClr val="5C5C2D"/>
      </a:accent6>
      <a:hlink>
        <a:srgbClr val="0033CC"/>
      </a:hlink>
      <a:folHlink>
        <a:srgbClr val="9933FF"/>
      </a:folHlink>
    </a:clrScheme>
    <a:fontScheme name="Default Design">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B2B2B2"/>
        </a:lt1>
        <a:dk2>
          <a:srgbClr val="FF0101"/>
        </a:dk2>
        <a:lt2>
          <a:srgbClr val="333333"/>
        </a:lt2>
        <a:accent1>
          <a:srgbClr val="0000FF"/>
        </a:accent1>
        <a:accent2>
          <a:srgbClr val="666633"/>
        </a:accent2>
        <a:accent3>
          <a:srgbClr val="D5D5D5"/>
        </a:accent3>
        <a:accent4>
          <a:srgbClr val="000000"/>
        </a:accent4>
        <a:accent5>
          <a:srgbClr val="AAAAFF"/>
        </a:accent5>
        <a:accent6>
          <a:srgbClr val="5C5C2D"/>
        </a:accent6>
        <a:hlink>
          <a:srgbClr val="0033CC"/>
        </a:hlink>
        <a:folHlink>
          <a:srgbClr val="9933FF"/>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C0C0C0"/>
        </a:lt1>
        <a:dk2>
          <a:srgbClr val="FF0101"/>
        </a:dk2>
        <a:lt2>
          <a:srgbClr val="333333"/>
        </a:lt2>
        <a:accent1>
          <a:srgbClr val="0000FF"/>
        </a:accent1>
        <a:accent2>
          <a:srgbClr val="666633"/>
        </a:accent2>
        <a:accent3>
          <a:srgbClr val="DCDCDC"/>
        </a:accent3>
        <a:accent4>
          <a:srgbClr val="000000"/>
        </a:accent4>
        <a:accent5>
          <a:srgbClr val="AAAAFF"/>
        </a:accent5>
        <a:accent6>
          <a:srgbClr val="5C5C2D"/>
        </a:accent6>
        <a:hlink>
          <a:srgbClr val="0033CC"/>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2400" dirty="0" smtClean="0">
            <a:latin typeface="Times New Roman" pitchFamily="18" charset="0"/>
            <a:cs typeface="Times New Roman" pitchFamily="18" charset="0"/>
          </a:defRPr>
        </a:defPPr>
      </a:lstStyle>
    </a:txDef>
  </a:objectDefaults>
  <a:extraClrSchemeLst/>
</a:theme>
</file>

<file path=ppt/theme/theme4.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2400" dirty="0" smtClean="0">
            <a:latin typeface="Times New Roman" pitchFamily="18" charset="0"/>
            <a:cs typeface="Times New Roman" pitchFamily="18" charset="0"/>
          </a:defRPr>
        </a:defPPr>
      </a:lstStyle>
    </a:txDef>
  </a:objectDefaults>
  <a:extraClrSchemeLst/>
</a:theme>
</file>

<file path=ppt/theme/theme5.xml><?xml version="1.0" encoding="utf-8"?>
<a:theme xmlns:a="http://schemas.openxmlformats.org/drawingml/2006/main" name="2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2400" dirty="0" smtClean="0">
            <a:latin typeface="Times New Roman" pitchFamily="18" charset="0"/>
            <a:cs typeface="Times New Roman" pitchFamily="18" charset="0"/>
          </a:defRPr>
        </a:defPPr>
      </a:lstStyle>
    </a:txDef>
  </a:objectDefaults>
  <a:extraClrSchemeLst/>
</a:theme>
</file>

<file path=ppt/theme/theme6.xml><?xml version="1.0" encoding="utf-8"?>
<a:theme xmlns:a="http://schemas.openxmlformats.org/drawingml/2006/main" name="3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2400" dirty="0" smtClean="0">
            <a:latin typeface="Times New Roman" pitchFamily="18" charset="0"/>
            <a:cs typeface="Times New Roman" pitchFamily="18" charset="0"/>
          </a:defRPr>
        </a:defPPr>
      </a:lstStyle>
    </a:txDef>
  </a:objectDefaults>
  <a:extraClrSchemeLst/>
</a:theme>
</file>

<file path=ppt/theme/theme7.xml><?xml version="1.0" encoding="utf-8"?>
<a:theme xmlns:a="http://schemas.openxmlformats.org/drawingml/2006/main" name="1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8.xml><?xml version="1.0" encoding="utf-8"?>
<a:theme xmlns:a="http://schemas.openxmlformats.org/drawingml/2006/main" name="1_Default Design">
  <a:themeElements>
    <a:clrScheme name="">
      <a:dk1>
        <a:srgbClr val="000000"/>
      </a:dk1>
      <a:lt1>
        <a:srgbClr val="FFFFFF"/>
      </a:lt1>
      <a:dk2>
        <a:srgbClr val="FF0101"/>
      </a:dk2>
      <a:lt2>
        <a:srgbClr val="0066FF"/>
      </a:lt2>
      <a:accent1>
        <a:srgbClr val="0000FF"/>
      </a:accent1>
      <a:accent2>
        <a:srgbClr val="666633"/>
      </a:accent2>
      <a:accent3>
        <a:srgbClr val="FFFFFF"/>
      </a:accent3>
      <a:accent4>
        <a:srgbClr val="000000"/>
      </a:accent4>
      <a:accent5>
        <a:srgbClr val="AAAAFF"/>
      </a:accent5>
      <a:accent6>
        <a:srgbClr val="5C5C2D"/>
      </a:accent6>
      <a:hlink>
        <a:srgbClr val="0033CC"/>
      </a:hlink>
      <a:folHlink>
        <a:srgbClr val="9933FF"/>
      </a:folHlink>
    </a:clrScheme>
    <a:fontScheme name="Default Design">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B2B2B2"/>
        </a:lt1>
        <a:dk2>
          <a:srgbClr val="FF0101"/>
        </a:dk2>
        <a:lt2>
          <a:srgbClr val="333333"/>
        </a:lt2>
        <a:accent1>
          <a:srgbClr val="0000FF"/>
        </a:accent1>
        <a:accent2>
          <a:srgbClr val="666633"/>
        </a:accent2>
        <a:accent3>
          <a:srgbClr val="D5D5D5"/>
        </a:accent3>
        <a:accent4>
          <a:srgbClr val="000000"/>
        </a:accent4>
        <a:accent5>
          <a:srgbClr val="AAAAFF"/>
        </a:accent5>
        <a:accent6>
          <a:srgbClr val="5C5C2D"/>
        </a:accent6>
        <a:hlink>
          <a:srgbClr val="0033CC"/>
        </a:hlink>
        <a:folHlink>
          <a:srgbClr val="9933FF"/>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C0C0C0"/>
        </a:lt1>
        <a:dk2>
          <a:srgbClr val="FF0101"/>
        </a:dk2>
        <a:lt2>
          <a:srgbClr val="333333"/>
        </a:lt2>
        <a:accent1>
          <a:srgbClr val="0000FF"/>
        </a:accent1>
        <a:accent2>
          <a:srgbClr val="666633"/>
        </a:accent2>
        <a:accent3>
          <a:srgbClr val="DCDCDC"/>
        </a:accent3>
        <a:accent4>
          <a:srgbClr val="000000"/>
        </a:accent4>
        <a:accent5>
          <a:srgbClr val="AAAAFF"/>
        </a:accent5>
        <a:accent6>
          <a:srgbClr val="5C5C2D"/>
        </a:accent6>
        <a:hlink>
          <a:srgbClr val="0033CC"/>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2400" dirty="0" smtClean="0">
            <a:latin typeface="Times New Roman" pitchFamily="18" charset="0"/>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1507</TotalTime>
  <Words>3705</Words>
  <Application>Microsoft Office PowerPoint</Application>
  <PresentationFormat>Ekran Gösterisi (4:3)</PresentationFormat>
  <Paragraphs>828</Paragraphs>
  <Slides>83</Slides>
  <Notes>10</Notes>
  <HiddenSlides>0</HiddenSlides>
  <MMClips>0</MMClips>
  <ScaleCrop>false</ScaleCrop>
  <HeadingPairs>
    <vt:vector size="4" baseType="variant">
      <vt:variant>
        <vt:lpstr>Tema</vt:lpstr>
      </vt:variant>
      <vt:variant>
        <vt:i4>9</vt:i4>
      </vt:variant>
      <vt:variant>
        <vt:lpstr>Slayt Başlıkları</vt:lpstr>
      </vt:variant>
      <vt:variant>
        <vt:i4>83</vt:i4>
      </vt:variant>
    </vt:vector>
  </HeadingPairs>
  <TitlesOfParts>
    <vt:vector size="92" baseType="lpstr">
      <vt:lpstr>Akış</vt:lpstr>
      <vt:lpstr>Default Design</vt:lpstr>
      <vt:lpstr>Ofis Teması</vt:lpstr>
      <vt:lpstr>1_Ofis Teması</vt:lpstr>
      <vt:lpstr>2_Ofis Teması</vt:lpstr>
      <vt:lpstr>3_Ofis Teması</vt:lpstr>
      <vt:lpstr>1_Akış</vt:lpstr>
      <vt:lpstr>1_Default Design</vt:lpstr>
      <vt:lpstr>4_Ofis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Alternatif Lewis Yapıları</vt:lpstr>
      <vt:lpstr>Alternatif Lewis Yapıları</vt:lpstr>
      <vt:lpstr>Örnek </vt:lpstr>
      <vt:lpstr> Rezonans</vt:lpstr>
      <vt:lpstr>Oktet Kuralından Sapmalar</vt:lpstr>
      <vt:lpstr>Oktet Kuralından Sapmalar</vt:lpstr>
      <vt:lpstr>Oktet Kuralından Sapmalar</vt:lpstr>
      <vt:lpstr>Genişlemiş Değerlik Kabukları</vt:lpstr>
      <vt:lpstr>PowerPoint Sunusu</vt:lpstr>
      <vt:lpstr>PowerPoint Sunusu</vt:lpstr>
      <vt:lpstr>PowerPoint Sunusu</vt:lpstr>
      <vt:lpstr>PowerPoint Sunusu</vt:lpstr>
      <vt:lpstr>PowerPoint Sunusu</vt:lpstr>
      <vt:lpstr>sp Hibritleşmesi</vt:lpstr>
      <vt:lpstr>Berilyum orbitalleri sp melezleşmesi</vt:lpstr>
      <vt:lpstr>PowerPoint Sunusu</vt:lpstr>
      <vt:lpstr>sp2 Hibritleşmesi</vt:lpstr>
      <vt:lpstr>B oatomunda sp2 melezleşmesi</vt:lpstr>
      <vt:lpstr>PowerPoint Sunusu</vt:lpstr>
      <vt:lpstr>sp3 Hibritleşmesi</vt:lpstr>
      <vt:lpstr>C atomu orbitallerinin sp3 melezleşmesi</vt:lpstr>
      <vt:lpstr>sp3 Hibritleşmesi</vt:lpstr>
      <vt:lpstr>PowerPoint Sunusu</vt:lpstr>
      <vt:lpstr>PowerPoint Sunusu</vt:lpstr>
      <vt:lpstr>Metanın bağ yapısı</vt:lpstr>
      <vt:lpstr>N atomunda sp3 Hibritleşmesi</vt:lpstr>
      <vt:lpstr>Amonyağın bağ yapısı</vt:lpstr>
      <vt:lpstr>sp3d Hibritleşmesi</vt:lpstr>
      <vt:lpstr>PowerPoint Sunusu</vt:lpstr>
      <vt:lpstr> sp3d2 Hibritleşmesi</vt:lpstr>
      <vt:lpstr>PowerPoint Sunusu</vt:lpstr>
      <vt:lpstr>Etilen</vt:lpstr>
      <vt:lpstr>Asetilen</vt:lpstr>
      <vt:lpstr>PowerPoint Sunusu</vt:lpstr>
      <vt:lpstr>PowerPoint Sunusu</vt:lpstr>
      <vt:lpstr>PowerPoint Sunusu</vt:lpstr>
      <vt:lpstr>Atomik orbitallerden moleküler orbital oluşumu</vt:lpstr>
      <vt:lpstr>Hidrojende moleküler orbital oluşumu ve enerji düzeyi</vt:lpstr>
      <vt:lpstr>Molekül orbitalleri (MO) ile ilgili temel kavramlar</vt:lpstr>
      <vt:lpstr>Bağ derecesi</vt:lpstr>
      <vt:lpstr>Birinci periyot elementlerinin iki atomlu molekülleri</vt:lpstr>
      <vt:lpstr>İkinci periyot elementlerinin molekül orbitalleri</vt:lpstr>
      <vt:lpstr>İkinci periyot elementlerinin molekül orbitalleri</vt:lpstr>
      <vt:lpstr>2p atom orbitallerinin birleşmesi</vt:lpstr>
      <vt:lpstr>C2 molekülünün beklenen MO enerji düzeyi  şeması</vt:lpstr>
      <vt:lpstr>C2 düzeltilmiş MO enerji düzeyi şeması</vt:lpstr>
      <vt:lpstr>PowerPoint Sunusu</vt:lpstr>
      <vt:lpstr>PowerPoint Sunusu</vt:lpstr>
      <vt:lpstr>PowerPoint Sunusu</vt:lpstr>
      <vt:lpstr>PowerPoint Sunusu</vt:lpstr>
      <vt:lpstr>PowerPoint Sunusu</vt:lpstr>
      <vt:lpstr>PowerPoint Sunusu</vt:lpstr>
      <vt:lpstr>PowerPoint Sunusu</vt:lpstr>
      <vt:lpstr>Eş çekirdekli olmayan iki atomlu moleküllerin MO diyagramları</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Kimyasal Kinetik</dc:title>
  <dc:creator>HASAN</dc:creator>
  <cp:lastModifiedBy>HCESUR</cp:lastModifiedBy>
  <cp:revision>381</cp:revision>
  <dcterms:created xsi:type="dcterms:W3CDTF">2010-01-30T12:12:07Z</dcterms:created>
  <dcterms:modified xsi:type="dcterms:W3CDTF">2014-10-31T09:25:48Z</dcterms:modified>
</cp:coreProperties>
</file>