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3" r:id="rId2"/>
    <p:sldMasterId id="2147483755" r:id="rId3"/>
    <p:sldMasterId id="2147483767" r:id="rId4"/>
    <p:sldMasterId id="2147483781" r:id="rId5"/>
  </p:sldMasterIdLst>
  <p:notesMasterIdLst>
    <p:notesMasterId r:id="rId35"/>
  </p:notesMasterIdLst>
  <p:sldIdLst>
    <p:sldId id="304" r:id="rId6"/>
    <p:sldId id="305" r:id="rId7"/>
    <p:sldId id="341" r:id="rId8"/>
    <p:sldId id="340" r:id="rId9"/>
    <p:sldId id="331" r:id="rId10"/>
    <p:sldId id="336" r:id="rId11"/>
    <p:sldId id="338" r:id="rId12"/>
    <p:sldId id="339" r:id="rId13"/>
    <p:sldId id="352" r:id="rId14"/>
    <p:sldId id="353" r:id="rId15"/>
    <p:sldId id="354" r:id="rId16"/>
    <p:sldId id="355" r:id="rId17"/>
    <p:sldId id="356" r:id="rId18"/>
    <p:sldId id="357" r:id="rId19"/>
    <p:sldId id="337" r:id="rId20"/>
    <p:sldId id="343" r:id="rId21"/>
    <p:sldId id="342" r:id="rId22"/>
    <p:sldId id="306" r:id="rId23"/>
    <p:sldId id="323" r:id="rId24"/>
    <p:sldId id="344" r:id="rId25"/>
    <p:sldId id="345" r:id="rId26"/>
    <p:sldId id="346" r:id="rId27"/>
    <p:sldId id="348" r:id="rId28"/>
    <p:sldId id="350" r:id="rId29"/>
    <p:sldId id="349" r:id="rId30"/>
    <p:sldId id="351" r:id="rId31"/>
    <p:sldId id="347" r:id="rId32"/>
    <p:sldId id="307" r:id="rId33"/>
    <p:sldId id="308" r:id="rId34"/>
  </p:sldIdLst>
  <p:sldSz cx="9144000" cy="6858000" type="screen4x3"/>
  <p:notesSz cx="6858000" cy="9144000"/>
  <p:defaultTextStyle>
    <a:defPPr>
      <a:defRPr lang="tr-TR"/>
    </a:defPPr>
    <a:lvl1pPr algn="l" rtl="0" fontAlgn="base">
      <a:spcBef>
        <a:spcPct val="0"/>
      </a:spcBef>
      <a:spcAft>
        <a:spcPct val="0"/>
      </a:spcAft>
      <a:defRPr sz="1500" kern="1200" baseline="30000">
        <a:solidFill>
          <a:schemeClr val="tx1"/>
        </a:solidFill>
        <a:latin typeface="Times New Roman" pitchFamily="18" charset="0"/>
        <a:ea typeface="+mn-ea"/>
        <a:cs typeface="+mn-cs"/>
      </a:defRPr>
    </a:lvl1pPr>
    <a:lvl2pPr marL="457200" algn="l" rtl="0" fontAlgn="base">
      <a:spcBef>
        <a:spcPct val="0"/>
      </a:spcBef>
      <a:spcAft>
        <a:spcPct val="0"/>
      </a:spcAft>
      <a:defRPr sz="1500" kern="1200" baseline="30000">
        <a:solidFill>
          <a:schemeClr val="tx1"/>
        </a:solidFill>
        <a:latin typeface="Times New Roman" pitchFamily="18" charset="0"/>
        <a:ea typeface="+mn-ea"/>
        <a:cs typeface="+mn-cs"/>
      </a:defRPr>
    </a:lvl2pPr>
    <a:lvl3pPr marL="914400" algn="l" rtl="0" fontAlgn="base">
      <a:spcBef>
        <a:spcPct val="0"/>
      </a:spcBef>
      <a:spcAft>
        <a:spcPct val="0"/>
      </a:spcAft>
      <a:defRPr sz="1500" kern="1200" baseline="30000">
        <a:solidFill>
          <a:schemeClr val="tx1"/>
        </a:solidFill>
        <a:latin typeface="Times New Roman" pitchFamily="18" charset="0"/>
        <a:ea typeface="+mn-ea"/>
        <a:cs typeface="+mn-cs"/>
      </a:defRPr>
    </a:lvl3pPr>
    <a:lvl4pPr marL="1371600" algn="l" rtl="0" fontAlgn="base">
      <a:spcBef>
        <a:spcPct val="0"/>
      </a:spcBef>
      <a:spcAft>
        <a:spcPct val="0"/>
      </a:spcAft>
      <a:defRPr sz="1500" kern="1200" baseline="30000">
        <a:solidFill>
          <a:schemeClr val="tx1"/>
        </a:solidFill>
        <a:latin typeface="Times New Roman" pitchFamily="18" charset="0"/>
        <a:ea typeface="+mn-ea"/>
        <a:cs typeface="+mn-cs"/>
      </a:defRPr>
    </a:lvl4pPr>
    <a:lvl5pPr marL="1828800" algn="l" rtl="0" fontAlgn="base">
      <a:spcBef>
        <a:spcPct val="0"/>
      </a:spcBef>
      <a:spcAft>
        <a:spcPct val="0"/>
      </a:spcAft>
      <a:defRPr sz="1500" kern="1200" baseline="30000">
        <a:solidFill>
          <a:schemeClr val="tx1"/>
        </a:solidFill>
        <a:latin typeface="Times New Roman" pitchFamily="18" charset="0"/>
        <a:ea typeface="+mn-ea"/>
        <a:cs typeface="+mn-cs"/>
      </a:defRPr>
    </a:lvl5pPr>
    <a:lvl6pPr marL="2286000" algn="l" defTabSz="914400" rtl="0" eaLnBrk="1" latinLnBrk="0" hangingPunct="1">
      <a:defRPr sz="1500" kern="1200" baseline="30000">
        <a:solidFill>
          <a:schemeClr val="tx1"/>
        </a:solidFill>
        <a:latin typeface="Times New Roman" pitchFamily="18" charset="0"/>
        <a:ea typeface="+mn-ea"/>
        <a:cs typeface="+mn-cs"/>
      </a:defRPr>
    </a:lvl6pPr>
    <a:lvl7pPr marL="2743200" algn="l" defTabSz="914400" rtl="0" eaLnBrk="1" latinLnBrk="0" hangingPunct="1">
      <a:defRPr sz="1500" kern="1200" baseline="30000">
        <a:solidFill>
          <a:schemeClr val="tx1"/>
        </a:solidFill>
        <a:latin typeface="Times New Roman" pitchFamily="18" charset="0"/>
        <a:ea typeface="+mn-ea"/>
        <a:cs typeface="+mn-cs"/>
      </a:defRPr>
    </a:lvl7pPr>
    <a:lvl8pPr marL="3200400" algn="l" defTabSz="914400" rtl="0" eaLnBrk="1" latinLnBrk="0" hangingPunct="1">
      <a:defRPr sz="1500" kern="1200" baseline="30000">
        <a:solidFill>
          <a:schemeClr val="tx1"/>
        </a:solidFill>
        <a:latin typeface="Times New Roman" pitchFamily="18" charset="0"/>
        <a:ea typeface="+mn-ea"/>
        <a:cs typeface="+mn-cs"/>
      </a:defRPr>
    </a:lvl8pPr>
    <a:lvl9pPr marL="3657600" algn="l" defTabSz="914400" rtl="0" eaLnBrk="1" latinLnBrk="0" hangingPunct="1">
      <a:defRPr sz="1500" kern="1200" baseline="300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4" autoAdjust="0"/>
    <p:restoredTop sz="94660"/>
  </p:normalViewPr>
  <p:slideViewPr>
    <p:cSldViewPr>
      <p:cViewPr>
        <p:scale>
          <a:sx n="90" d="100"/>
          <a:sy n="90" d="100"/>
        </p:scale>
        <p:origin x="-107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6A116-1C42-41FC-AE22-47D783BF1CDC}" type="datetimeFigureOut">
              <a:rPr lang="tr-TR" smtClean="0"/>
              <a:t>31.10.2014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BE726E-4468-498A-9758-7AC957D3D13D}" type="slidenum">
              <a:rPr lang="tr-TR" smtClean="0"/>
              <a:t>‹#›</a:t>
            </a:fld>
            <a:endParaRPr lang="tr-TR"/>
          </a:p>
        </p:txBody>
      </p:sp>
    </p:spTree>
    <p:extLst>
      <p:ext uri="{BB962C8B-B14F-4D97-AF65-F5344CB8AC3E}">
        <p14:creationId xmlns:p14="http://schemas.microsoft.com/office/powerpoint/2010/main" val="3814775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BF1B57-FD9F-4431-8FA5-20F359B0F4C5}" type="slidenum">
              <a:rPr lang="tr-TR" smtClean="0"/>
              <a:pPr eaLnBrk="1" hangingPunct="1"/>
              <a:t>2</a:t>
            </a:fld>
            <a:endParaRPr lang="tr-TR" smtClean="0"/>
          </a:p>
        </p:txBody>
      </p:sp>
      <p:sp>
        <p:nvSpPr>
          <p:cNvPr id="2570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0BD4E83-5000-45DF-89E8-2F17F85AE1FE}" type="slidenum">
              <a:rPr lang="tr-TR" sz="1200"/>
              <a:pPr algn="r" eaLnBrk="1" hangingPunct="1"/>
              <a:t>2</a:t>
            </a:fld>
            <a:endParaRPr lang="tr-TR" sz="1200"/>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BF1B57-FD9F-4431-8FA5-20F359B0F4C5}" type="slidenum">
              <a:rPr lang="tr-TR" smtClean="0">
                <a:solidFill>
                  <a:prstClr val="black"/>
                </a:solidFill>
              </a:rPr>
              <a:pPr eaLnBrk="1" hangingPunct="1"/>
              <a:t>5</a:t>
            </a:fld>
            <a:endParaRPr lang="tr-TR" smtClean="0">
              <a:solidFill>
                <a:prstClr val="black"/>
              </a:solidFill>
            </a:endParaRPr>
          </a:p>
        </p:txBody>
      </p:sp>
      <p:sp>
        <p:nvSpPr>
          <p:cNvPr id="2570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0BD4E83-5000-45DF-89E8-2F17F85AE1FE}" type="slidenum">
              <a:rPr lang="tr-TR" sz="1200">
                <a:solidFill>
                  <a:prstClr val="black"/>
                </a:solidFill>
              </a:rPr>
              <a:pPr algn="r" eaLnBrk="1" hangingPunct="1"/>
              <a:t>5</a:t>
            </a:fld>
            <a:endParaRPr lang="tr-TR" sz="1200">
              <a:solidFill>
                <a:prstClr val="black"/>
              </a:solidFill>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E8F38E5C-603F-4726-AA0A-68A162DD4A9F}" type="slidenum">
              <a:rPr lang="en-US">
                <a:solidFill>
                  <a:prstClr val="black"/>
                </a:solidFill>
              </a:rPr>
              <a:pPr/>
              <a:t>9</a:t>
            </a:fld>
            <a:endParaRPr lang="en-US">
              <a:solidFill>
                <a:prstClr val="black"/>
              </a:solidFill>
            </a:endParaRPr>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a:t>HCl is a polar molecule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Chemistry 140 Fall 2002</a:t>
            </a:r>
          </a:p>
        </p:txBody>
      </p:sp>
      <p:sp>
        <p:nvSpPr>
          <p:cNvPr id="7" name="Rectangle 7"/>
          <p:cNvSpPr>
            <a:spLocks noGrp="1" noChangeArrowheads="1"/>
          </p:cNvSpPr>
          <p:nvPr>
            <p:ph type="sldNum" sz="quarter" idx="5"/>
          </p:nvPr>
        </p:nvSpPr>
        <p:spPr>
          <a:ln/>
        </p:spPr>
        <p:txBody>
          <a:bodyPr/>
          <a:lstStyle/>
          <a:p>
            <a:fld id="{064C1823-5BF9-4787-96DC-72B732B7237A}" type="slidenum">
              <a:rPr lang="en-US">
                <a:solidFill>
                  <a:prstClr val="black"/>
                </a:solidFill>
              </a:rPr>
              <a:pPr/>
              <a:t>14</a:t>
            </a:fld>
            <a:endParaRPr lang="en-US">
              <a:solidFill>
                <a:prstClr val="black"/>
              </a:solidFill>
            </a:endParaRP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r>
              <a:rPr lang="en-US"/>
              <a:t>You can use bond energies in exactly the same way you can use enthalpies of formation.  Enthalpy of formation is more accurately known and bond energy is usually an average, but it can be used effectively if formation data is unavailable.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1EF6D8-47D5-46B5-B969-B8C5399317BE}" type="slidenum">
              <a:rPr lang="tr-TR" smtClean="0"/>
              <a:pPr eaLnBrk="1" hangingPunct="1"/>
              <a:t>18</a:t>
            </a:fld>
            <a:endParaRPr lang="tr-TR" smtClean="0"/>
          </a:p>
        </p:txBody>
      </p:sp>
      <p:sp>
        <p:nvSpPr>
          <p:cNvPr id="2580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7655A8C-F428-444D-8CD0-B9D5EB15A12A}" type="slidenum">
              <a:rPr lang="tr-TR" sz="1200"/>
              <a:pPr algn="r" eaLnBrk="1" hangingPunct="1"/>
              <a:t>18</a:t>
            </a:fld>
            <a:endParaRPr lang="tr-TR" sz="1200"/>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AB5097-15A8-4F54-ADDE-C9DE9E463966}" type="slidenum">
              <a:rPr lang="tr-TR" smtClean="0"/>
              <a:pPr eaLnBrk="1" hangingPunct="1"/>
              <a:t>28</a:t>
            </a:fld>
            <a:endParaRPr lang="tr-TR" smtClean="0"/>
          </a:p>
        </p:txBody>
      </p:sp>
      <p:sp>
        <p:nvSpPr>
          <p:cNvPr id="2590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740796D-3419-400D-9B43-9934631AD01E}" type="slidenum">
              <a:rPr lang="tr-TR" sz="1200"/>
              <a:pPr algn="r" eaLnBrk="1" hangingPunct="1"/>
              <a:t>28</a:t>
            </a:fld>
            <a:endParaRPr lang="tr-TR" sz="1200"/>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7495B1-7E87-48AB-9C48-36B5CC16BE8A}" type="slidenum">
              <a:rPr lang="tr-TR" smtClean="0"/>
              <a:pPr eaLnBrk="1" hangingPunct="1"/>
              <a:t>29</a:t>
            </a:fld>
            <a:endParaRPr lang="tr-TR" smtClean="0"/>
          </a:p>
        </p:txBody>
      </p:sp>
      <p:sp>
        <p:nvSpPr>
          <p:cNvPr id="2600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8A0BD80-E0BB-4361-B16E-E3CAAFEFD10C}" type="slidenum">
              <a:rPr lang="tr-TR" sz="1200"/>
              <a:pPr algn="r" eaLnBrk="1" hangingPunct="1"/>
              <a:t>29</a:t>
            </a:fld>
            <a:endParaRPr lang="tr-TR" sz="1200"/>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pPr>
              <a:defRPr/>
            </a:pPr>
            <a:endParaRPr lang="tr-TR" altLang="en-US"/>
          </a:p>
        </p:txBody>
      </p:sp>
      <p:sp>
        <p:nvSpPr>
          <p:cNvPr id="19" name="18 Altbilgi Yer Tutucusu"/>
          <p:cNvSpPr>
            <a:spLocks noGrp="1"/>
          </p:cNvSpPr>
          <p:nvPr>
            <p:ph type="ftr" sz="quarter" idx="11"/>
          </p:nvPr>
        </p:nvSpPr>
        <p:spPr/>
        <p:txBody>
          <a:bodyPr/>
          <a:lstStyle/>
          <a:p>
            <a:pPr>
              <a:defRPr/>
            </a:pPr>
            <a:endParaRPr lang="tr-TR" altLang="en-US"/>
          </a:p>
        </p:txBody>
      </p:sp>
      <p:sp>
        <p:nvSpPr>
          <p:cNvPr id="27" name="26 Slayt Numarası Yer Tutucusu"/>
          <p:cNvSpPr>
            <a:spLocks noGrp="1"/>
          </p:cNvSpPr>
          <p:nvPr>
            <p:ph type="sldNum" sz="quarter" idx="12"/>
          </p:nvPr>
        </p:nvSpPr>
        <p:spPr/>
        <p:txBody>
          <a:bodyPr/>
          <a:lstStyle/>
          <a:p>
            <a:pPr>
              <a:defRPr/>
            </a:pPr>
            <a:fld id="{54AB9545-6D3B-4F84-B924-1D90DDA6A215}" type="slidenum">
              <a:rPr lang="tr-TR" altLang="en-US" smtClean="0"/>
              <a:pPr>
                <a:defRPr/>
              </a:pPr>
              <a:t>‹#›</a:t>
            </a:fld>
            <a:endParaRPr lang="tr-TR"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58C86410-F8DC-4A2A-8CDC-F75B9E095A29}"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AF3F5A7E-4B98-4314-A351-EDC7B4BE3887}"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682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39190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08201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94670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19592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5337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01216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2786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5534900F-14CF-44FC-BB63-84DE27168BFA}"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99747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798132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64602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49654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52971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286743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47116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8" name="7 Altbilgi Yer Tutucusu"/>
          <p:cNvSpPr>
            <a:spLocks noGrp="1"/>
          </p:cNvSpPr>
          <p:nvPr>
            <p:ph type="ftr" sz="quarter" idx="11"/>
          </p:nvPr>
        </p:nvSpPr>
        <p:spPr/>
        <p:txBody>
          <a:bodyPr/>
          <a:lstStyle/>
          <a:p>
            <a:endParaRPr lang="tr-TR">
              <a:solidFill>
                <a:prstClr val="black">
                  <a:tint val="75000"/>
                </a:prstClr>
              </a:solidFill>
            </a:endParaRPr>
          </a:p>
        </p:txBody>
      </p:sp>
      <p:sp>
        <p:nvSpPr>
          <p:cNvPr id="9" name="8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451095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4" name="3 Altbilgi Yer Tutucusu"/>
          <p:cNvSpPr>
            <a:spLocks noGrp="1"/>
          </p:cNvSpPr>
          <p:nvPr>
            <p:ph type="ftr" sz="quarter" idx="11"/>
          </p:nvPr>
        </p:nvSpPr>
        <p:spPr/>
        <p:txBody>
          <a:bodyPr/>
          <a:lstStyle/>
          <a:p>
            <a:endParaRPr lang="tr-TR">
              <a:solidFill>
                <a:prstClr val="black">
                  <a:tint val="75000"/>
                </a:prstClr>
              </a:solidFill>
            </a:endParaRPr>
          </a:p>
        </p:txBody>
      </p:sp>
      <p:sp>
        <p:nvSpPr>
          <p:cNvPr id="5" name="4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795820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3" name="2 Altbilgi Yer Tutucusu"/>
          <p:cNvSpPr>
            <a:spLocks noGrp="1"/>
          </p:cNvSpPr>
          <p:nvPr>
            <p:ph type="ftr" sz="quarter" idx="11"/>
          </p:nvPr>
        </p:nvSpPr>
        <p:spPr/>
        <p:txBody>
          <a:bodyPr/>
          <a:lstStyle/>
          <a:p>
            <a:endParaRPr lang="tr-TR">
              <a:solidFill>
                <a:prstClr val="black">
                  <a:tint val="75000"/>
                </a:prstClr>
              </a:solidFill>
            </a:endParaRPr>
          </a:p>
        </p:txBody>
      </p:sp>
      <p:sp>
        <p:nvSpPr>
          <p:cNvPr id="4" name="3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6898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pPr>
              <a:defRPr/>
            </a:pPr>
            <a:endParaRPr lang="tr-TR" altLang="en-US"/>
          </a:p>
        </p:txBody>
      </p:sp>
      <p:sp>
        <p:nvSpPr>
          <p:cNvPr id="5" name="4 Altbilgi Yer Tutucusu"/>
          <p:cNvSpPr>
            <a:spLocks noGrp="1"/>
          </p:cNvSpPr>
          <p:nvPr>
            <p:ph type="ftr" sz="quarter" idx="11"/>
          </p:nvPr>
        </p:nvSpPr>
        <p:spPr/>
        <p:txBody>
          <a:bodyPr/>
          <a:lstStyle/>
          <a:p>
            <a:pPr>
              <a:defRPr/>
            </a:pPr>
            <a:endParaRPr lang="tr-TR" altLang="en-US"/>
          </a:p>
        </p:txBody>
      </p:sp>
      <p:sp>
        <p:nvSpPr>
          <p:cNvPr id="6" name="5 Slayt Numarası Yer Tutucusu"/>
          <p:cNvSpPr>
            <a:spLocks noGrp="1"/>
          </p:cNvSpPr>
          <p:nvPr>
            <p:ph type="sldNum" sz="quarter" idx="12"/>
          </p:nvPr>
        </p:nvSpPr>
        <p:spPr/>
        <p:txBody>
          <a:bodyPr/>
          <a:lstStyle/>
          <a:p>
            <a:pPr>
              <a:defRPr/>
            </a:pPr>
            <a:fld id="{4D2B9F12-4AF8-4C28-9CCF-455649A083B7}" type="slidenum">
              <a:rPr lang="tr-TR" altLang="en-US" smtClean="0"/>
              <a:pPr>
                <a:defRPr/>
              </a:pPr>
              <a:t>‹#›</a:t>
            </a:fld>
            <a:endParaRPr lang="tr-TR"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50214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6" name="5 Altbilgi Yer Tutucusu"/>
          <p:cNvSpPr>
            <a:spLocks noGrp="1"/>
          </p:cNvSpPr>
          <p:nvPr>
            <p:ph type="ftr" sz="quarter" idx="11"/>
          </p:nvPr>
        </p:nvSpPr>
        <p:spPr/>
        <p:txBody>
          <a:bodyPr/>
          <a:lstStyle/>
          <a:p>
            <a:endParaRPr lang="tr-TR">
              <a:solidFill>
                <a:prstClr val="black">
                  <a:tint val="75000"/>
                </a:prstClr>
              </a:solidFill>
            </a:endParaRPr>
          </a:p>
        </p:txBody>
      </p:sp>
      <p:sp>
        <p:nvSpPr>
          <p:cNvPr id="7" name="6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51318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145850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3F76BC2-8E3F-415D-A443-58B27274D8E0}" type="datetimeFigureOut">
              <a:rPr lang="tr-TR" smtClean="0">
                <a:solidFill>
                  <a:prstClr val="black">
                    <a:tint val="75000"/>
                  </a:prstClr>
                </a:solidFill>
              </a:rPr>
              <a:pPr/>
              <a:t>31.10.2014</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p>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p>
            <a:fld id="{128D4FC3-C66F-4D91-9BA9-1A75661766A4}"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68209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4D459B77-A4FD-4BEC-B86C-5B56D3889B20}"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0355509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F6FEB9C1-43B4-4A44-800C-746191C3293E}"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804220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41FE5768-10B2-45A5-8073-7CD32D2FE191}"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589043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76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244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81CD097B-17F3-4121-AFF3-68879A988B4B}"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421750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8" name="Altbilgi Yer Tutucusu 7"/>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9" name="Slayt Numarası Yer Tutucusu 8"/>
          <p:cNvSpPr>
            <a:spLocks noGrp="1"/>
          </p:cNvSpPr>
          <p:nvPr>
            <p:ph type="sldNum" sz="quarter" idx="12"/>
          </p:nvPr>
        </p:nvSpPr>
        <p:spPr/>
        <p:txBody>
          <a:bodyPr/>
          <a:lstStyle>
            <a:lvl1pPr>
              <a:defRPr/>
            </a:lvl1pPr>
          </a:lstStyle>
          <a:p>
            <a:r>
              <a:rPr lang="en-US">
                <a:solidFill>
                  <a:srgbClr val="000000"/>
                </a:solidFill>
              </a:rPr>
              <a:t>Slide </a:t>
            </a:r>
            <a:fld id="{10C1344D-FC24-4815-92BE-12DD1DF50EC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2420976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4" name="Altbilgi Yer Tutucusu 3"/>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5" name="Slayt Numarası Yer Tutucusu 4"/>
          <p:cNvSpPr>
            <a:spLocks noGrp="1"/>
          </p:cNvSpPr>
          <p:nvPr>
            <p:ph type="sldNum" sz="quarter" idx="12"/>
          </p:nvPr>
        </p:nvSpPr>
        <p:spPr/>
        <p:txBody>
          <a:bodyPr/>
          <a:lstStyle>
            <a:lvl1pPr>
              <a:defRPr/>
            </a:lvl1pPr>
          </a:lstStyle>
          <a:p>
            <a:r>
              <a:rPr lang="en-US">
                <a:solidFill>
                  <a:srgbClr val="000000"/>
                </a:solidFill>
              </a:rPr>
              <a:t>Slide </a:t>
            </a:r>
            <a:fld id="{1039D857-F74B-46D5-970C-040A67871FE0}"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58920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pPr>
              <a:defRPr/>
            </a:pPr>
            <a:endParaRPr lang="tr-TR" altLang="en-US"/>
          </a:p>
        </p:txBody>
      </p:sp>
      <p:sp>
        <p:nvSpPr>
          <p:cNvPr id="6" name="5 Altbilgi Yer Tutucusu"/>
          <p:cNvSpPr>
            <a:spLocks noGrp="1"/>
          </p:cNvSpPr>
          <p:nvPr>
            <p:ph type="ftr" sz="quarter" idx="11"/>
          </p:nvPr>
        </p:nvSpPr>
        <p:spPr/>
        <p:txBody>
          <a:bodyPr/>
          <a:lstStyle/>
          <a:p>
            <a:pPr>
              <a:defRPr/>
            </a:pPr>
            <a:endParaRPr lang="tr-TR" altLang="en-US"/>
          </a:p>
        </p:txBody>
      </p:sp>
      <p:sp>
        <p:nvSpPr>
          <p:cNvPr id="7" name="6 Slayt Numarası Yer Tutucusu"/>
          <p:cNvSpPr>
            <a:spLocks noGrp="1"/>
          </p:cNvSpPr>
          <p:nvPr>
            <p:ph type="sldNum" sz="quarter" idx="12"/>
          </p:nvPr>
        </p:nvSpPr>
        <p:spPr/>
        <p:txBody>
          <a:bodyPr/>
          <a:lstStyle/>
          <a:p>
            <a:pPr>
              <a:defRPr/>
            </a:pPr>
            <a:fld id="{E42F75A0-A46F-4A18-9756-DFA7DDE8EA9B}"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3" name="Altbilgi Yer Tutucusu 2"/>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4" name="Slayt Numarası Yer Tutucusu 3"/>
          <p:cNvSpPr>
            <a:spLocks noGrp="1"/>
          </p:cNvSpPr>
          <p:nvPr>
            <p:ph type="sldNum" sz="quarter" idx="12"/>
          </p:nvPr>
        </p:nvSpPr>
        <p:spPr/>
        <p:txBody>
          <a:bodyPr/>
          <a:lstStyle>
            <a:lvl1pPr>
              <a:defRPr/>
            </a:lvl1pPr>
          </a:lstStyle>
          <a:p>
            <a:r>
              <a:rPr lang="en-US">
                <a:solidFill>
                  <a:srgbClr val="000000"/>
                </a:solidFill>
              </a:rPr>
              <a:t>Slide </a:t>
            </a:r>
            <a:fld id="{ACC3E572-0335-4F00-B84A-64BBD38C20C1}"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465209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C6580244-035F-4842-82CA-110696FE9AF3}"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905836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E552C886-598C-4AC7-8A92-5E89696B9D3B}"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7665195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2F7DDFA3-EA09-4672-8B07-263343F6A0C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715615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15100" y="234950"/>
            <a:ext cx="2019300" cy="540385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34950"/>
            <a:ext cx="5905500" cy="54038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12348C42-C6D5-4971-9CA6-BCAC015FE235}"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6246146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244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685800" y="6248400"/>
            <a:ext cx="1905000" cy="457200"/>
          </a:xfrm>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a:xfrm>
            <a:off x="6553200" y="6248400"/>
            <a:ext cx="1905000" cy="457200"/>
          </a:xfrm>
        </p:spPr>
        <p:txBody>
          <a:bodyPr/>
          <a:lstStyle>
            <a:lvl1pPr>
              <a:defRPr/>
            </a:lvl1pPr>
          </a:lstStyle>
          <a:p>
            <a:r>
              <a:rPr lang="en-US">
                <a:solidFill>
                  <a:srgbClr val="000000"/>
                </a:solidFill>
              </a:rPr>
              <a:t>Slide </a:t>
            </a:r>
            <a:fld id="{E70193F9-BE3B-4385-AFFD-569BD7EEDA95}"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9755938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Başlık, Metin ve 2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quarter" idx="2"/>
          </p:nvPr>
        </p:nvSpPr>
        <p:spPr>
          <a:xfrm>
            <a:off x="4724400" y="15240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İçerik Yer Tutucusu 4"/>
          <p:cNvSpPr>
            <a:spLocks noGrp="1"/>
          </p:cNvSpPr>
          <p:nvPr>
            <p:ph sz="quarter" idx="3"/>
          </p:nvPr>
        </p:nvSpPr>
        <p:spPr>
          <a:xfrm>
            <a:off x="4724400" y="36576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Veri Yer Tutucusu 5"/>
          <p:cNvSpPr>
            <a:spLocks noGrp="1"/>
          </p:cNvSpPr>
          <p:nvPr>
            <p:ph type="dt" sz="half" idx="10"/>
          </p:nvPr>
        </p:nvSpPr>
        <p:spPr>
          <a:xfrm>
            <a:off x="685800" y="6248400"/>
            <a:ext cx="1905000" cy="457200"/>
          </a:xfrm>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7" name="Altbilgi Yer Tutucusu 6"/>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General Chemistry: Chapter 11</a:t>
            </a:r>
          </a:p>
        </p:txBody>
      </p:sp>
      <p:sp>
        <p:nvSpPr>
          <p:cNvPr id="8" name="Slayt Numarası Yer Tutucusu 7"/>
          <p:cNvSpPr>
            <a:spLocks noGrp="1"/>
          </p:cNvSpPr>
          <p:nvPr>
            <p:ph type="sldNum" sz="quarter" idx="12"/>
          </p:nvPr>
        </p:nvSpPr>
        <p:spPr>
          <a:xfrm>
            <a:off x="6553200" y="6248400"/>
            <a:ext cx="1905000" cy="457200"/>
          </a:xfrm>
        </p:spPr>
        <p:txBody>
          <a:bodyPr/>
          <a:lstStyle>
            <a:lvl1pPr>
              <a:defRPr/>
            </a:lvl1pPr>
          </a:lstStyle>
          <a:p>
            <a:r>
              <a:rPr lang="en-US">
                <a:solidFill>
                  <a:srgbClr val="000000"/>
                </a:solidFill>
              </a:rPr>
              <a:t>Slide </a:t>
            </a:r>
            <a:fld id="{B0DE8D54-9554-44FF-B656-9FD962AF02DA}"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1056281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4D459B77-A4FD-4BEC-B86C-5B56D3889B20}"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4553320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F6FEB9C1-43B4-4A44-800C-746191C3293E}"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503461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41FE5768-10B2-45A5-8073-7CD32D2FE191}"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59268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pPr>
              <a:defRPr/>
            </a:pPr>
            <a:endParaRPr lang="tr-TR" altLang="en-US"/>
          </a:p>
        </p:txBody>
      </p:sp>
      <p:sp>
        <p:nvSpPr>
          <p:cNvPr id="8" name="7 Altbilgi Yer Tutucusu"/>
          <p:cNvSpPr>
            <a:spLocks noGrp="1"/>
          </p:cNvSpPr>
          <p:nvPr>
            <p:ph type="ftr" sz="quarter" idx="11"/>
          </p:nvPr>
        </p:nvSpPr>
        <p:spPr/>
        <p:txBody>
          <a:bodyPr/>
          <a:lstStyle/>
          <a:p>
            <a:pPr>
              <a:defRPr/>
            </a:pPr>
            <a:endParaRPr lang="tr-TR" altLang="en-US"/>
          </a:p>
        </p:txBody>
      </p:sp>
      <p:sp>
        <p:nvSpPr>
          <p:cNvPr id="9" name="8 Slayt Numarası Yer Tutucusu"/>
          <p:cNvSpPr>
            <a:spLocks noGrp="1"/>
          </p:cNvSpPr>
          <p:nvPr>
            <p:ph type="sldNum" sz="quarter" idx="12"/>
          </p:nvPr>
        </p:nvSpPr>
        <p:spPr/>
        <p:txBody>
          <a:bodyPr/>
          <a:lstStyle/>
          <a:p>
            <a:pPr>
              <a:defRPr/>
            </a:pPr>
            <a:fld id="{1F270F1E-86BD-4185-A1E5-E666548434AE}"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76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244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81CD097B-17F3-4121-AFF3-68879A988B4B}"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0803446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8" name="Altbilgi Yer Tutucusu 7"/>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9" name="Slayt Numarası Yer Tutucusu 8"/>
          <p:cNvSpPr>
            <a:spLocks noGrp="1"/>
          </p:cNvSpPr>
          <p:nvPr>
            <p:ph type="sldNum" sz="quarter" idx="12"/>
          </p:nvPr>
        </p:nvSpPr>
        <p:spPr/>
        <p:txBody>
          <a:bodyPr/>
          <a:lstStyle>
            <a:lvl1pPr>
              <a:defRPr/>
            </a:lvl1pPr>
          </a:lstStyle>
          <a:p>
            <a:r>
              <a:rPr lang="en-US">
                <a:solidFill>
                  <a:srgbClr val="000000"/>
                </a:solidFill>
              </a:rPr>
              <a:t>Slide </a:t>
            </a:r>
            <a:fld id="{10C1344D-FC24-4815-92BE-12DD1DF50EC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9230457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4" name="Altbilgi Yer Tutucusu 3"/>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5" name="Slayt Numarası Yer Tutucusu 4"/>
          <p:cNvSpPr>
            <a:spLocks noGrp="1"/>
          </p:cNvSpPr>
          <p:nvPr>
            <p:ph type="sldNum" sz="quarter" idx="12"/>
          </p:nvPr>
        </p:nvSpPr>
        <p:spPr/>
        <p:txBody>
          <a:bodyPr/>
          <a:lstStyle>
            <a:lvl1pPr>
              <a:defRPr/>
            </a:lvl1pPr>
          </a:lstStyle>
          <a:p>
            <a:r>
              <a:rPr lang="en-US">
                <a:solidFill>
                  <a:srgbClr val="000000"/>
                </a:solidFill>
              </a:rPr>
              <a:t>Slide </a:t>
            </a:r>
            <a:fld id="{1039D857-F74B-46D5-970C-040A67871FE0}"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27096110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3" name="Altbilgi Yer Tutucusu 2"/>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4" name="Slayt Numarası Yer Tutucusu 3"/>
          <p:cNvSpPr>
            <a:spLocks noGrp="1"/>
          </p:cNvSpPr>
          <p:nvPr>
            <p:ph type="sldNum" sz="quarter" idx="12"/>
          </p:nvPr>
        </p:nvSpPr>
        <p:spPr/>
        <p:txBody>
          <a:bodyPr/>
          <a:lstStyle>
            <a:lvl1pPr>
              <a:defRPr/>
            </a:lvl1pPr>
          </a:lstStyle>
          <a:p>
            <a:r>
              <a:rPr lang="en-US">
                <a:solidFill>
                  <a:srgbClr val="000000"/>
                </a:solidFill>
              </a:rPr>
              <a:t>Slide </a:t>
            </a:r>
            <a:fld id="{ACC3E572-0335-4F00-B84A-64BBD38C20C1}"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616412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C6580244-035F-4842-82CA-110696FE9AF3}"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539939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p:txBody>
          <a:bodyPr/>
          <a:lstStyle>
            <a:lvl1pPr>
              <a:defRPr/>
            </a:lvl1pPr>
          </a:lstStyle>
          <a:p>
            <a:r>
              <a:rPr lang="en-US">
                <a:solidFill>
                  <a:srgbClr val="000000"/>
                </a:solidFill>
              </a:rPr>
              <a:t>Slide </a:t>
            </a:r>
            <a:fld id="{E552C886-598C-4AC7-8A92-5E89696B9D3B}"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36100459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2F7DDFA3-EA09-4672-8B07-263343F6A0CF}"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5952394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15100" y="234950"/>
            <a:ext cx="2019300" cy="540385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34950"/>
            <a:ext cx="5905500" cy="54038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5" name="Altbilgi Yer Tutucusu 4"/>
          <p:cNvSpPr>
            <a:spLocks noGrp="1"/>
          </p:cNvSpPr>
          <p:nvPr>
            <p:ph type="ftr" sz="quarter" idx="11"/>
          </p:nvPr>
        </p:nvSpPr>
        <p:spPr/>
        <p:txBody>
          <a:bodyPr/>
          <a:lstStyle>
            <a:lvl1pPr>
              <a:defRPr/>
            </a:lvl1pPr>
          </a:lstStyle>
          <a:p>
            <a:r>
              <a:rPr lang="en-US">
                <a:solidFill>
                  <a:srgbClr val="000000"/>
                </a:solidFill>
              </a:rPr>
              <a:t>General Chemistry: Chapter 11</a:t>
            </a:r>
          </a:p>
        </p:txBody>
      </p:sp>
      <p:sp>
        <p:nvSpPr>
          <p:cNvPr id="6" name="Slayt Numarası Yer Tutucusu 5"/>
          <p:cNvSpPr>
            <a:spLocks noGrp="1"/>
          </p:cNvSpPr>
          <p:nvPr>
            <p:ph type="sldNum" sz="quarter" idx="12"/>
          </p:nvPr>
        </p:nvSpPr>
        <p:spPr/>
        <p:txBody>
          <a:bodyPr/>
          <a:lstStyle>
            <a:lvl1pPr>
              <a:defRPr/>
            </a:lvl1pPr>
          </a:lstStyle>
          <a:p>
            <a:r>
              <a:rPr lang="en-US">
                <a:solidFill>
                  <a:srgbClr val="000000"/>
                </a:solidFill>
              </a:rPr>
              <a:t>Slide </a:t>
            </a:r>
            <a:fld id="{12348C42-C6D5-4971-9CA6-BCAC015FE235}"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380947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244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685800" y="6248400"/>
            <a:ext cx="1905000" cy="457200"/>
          </a:xfrm>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6" name="Altbilgi Yer Tutucusu 5"/>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General Chemistry: Chapter 11</a:t>
            </a:r>
          </a:p>
        </p:txBody>
      </p:sp>
      <p:sp>
        <p:nvSpPr>
          <p:cNvPr id="7" name="Slayt Numarası Yer Tutucusu 6"/>
          <p:cNvSpPr>
            <a:spLocks noGrp="1"/>
          </p:cNvSpPr>
          <p:nvPr>
            <p:ph type="sldNum" sz="quarter" idx="12"/>
          </p:nvPr>
        </p:nvSpPr>
        <p:spPr>
          <a:xfrm>
            <a:off x="6553200" y="6248400"/>
            <a:ext cx="1905000" cy="457200"/>
          </a:xfrm>
        </p:spPr>
        <p:txBody>
          <a:bodyPr/>
          <a:lstStyle>
            <a:lvl1pPr>
              <a:defRPr/>
            </a:lvl1pPr>
          </a:lstStyle>
          <a:p>
            <a:r>
              <a:rPr lang="en-US">
                <a:solidFill>
                  <a:srgbClr val="000000"/>
                </a:solidFill>
              </a:rPr>
              <a:t>Slide </a:t>
            </a:r>
            <a:fld id="{E70193F9-BE3B-4385-AFFD-569BD7EEDA95}"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610078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TwoObj" preserve="1">
  <p:cSld name="Başlık, Metin ve 2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34950"/>
            <a:ext cx="8077200" cy="64135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762000" y="15240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quarter" idx="2"/>
          </p:nvPr>
        </p:nvSpPr>
        <p:spPr>
          <a:xfrm>
            <a:off x="4724400" y="15240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İçerik Yer Tutucusu 4"/>
          <p:cNvSpPr>
            <a:spLocks noGrp="1"/>
          </p:cNvSpPr>
          <p:nvPr>
            <p:ph sz="quarter" idx="3"/>
          </p:nvPr>
        </p:nvSpPr>
        <p:spPr>
          <a:xfrm>
            <a:off x="4724400" y="3657600"/>
            <a:ext cx="3810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Veri Yer Tutucusu 5"/>
          <p:cNvSpPr>
            <a:spLocks noGrp="1"/>
          </p:cNvSpPr>
          <p:nvPr>
            <p:ph type="dt" sz="half" idx="10"/>
          </p:nvPr>
        </p:nvSpPr>
        <p:spPr>
          <a:xfrm>
            <a:off x="685800" y="6248400"/>
            <a:ext cx="1905000" cy="457200"/>
          </a:xfrm>
        </p:spPr>
        <p:txBody>
          <a:bodyPr/>
          <a:lstStyle>
            <a:lvl1pPr>
              <a:defRPr/>
            </a:lvl1pPr>
          </a:lstStyle>
          <a:p>
            <a:r>
              <a:rPr lang="en-US">
                <a:solidFill>
                  <a:srgbClr val="000000"/>
                </a:solidFill>
              </a:rPr>
              <a:t>Prentice-Hall </a:t>
            </a:r>
            <a:r>
              <a:rPr lang="en-US">
                <a:solidFill>
                  <a:srgbClr val="000000"/>
                </a:solidFill>
                <a:cs typeface="Times New Roman" charset="0"/>
              </a:rPr>
              <a:t>© 2002</a:t>
            </a:r>
          </a:p>
        </p:txBody>
      </p:sp>
      <p:sp>
        <p:nvSpPr>
          <p:cNvPr id="7" name="Altbilgi Yer Tutucusu 6"/>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General Chemistry: Chapter 11</a:t>
            </a:r>
          </a:p>
        </p:txBody>
      </p:sp>
      <p:sp>
        <p:nvSpPr>
          <p:cNvPr id="8" name="Slayt Numarası Yer Tutucusu 7"/>
          <p:cNvSpPr>
            <a:spLocks noGrp="1"/>
          </p:cNvSpPr>
          <p:nvPr>
            <p:ph type="sldNum" sz="quarter" idx="12"/>
          </p:nvPr>
        </p:nvSpPr>
        <p:spPr>
          <a:xfrm>
            <a:off x="6553200" y="6248400"/>
            <a:ext cx="1905000" cy="457200"/>
          </a:xfrm>
        </p:spPr>
        <p:txBody>
          <a:bodyPr/>
          <a:lstStyle>
            <a:lvl1pPr>
              <a:defRPr/>
            </a:lvl1pPr>
          </a:lstStyle>
          <a:p>
            <a:r>
              <a:rPr lang="en-US">
                <a:solidFill>
                  <a:srgbClr val="000000"/>
                </a:solidFill>
              </a:rPr>
              <a:t>Slide </a:t>
            </a:r>
            <a:fld id="{B0DE8D54-9554-44FF-B656-9FD962AF02DA}" type="slidenum">
              <a:rPr lang="en-US">
                <a:solidFill>
                  <a:srgbClr val="000000"/>
                </a:solidFill>
              </a:rPr>
              <a:pPr/>
              <a:t>‹#›</a:t>
            </a:fld>
            <a:r>
              <a:rPr lang="en-US">
                <a:solidFill>
                  <a:srgbClr val="000000"/>
                </a:solidFill>
              </a:rPr>
              <a:t> of 43</a:t>
            </a:r>
          </a:p>
        </p:txBody>
      </p:sp>
    </p:spTree>
    <p:extLst>
      <p:ext uri="{BB962C8B-B14F-4D97-AF65-F5344CB8AC3E}">
        <p14:creationId xmlns:p14="http://schemas.microsoft.com/office/powerpoint/2010/main" val="197438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pPr>
              <a:defRPr/>
            </a:pPr>
            <a:endParaRPr lang="tr-TR" altLang="en-US"/>
          </a:p>
        </p:txBody>
      </p:sp>
      <p:sp>
        <p:nvSpPr>
          <p:cNvPr id="4" name="3 Altbilgi Yer Tutucusu"/>
          <p:cNvSpPr>
            <a:spLocks noGrp="1"/>
          </p:cNvSpPr>
          <p:nvPr>
            <p:ph type="ftr" sz="quarter" idx="11"/>
          </p:nvPr>
        </p:nvSpPr>
        <p:spPr/>
        <p:txBody>
          <a:bodyPr/>
          <a:lstStyle/>
          <a:p>
            <a:pPr>
              <a:defRPr/>
            </a:pPr>
            <a:endParaRPr lang="tr-TR" altLang="en-US"/>
          </a:p>
        </p:txBody>
      </p:sp>
      <p:sp>
        <p:nvSpPr>
          <p:cNvPr id="5" name="4 Slayt Numarası Yer Tutucusu"/>
          <p:cNvSpPr>
            <a:spLocks noGrp="1"/>
          </p:cNvSpPr>
          <p:nvPr>
            <p:ph type="sldNum" sz="quarter" idx="12"/>
          </p:nvPr>
        </p:nvSpPr>
        <p:spPr/>
        <p:txBody>
          <a:bodyPr/>
          <a:lstStyle/>
          <a:p>
            <a:pPr>
              <a:defRPr/>
            </a:pPr>
            <a:fld id="{AA5BA631-A9FC-4957-87EF-BFDEBACE60A2}"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ltLang="en-US"/>
          </a:p>
        </p:txBody>
      </p:sp>
      <p:sp>
        <p:nvSpPr>
          <p:cNvPr id="3" name="2 Altbilgi Yer Tutucusu"/>
          <p:cNvSpPr>
            <a:spLocks noGrp="1"/>
          </p:cNvSpPr>
          <p:nvPr>
            <p:ph type="ftr" sz="quarter" idx="11"/>
          </p:nvPr>
        </p:nvSpPr>
        <p:spPr/>
        <p:txBody>
          <a:bodyPr/>
          <a:lstStyle/>
          <a:p>
            <a:pPr>
              <a:defRPr/>
            </a:pPr>
            <a:endParaRPr lang="tr-TR" altLang="en-US"/>
          </a:p>
        </p:txBody>
      </p:sp>
      <p:sp>
        <p:nvSpPr>
          <p:cNvPr id="4" name="3 Slayt Numarası Yer Tutucusu"/>
          <p:cNvSpPr>
            <a:spLocks noGrp="1"/>
          </p:cNvSpPr>
          <p:nvPr>
            <p:ph type="sldNum" sz="quarter" idx="12"/>
          </p:nvPr>
        </p:nvSpPr>
        <p:spPr/>
        <p:txBody>
          <a:bodyPr/>
          <a:lstStyle/>
          <a:p>
            <a:pPr>
              <a:defRPr/>
            </a:pPr>
            <a:fld id="{C9F2A7B4-9E82-4CE6-A993-69A2D29ED535}" type="slidenum">
              <a:rPr lang="tr-TR" altLang="en-US" smtClean="0"/>
              <a:pPr>
                <a:defRPr/>
              </a:pPr>
              <a:t>‹#›</a:t>
            </a:fld>
            <a:endParaRPr lang="tr-T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pPr>
              <a:defRPr/>
            </a:pPr>
            <a:endParaRPr lang="tr-TR" altLang="en-US"/>
          </a:p>
        </p:txBody>
      </p:sp>
      <p:sp>
        <p:nvSpPr>
          <p:cNvPr id="6" name="5 Altbilgi Yer Tutucusu"/>
          <p:cNvSpPr>
            <a:spLocks noGrp="1"/>
          </p:cNvSpPr>
          <p:nvPr>
            <p:ph type="ftr" sz="quarter" idx="11"/>
          </p:nvPr>
        </p:nvSpPr>
        <p:spPr/>
        <p:txBody>
          <a:bodyPr/>
          <a:lstStyle/>
          <a:p>
            <a:pPr>
              <a:defRPr/>
            </a:pPr>
            <a:endParaRPr lang="tr-TR" altLang="en-US"/>
          </a:p>
        </p:txBody>
      </p:sp>
      <p:sp>
        <p:nvSpPr>
          <p:cNvPr id="7" name="6 Slayt Numarası Yer Tutucusu"/>
          <p:cNvSpPr>
            <a:spLocks noGrp="1"/>
          </p:cNvSpPr>
          <p:nvPr>
            <p:ph type="sldNum" sz="quarter" idx="12"/>
          </p:nvPr>
        </p:nvSpPr>
        <p:spPr/>
        <p:txBody>
          <a:bodyPr/>
          <a:lstStyle/>
          <a:p>
            <a:pPr>
              <a:defRPr/>
            </a:pPr>
            <a:fld id="{519BDC9B-2893-4D0D-A085-292A59E2CFF2}" type="slidenum">
              <a:rPr lang="tr-TR" altLang="en-US" smtClean="0"/>
              <a:pPr>
                <a:defRPr/>
              </a:pPr>
              <a:t>‹#›</a:t>
            </a:fld>
            <a:endParaRPr lang="tr-TR"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tr-TR" altLang="en-US"/>
          </a:p>
        </p:txBody>
      </p:sp>
      <p:sp>
        <p:nvSpPr>
          <p:cNvPr id="6" name="5 Altbilgi Yer Tutucusu"/>
          <p:cNvSpPr>
            <a:spLocks noGrp="1"/>
          </p:cNvSpPr>
          <p:nvPr>
            <p:ph type="ftr" sz="quarter" idx="11"/>
          </p:nvPr>
        </p:nvSpPr>
        <p:spPr/>
        <p:txBody>
          <a:bodyPr/>
          <a:lstStyle/>
          <a:p>
            <a:pPr>
              <a:defRPr/>
            </a:pPr>
            <a:endParaRPr lang="tr-TR" altLang="en-US"/>
          </a:p>
        </p:txBody>
      </p:sp>
      <p:sp>
        <p:nvSpPr>
          <p:cNvPr id="7" name="6 Slayt Numarası Yer Tutucusu"/>
          <p:cNvSpPr>
            <a:spLocks noGrp="1"/>
          </p:cNvSpPr>
          <p:nvPr>
            <p:ph type="sldNum" sz="quarter" idx="12"/>
          </p:nvPr>
        </p:nvSpPr>
        <p:spPr>
          <a:xfrm>
            <a:off x="8077200" y="6356350"/>
            <a:ext cx="609600" cy="365125"/>
          </a:xfrm>
        </p:spPr>
        <p:txBody>
          <a:bodyPr/>
          <a:lstStyle/>
          <a:p>
            <a:pPr>
              <a:defRPr/>
            </a:pPr>
            <a:fld id="{E38D7569-06EE-4583-86EB-29630A28A5EB}" type="slidenum">
              <a:rPr lang="tr-TR" altLang="en-US" smtClean="0"/>
              <a:pPr>
                <a:defRPr/>
              </a:pPr>
              <a:t>‹#›</a:t>
            </a:fld>
            <a:endParaRPr lang="tr-TR" altLang="en-US"/>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ltLang="en-US"/>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tr-TR" altLang="en-US"/>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AF80300-2D7E-4B54-95B6-15FCC3CCF562}" type="slidenum">
              <a:rPr lang="tr-TR" altLang="en-US" smtClean="0"/>
              <a:pPr>
                <a:defRPr/>
              </a:pPr>
              <a:t>‹#›</a:t>
            </a:fld>
            <a:endParaRPr lang="tr-TR" altLang="en-US"/>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left)">
                                      <p:cBhvr>
                                        <p:cTn id="12" dur="500"/>
                                        <p:tgtEl>
                                          <p:spTgt spid="3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animEffect transition="in" filter="wipe(left)">
                                      <p:cBhvr>
                                        <p:cTn id="15" dur="500"/>
                                        <p:tgtEl>
                                          <p:spTgt spid="3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
                                            <p:txEl>
                                              <p:pRg st="2" end="2"/>
                                            </p:txEl>
                                          </p:spTgt>
                                        </p:tgtEl>
                                        <p:attrNameLst>
                                          <p:attrName>style.visibility</p:attrName>
                                        </p:attrNameLst>
                                      </p:cBhvr>
                                      <p:to>
                                        <p:strVal val="visible"/>
                                      </p:to>
                                    </p:set>
                                    <p:animEffect transition="in" filter="wipe(left)">
                                      <p:cBhvr>
                                        <p:cTn id="18" dur="500"/>
                                        <p:tgtEl>
                                          <p:spTgt spid="3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wipe(left)">
                                      <p:cBhvr>
                                        <p:cTn id="21" dur="500"/>
                                        <p:tgtEl>
                                          <p:spTgt spid="30">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wipe(left)">
                                      <p:cBhvr>
                                        <p:cTn id="24"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159329947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3F76BC2-8E3F-415D-A443-58B27274D8E0}" type="datetimeFigureOut">
              <a:rPr lang="tr-TR" baseline="0" smtClean="0">
                <a:solidFill>
                  <a:prstClr val="black">
                    <a:tint val="75000"/>
                  </a:prstClr>
                </a:solidFill>
                <a:latin typeface="Calibri"/>
              </a:rPr>
              <a:pPr fontAlgn="auto">
                <a:spcBef>
                  <a:spcPts val="0"/>
                </a:spcBef>
                <a:spcAft>
                  <a:spcPts val="0"/>
                </a:spcAft>
              </a:pPr>
              <a:t>31.10.2014</a:t>
            </a:fld>
            <a:endParaRPr lang="tr-TR" baseline="0">
              <a:solidFill>
                <a:prstClr val="black">
                  <a:tint val="75000"/>
                </a:prstClr>
              </a:solidFill>
              <a:latin typeface="Calibri"/>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tr-TR" baseline="0">
              <a:solidFill>
                <a:prstClr val="black">
                  <a:tint val="75000"/>
                </a:prstClr>
              </a:solidFill>
              <a:latin typeface="Calibri"/>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28D4FC3-C66F-4D91-9BA9-1A75661766A4}" type="slidenum">
              <a:rPr lang="tr-TR" baseline="0" smtClean="0">
                <a:solidFill>
                  <a:prstClr val="black">
                    <a:tint val="75000"/>
                  </a:prstClr>
                </a:solidFill>
                <a:latin typeface="Calibri"/>
              </a:rPr>
              <a:pPr fontAlgn="auto">
                <a:spcBef>
                  <a:spcPts val="0"/>
                </a:spcBef>
                <a:spcAft>
                  <a:spcPts val="0"/>
                </a:spcAft>
              </a:pPr>
              <a:t>‹#›</a:t>
            </a:fld>
            <a:endParaRPr lang="tr-TR" baseline="0">
              <a:solidFill>
                <a:prstClr val="black">
                  <a:tint val="75000"/>
                </a:prstClr>
              </a:solidFill>
              <a:latin typeface="Calibri"/>
            </a:endParaRPr>
          </a:p>
        </p:txBody>
      </p:sp>
    </p:spTree>
    <p:extLst>
      <p:ext uri="{BB962C8B-B14F-4D97-AF65-F5344CB8AC3E}">
        <p14:creationId xmlns:p14="http://schemas.microsoft.com/office/powerpoint/2010/main" val="44613325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34950"/>
            <a:ext cx="8077200" cy="641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a:lvl1pPr>
          </a:lstStyle>
          <a:p>
            <a:r>
              <a:rPr lang="en-US" baseline="0" smtClean="0">
                <a:solidFill>
                  <a:srgbClr val="000000"/>
                </a:solidFill>
                <a:latin typeface="Times New Roman" charset="0"/>
              </a:rPr>
              <a:t>Prentice-Hall </a:t>
            </a:r>
            <a:r>
              <a:rPr lang="en-US" baseline="0" smtClean="0">
                <a:solidFill>
                  <a:srgbClr val="000000"/>
                </a:solidFill>
                <a:latin typeface="Times New Roman" charset="0"/>
                <a:cs typeface="Times New Roman" charset="0"/>
              </a:rPr>
              <a:t>© 2002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a:lvl1pPr>
          </a:lstStyle>
          <a:p>
            <a:r>
              <a:rPr lang="en-US" baseline="0" smtClean="0">
                <a:solidFill>
                  <a:srgbClr val="000000"/>
                </a:solidFill>
                <a:latin typeface="Times New Roman" charset="0"/>
              </a:rPr>
              <a:t>General Chemistry: Chapter 11</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a:lvl1pPr>
          </a:lstStyle>
          <a:p>
            <a:r>
              <a:rPr lang="en-US" baseline="0" smtClean="0">
                <a:solidFill>
                  <a:srgbClr val="000000"/>
                </a:solidFill>
                <a:latin typeface="Times New Roman" charset="0"/>
              </a:rPr>
              <a:t>Slide </a:t>
            </a:r>
            <a:fld id="{5B55E4CD-CE57-4FB2-91A4-4FC15A1F7FC7}" type="slidenum">
              <a:rPr lang="en-US" baseline="0" smtClean="0">
                <a:solidFill>
                  <a:srgbClr val="000000"/>
                </a:solidFill>
                <a:latin typeface="Times New Roman" charset="0"/>
              </a:rPr>
              <a:pPr/>
              <a:t>‹#›</a:t>
            </a:fld>
            <a:r>
              <a:rPr lang="en-US" baseline="0" smtClean="0">
                <a:solidFill>
                  <a:srgbClr val="000000"/>
                </a:solidFill>
                <a:latin typeface="Times New Roman" charset="0"/>
              </a:rPr>
              <a:t> of 43</a:t>
            </a:r>
          </a:p>
        </p:txBody>
      </p:sp>
    </p:spTree>
    <p:extLst>
      <p:ext uri="{BB962C8B-B14F-4D97-AF65-F5344CB8AC3E}">
        <p14:creationId xmlns:p14="http://schemas.microsoft.com/office/powerpoint/2010/main" val="6907253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timing>
    <p:tnLst>
      <p:par>
        <p:cTn id="1" dur="indefinite" restart="never" nodeType="tmRoot"/>
      </p:par>
    </p:tnLst>
  </p:timing>
  <p:hf hdr="0"/>
  <p:txStyles>
    <p:titleStyle>
      <a:lvl1pPr algn="ctr" rtl="0" fontAlgn="base">
        <a:spcBef>
          <a:spcPct val="0"/>
        </a:spcBef>
        <a:spcAft>
          <a:spcPct val="0"/>
        </a:spcAft>
        <a:defRPr sz="3600">
          <a:solidFill>
            <a:schemeClr val="bg1"/>
          </a:solidFill>
          <a:latin typeface="+mj-lt"/>
          <a:ea typeface="+mj-ea"/>
          <a:cs typeface="+mj-cs"/>
        </a:defRPr>
      </a:lvl1pPr>
      <a:lvl2pPr algn="ctr" rtl="0" fontAlgn="base">
        <a:spcBef>
          <a:spcPct val="0"/>
        </a:spcBef>
        <a:spcAft>
          <a:spcPct val="0"/>
        </a:spcAft>
        <a:defRPr sz="3600">
          <a:solidFill>
            <a:schemeClr val="bg1"/>
          </a:solidFill>
          <a:latin typeface="Times New Roman" charset="0"/>
        </a:defRPr>
      </a:lvl2pPr>
      <a:lvl3pPr algn="ctr" rtl="0" fontAlgn="base">
        <a:spcBef>
          <a:spcPct val="0"/>
        </a:spcBef>
        <a:spcAft>
          <a:spcPct val="0"/>
        </a:spcAft>
        <a:defRPr sz="3600">
          <a:solidFill>
            <a:schemeClr val="bg1"/>
          </a:solidFill>
          <a:latin typeface="Times New Roman" charset="0"/>
        </a:defRPr>
      </a:lvl3pPr>
      <a:lvl4pPr algn="ctr" rtl="0" fontAlgn="base">
        <a:spcBef>
          <a:spcPct val="0"/>
        </a:spcBef>
        <a:spcAft>
          <a:spcPct val="0"/>
        </a:spcAft>
        <a:defRPr sz="3600">
          <a:solidFill>
            <a:schemeClr val="bg1"/>
          </a:solidFill>
          <a:latin typeface="Times New Roman" charset="0"/>
        </a:defRPr>
      </a:lvl4pPr>
      <a:lvl5pPr algn="ctr" rtl="0" fontAlgn="base">
        <a:spcBef>
          <a:spcPct val="0"/>
        </a:spcBef>
        <a:spcAft>
          <a:spcPct val="0"/>
        </a:spcAft>
        <a:defRPr sz="3600">
          <a:solidFill>
            <a:schemeClr val="bg1"/>
          </a:solidFill>
          <a:latin typeface="Times New Roman" charset="0"/>
        </a:defRPr>
      </a:lvl5pPr>
      <a:lvl6pPr marL="457200" algn="ctr" rtl="0" fontAlgn="base">
        <a:spcBef>
          <a:spcPct val="0"/>
        </a:spcBef>
        <a:spcAft>
          <a:spcPct val="0"/>
        </a:spcAft>
        <a:defRPr sz="3600">
          <a:solidFill>
            <a:schemeClr val="bg1"/>
          </a:solidFill>
          <a:latin typeface="Times New Roman" charset="0"/>
        </a:defRPr>
      </a:lvl6pPr>
      <a:lvl7pPr marL="914400" algn="ctr" rtl="0" fontAlgn="base">
        <a:spcBef>
          <a:spcPct val="0"/>
        </a:spcBef>
        <a:spcAft>
          <a:spcPct val="0"/>
        </a:spcAft>
        <a:defRPr sz="3600">
          <a:solidFill>
            <a:schemeClr val="bg1"/>
          </a:solidFill>
          <a:latin typeface="Times New Roman" charset="0"/>
        </a:defRPr>
      </a:lvl7pPr>
      <a:lvl8pPr marL="1371600" algn="ctr" rtl="0" fontAlgn="base">
        <a:spcBef>
          <a:spcPct val="0"/>
        </a:spcBef>
        <a:spcAft>
          <a:spcPct val="0"/>
        </a:spcAft>
        <a:defRPr sz="3600">
          <a:solidFill>
            <a:schemeClr val="bg1"/>
          </a:solidFill>
          <a:latin typeface="Times New Roman" charset="0"/>
        </a:defRPr>
      </a:lvl8pPr>
      <a:lvl9pPr marL="1828800" algn="ctr" rtl="0" fontAlgn="base">
        <a:spcBef>
          <a:spcPct val="0"/>
        </a:spcBef>
        <a:spcAft>
          <a:spcPct val="0"/>
        </a:spcAft>
        <a:defRPr sz="3600">
          <a:solidFill>
            <a:schemeClr val="bg1"/>
          </a:solidFill>
          <a:latin typeface="Times New Roman"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hlink"/>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34950"/>
            <a:ext cx="8077200" cy="641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a:lvl1pPr>
          </a:lstStyle>
          <a:p>
            <a:r>
              <a:rPr lang="en-US" baseline="0" smtClean="0">
                <a:solidFill>
                  <a:srgbClr val="000000"/>
                </a:solidFill>
                <a:latin typeface="Times New Roman" charset="0"/>
              </a:rPr>
              <a:t>Prentice-Hall </a:t>
            </a:r>
            <a:r>
              <a:rPr lang="en-US" baseline="0" smtClean="0">
                <a:solidFill>
                  <a:srgbClr val="000000"/>
                </a:solidFill>
                <a:latin typeface="Times New Roman" charset="0"/>
                <a:cs typeface="Times New Roman" charset="0"/>
              </a:rPr>
              <a:t>© 2002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a:lvl1pPr>
          </a:lstStyle>
          <a:p>
            <a:r>
              <a:rPr lang="en-US" baseline="0" smtClean="0">
                <a:solidFill>
                  <a:srgbClr val="000000"/>
                </a:solidFill>
                <a:latin typeface="Times New Roman" charset="0"/>
              </a:rPr>
              <a:t>General Chemistry: Chapter 11</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a:lvl1pPr>
          </a:lstStyle>
          <a:p>
            <a:r>
              <a:rPr lang="en-US" baseline="0" smtClean="0">
                <a:solidFill>
                  <a:srgbClr val="000000"/>
                </a:solidFill>
                <a:latin typeface="Times New Roman" charset="0"/>
              </a:rPr>
              <a:t>Slide </a:t>
            </a:r>
            <a:fld id="{5B55E4CD-CE57-4FB2-91A4-4FC15A1F7FC7}" type="slidenum">
              <a:rPr lang="en-US" baseline="0" smtClean="0">
                <a:solidFill>
                  <a:srgbClr val="000000"/>
                </a:solidFill>
                <a:latin typeface="Times New Roman" charset="0"/>
              </a:rPr>
              <a:pPr/>
              <a:t>‹#›</a:t>
            </a:fld>
            <a:r>
              <a:rPr lang="en-US" baseline="0" smtClean="0">
                <a:solidFill>
                  <a:srgbClr val="000000"/>
                </a:solidFill>
                <a:latin typeface="Times New Roman" charset="0"/>
              </a:rPr>
              <a:t> of 43</a:t>
            </a:r>
          </a:p>
        </p:txBody>
      </p:sp>
    </p:spTree>
    <p:extLst>
      <p:ext uri="{BB962C8B-B14F-4D97-AF65-F5344CB8AC3E}">
        <p14:creationId xmlns:p14="http://schemas.microsoft.com/office/powerpoint/2010/main" val="105754422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Lst>
  <p:timing>
    <p:tnLst>
      <p:par>
        <p:cTn id="1" dur="indefinite" restart="never" nodeType="tmRoot"/>
      </p:par>
    </p:tnLst>
  </p:timing>
  <p:hf hdr="0"/>
  <p:txStyles>
    <p:titleStyle>
      <a:lvl1pPr algn="ctr" rtl="0" fontAlgn="base">
        <a:spcBef>
          <a:spcPct val="0"/>
        </a:spcBef>
        <a:spcAft>
          <a:spcPct val="0"/>
        </a:spcAft>
        <a:defRPr sz="3600">
          <a:solidFill>
            <a:schemeClr val="bg1"/>
          </a:solidFill>
          <a:latin typeface="+mj-lt"/>
          <a:ea typeface="+mj-ea"/>
          <a:cs typeface="+mj-cs"/>
        </a:defRPr>
      </a:lvl1pPr>
      <a:lvl2pPr algn="ctr" rtl="0" fontAlgn="base">
        <a:spcBef>
          <a:spcPct val="0"/>
        </a:spcBef>
        <a:spcAft>
          <a:spcPct val="0"/>
        </a:spcAft>
        <a:defRPr sz="3600">
          <a:solidFill>
            <a:schemeClr val="bg1"/>
          </a:solidFill>
          <a:latin typeface="Times New Roman" charset="0"/>
        </a:defRPr>
      </a:lvl2pPr>
      <a:lvl3pPr algn="ctr" rtl="0" fontAlgn="base">
        <a:spcBef>
          <a:spcPct val="0"/>
        </a:spcBef>
        <a:spcAft>
          <a:spcPct val="0"/>
        </a:spcAft>
        <a:defRPr sz="3600">
          <a:solidFill>
            <a:schemeClr val="bg1"/>
          </a:solidFill>
          <a:latin typeface="Times New Roman" charset="0"/>
        </a:defRPr>
      </a:lvl3pPr>
      <a:lvl4pPr algn="ctr" rtl="0" fontAlgn="base">
        <a:spcBef>
          <a:spcPct val="0"/>
        </a:spcBef>
        <a:spcAft>
          <a:spcPct val="0"/>
        </a:spcAft>
        <a:defRPr sz="3600">
          <a:solidFill>
            <a:schemeClr val="bg1"/>
          </a:solidFill>
          <a:latin typeface="Times New Roman" charset="0"/>
        </a:defRPr>
      </a:lvl4pPr>
      <a:lvl5pPr algn="ctr" rtl="0" fontAlgn="base">
        <a:spcBef>
          <a:spcPct val="0"/>
        </a:spcBef>
        <a:spcAft>
          <a:spcPct val="0"/>
        </a:spcAft>
        <a:defRPr sz="3600">
          <a:solidFill>
            <a:schemeClr val="bg1"/>
          </a:solidFill>
          <a:latin typeface="Times New Roman" charset="0"/>
        </a:defRPr>
      </a:lvl5pPr>
      <a:lvl6pPr marL="457200" algn="ctr" rtl="0" fontAlgn="base">
        <a:spcBef>
          <a:spcPct val="0"/>
        </a:spcBef>
        <a:spcAft>
          <a:spcPct val="0"/>
        </a:spcAft>
        <a:defRPr sz="3600">
          <a:solidFill>
            <a:schemeClr val="bg1"/>
          </a:solidFill>
          <a:latin typeface="Times New Roman" charset="0"/>
        </a:defRPr>
      </a:lvl6pPr>
      <a:lvl7pPr marL="914400" algn="ctr" rtl="0" fontAlgn="base">
        <a:spcBef>
          <a:spcPct val="0"/>
        </a:spcBef>
        <a:spcAft>
          <a:spcPct val="0"/>
        </a:spcAft>
        <a:defRPr sz="3600">
          <a:solidFill>
            <a:schemeClr val="bg1"/>
          </a:solidFill>
          <a:latin typeface="Times New Roman" charset="0"/>
        </a:defRPr>
      </a:lvl7pPr>
      <a:lvl8pPr marL="1371600" algn="ctr" rtl="0" fontAlgn="base">
        <a:spcBef>
          <a:spcPct val="0"/>
        </a:spcBef>
        <a:spcAft>
          <a:spcPct val="0"/>
        </a:spcAft>
        <a:defRPr sz="3600">
          <a:solidFill>
            <a:schemeClr val="bg1"/>
          </a:solidFill>
          <a:latin typeface="Times New Roman" charset="0"/>
        </a:defRPr>
      </a:lvl8pPr>
      <a:lvl9pPr marL="1828800" algn="ctr" rtl="0" fontAlgn="base">
        <a:spcBef>
          <a:spcPct val="0"/>
        </a:spcBef>
        <a:spcAft>
          <a:spcPct val="0"/>
        </a:spcAft>
        <a:defRPr sz="3600">
          <a:solidFill>
            <a:schemeClr val="bg1"/>
          </a:solidFill>
          <a:latin typeface="Times New Roman"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hlink"/>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9.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9.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9.xml"/><Relationship Id="rId4" Type="http://schemas.openxmlformats.org/officeDocument/2006/relationships/image" Target="../media/image3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76672"/>
            <a:ext cx="8496944" cy="1823576"/>
          </a:xfrm>
          <a:prstGeom prst="rect">
            <a:avLst/>
          </a:prstGeom>
        </p:spPr>
        <p:txBody>
          <a:bodyPr wrap="square">
            <a:spAutoFit/>
          </a:bodyPr>
          <a:lstStyle/>
          <a:p>
            <a:pPr>
              <a:lnSpc>
                <a:spcPct val="150000"/>
              </a:lnSpc>
            </a:pPr>
            <a:r>
              <a:rPr lang="tr-TR" baseline="0" dirty="0" smtClean="0"/>
              <a:t>5-KOVALENT BAĞLAR</a:t>
            </a:r>
          </a:p>
          <a:p>
            <a:pPr>
              <a:lnSpc>
                <a:spcPct val="150000"/>
              </a:lnSpc>
            </a:pPr>
            <a:endParaRPr lang="tr-TR" baseline="0" dirty="0" smtClean="0"/>
          </a:p>
          <a:p>
            <a:pPr>
              <a:lnSpc>
                <a:spcPct val="150000"/>
              </a:lnSpc>
            </a:pPr>
            <a:r>
              <a:rPr lang="tr-TR" baseline="0" dirty="0" err="1" smtClean="0"/>
              <a:t>Kovalent</a:t>
            </a:r>
            <a:r>
              <a:rPr lang="tr-TR" baseline="0" dirty="0" smtClean="0"/>
              <a:t> bağlar</a:t>
            </a:r>
          </a:p>
          <a:p>
            <a:pPr>
              <a:lnSpc>
                <a:spcPct val="150000"/>
              </a:lnSpc>
            </a:pPr>
            <a:r>
              <a:rPr lang="tr-TR" baseline="0" dirty="0" err="1" smtClean="0"/>
              <a:t>Elektronegativite</a:t>
            </a:r>
            <a:r>
              <a:rPr lang="tr-TR" baseline="0" dirty="0" smtClean="0"/>
              <a:t>, </a:t>
            </a:r>
            <a:r>
              <a:rPr lang="tr-TR" baseline="0" smtClean="0"/>
              <a:t>dipol</a:t>
            </a:r>
            <a:r>
              <a:rPr lang="tr-TR" baseline="0" dirty="0" smtClean="0"/>
              <a:t> </a:t>
            </a:r>
            <a:r>
              <a:rPr lang="tr-TR" baseline="0" dirty="0"/>
              <a:t>moment</a:t>
            </a:r>
            <a:endParaRPr lang="tr-TR" baseline="0" dirty="0" smtClean="0"/>
          </a:p>
          <a:p>
            <a:pPr>
              <a:lnSpc>
                <a:spcPct val="150000"/>
              </a:lnSpc>
            </a:pPr>
            <a:r>
              <a:rPr lang="tr-TR" baseline="0" dirty="0" smtClean="0"/>
              <a:t>İyonik ve </a:t>
            </a:r>
            <a:r>
              <a:rPr lang="tr-TR" baseline="0" dirty="0" err="1" smtClean="0"/>
              <a:t>kovalent</a:t>
            </a:r>
            <a:r>
              <a:rPr lang="tr-TR" baseline="0" dirty="0" smtClean="0"/>
              <a:t> bağ arasındaki geçiş, </a:t>
            </a:r>
          </a:p>
        </p:txBody>
      </p:sp>
      <p:pic>
        <p:nvPicPr>
          <p:cNvPr id="3" name="Picture 7" descr="Üniversite logosu - University logo"/>
          <p:cNvPicPr>
            <a:picLocks noChangeAspect="1" noChangeArrowheads="1"/>
          </p:cNvPicPr>
          <p:nvPr/>
        </p:nvPicPr>
        <p:blipFill>
          <a:blip r:embed="rId2" cstate="print"/>
          <a:srcRect/>
          <a:stretch>
            <a:fillRect/>
          </a:stretch>
        </p:blipFill>
        <p:spPr bwMode="auto">
          <a:xfrm>
            <a:off x="7286644" y="245630"/>
            <a:ext cx="1428760" cy="1420246"/>
          </a:xfrm>
          <a:prstGeom prst="rect">
            <a:avLst/>
          </a:prstGeom>
          <a:noFill/>
          <a:ln w="9525">
            <a:noFill/>
            <a:miter lim="800000"/>
            <a:headEnd/>
            <a:tailEnd/>
          </a:ln>
        </p:spPr>
      </p:pic>
    </p:spTree>
    <p:extLst>
      <p:ext uri="{BB962C8B-B14F-4D97-AF65-F5344CB8AC3E}">
        <p14:creationId xmlns:p14="http://schemas.microsoft.com/office/powerpoint/2010/main" val="149705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t>B</a:t>
            </a:r>
            <a:r>
              <a:rPr lang="tr-TR"/>
              <a:t>ağ</a:t>
            </a:r>
            <a:r>
              <a:rPr lang="en-US"/>
              <a:t> </a:t>
            </a:r>
            <a:r>
              <a:rPr lang="tr-TR"/>
              <a:t>Derecesi ve Bağ Uzunlukları</a:t>
            </a:r>
            <a:endParaRPr lang="en-US"/>
          </a:p>
        </p:txBody>
      </p:sp>
      <p:sp>
        <p:nvSpPr>
          <p:cNvPr id="588811" name="Rectangle 11"/>
          <p:cNvSpPr>
            <a:spLocks noGrp="1" noChangeArrowheads="1"/>
          </p:cNvSpPr>
          <p:nvPr>
            <p:ph type="body" idx="1"/>
          </p:nvPr>
        </p:nvSpPr>
        <p:spPr/>
        <p:txBody>
          <a:bodyPr/>
          <a:lstStyle/>
          <a:p>
            <a:r>
              <a:rPr lang="en-US"/>
              <a:t>B</a:t>
            </a:r>
            <a:r>
              <a:rPr lang="tr-TR"/>
              <a:t>ağ Derecesi</a:t>
            </a:r>
            <a:endParaRPr lang="en-US"/>
          </a:p>
          <a:p>
            <a:pPr lvl="1"/>
            <a:r>
              <a:rPr lang="tr-TR"/>
              <a:t>Tekli bağ, derecesi</a:t>
            </a:r>
            <a:r>
              <a:rPr lang="en-US"/>
              <a:t> = 1</a:t>
            </a:r>
          </a:p>
          <a:p>
            <a:pPr lvl="1"/>
            <a:r>
              <a:rPr lang="tr-TR"/>
              <a:t>Çift bağ</a:t>
            </a:r>
            <a:r>
              <a:rPr lang="en-US"/>
              <a:t>, </a:t>
            </a:r>
            <a:r>
              <a:rPr lang="tr-TR"/>
              <a:t>derecesi</a:t>
            </a:r>
            <a:r>
              <a:rPr lang="en-US"/>
              <a:t> = 2</a:t>
            </a:r>
          </a:p>
          <a:p>
            <a:r>
              <a:rPr lang="en-US"/>
              <a:t>B</a:t>
            </a:r>
            <a:r>
              <a:rPr lang="tr-TR"/>
              <a:t>ağ</a:t>
            </a:r>
            <a:r>
              <a:rPr lang="en-US"/>
              <a:t> </a:t>
            </a:r>
            <a:r>
              <a:rPr lang="tr-TR"/>
              <a:t>Uzunluğu</a:t>
            </a:r>
            <a:r>
              <a:rPr lang="en-US"/>
              <a:t> </a:t>
            </a:r>
          </a:p>
          <a:p>
            <a:pPr lvl="1"/>
            <a:r>
              <a:rPr lang="tr-TR"/>
              <a:t>İki atom arasındaki uzaklık</a:t>
            </a:r>
            <a:endParaRPr lang="en-US"/>
          </a:p>
        </p:txBody>
      </p:sp>
    </p:spTree>
    <p:extLst>
      <p:ext uri="{BB962C8B-B14F-4D97-AF65-F5344CB8AC3E}">
        <p14:creationId xmlns:p14="http://schemas.microsoft.com/office/powerpoint/2010/main" val="590091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t>B</a:t>
            </a:r>
            <a:r>
              <a:rPr lang="tr-TR"/>
              <a:t>ağ Uzunlukları</a:t>
            </a:r>
            <a:endParaRPr lang="en-US"/>
          </a:p>
        </p:txBody>
      </p:sp>
      <p:pic>
        <p:nvPicPr>
          <p:cNvPr id="640004" name="Picture 4" descr="TB11_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55763" y="876300"/>
            <a:ext cx="6184900" cy="5272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81795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9" name="Rectangle 5"/>
          <p:cNvSpPr>
            <a:spLocks noGrp="1" noChangeArrowheads="1"/>
          </p:cNvSpPr>
          <p:nvPr>
            <p:ph type="title"/>
          </p:nvPr>
        </p:nvSpPr>
        <p:spPr/>
        <p:txBody>
          <a:bodyPr/>
          <a:lstStyle/>
          <a:p>
            <a:r>
              <a:rPr lang="tr-TR"/>
              <a:t>Bağ Enerjileri</a:t>
            </a:r>
            <a:endParaRPr lang="en-US"/>
          </a:p>
        </p:txBody>
      </p:sp>
      <p:pic>
        <p:nvPicPr>
          <p:cNvPr id="589828" name="Picture 4" descr="FG11_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65488" y="1524000"/>
            <a:ext cx="276383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91319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B</a:t>
            </a:r>
            <a:r>
              <a:rPr lang="tr-TR"/>
              <a:t>ağ </a:t>
            </a:r>
            <a:r>
              <a:rPr lang="en-US"/>
              <a:t>Ener</a:t>
            </a:r>
            <a:r>
              <a:rPr lang="tr-TR"/>
              <a:t>j</a:t>
            </a:r>
            <a:r>
              <a:rPr lang="en-US"/>
              <a:t>i</a:t>
            </a:r>
            <a:r>
              <a:rPr lang="tr-TR"/>
              <a:t>l</a:t>
            </a:r>
            <a:r>
              <a:rPr lang="en-US"/>
              <a:t>e</a:t>
            </a:r>
            <a:r>
              <a:rPr lang="tr-TR"/>
              <a:t>ri</a:t>
            </a:r>
            <a:endParaRPr lang="en-US"/>
          </a:p>
        </p:txBody>
      </p:sp>
      <p:pic>
        <p:nvPicPr>
          <p:cNvPr id="642052" name="Picture 4" descr="TB1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998538"/>
            <a:ext cx="5772150" cy="510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322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3" name="Rectangle 5"/>
          <p:cNvSpPr>
            <a:spLocks noGrp="1" noChangeArrowheads="1"/>
          </p:cNvSpPr>
          <p:nvPr>
            <p:ph type="title"/>
          </p:nvPr>
        </p:nvSpPr>
        <p:spPr/>
        <p:txBody>
          <a:bodyPr/>
          <a:lstStyle/>
          <a:p>
            <a:r>
              <a:rPr lang="en-US"/>
              <a:t>B</a:t>
            </a:r>
            <a:r>
              <a:rPr lang="tr-TR"/>
              <a:t>ağ</a:t>
            </a:r>
            <a:r>
              <a:rPr lang="en-US"/>
              <a:t> Ener</a:t>
            </a:r>
            <a:r>
              <a:rPr lang="tr-TR"/>
              <a:t>j</a:t>
            </a:r>
            <a:r>
              <a:rPr lang="en-US"/>
              <a:t>i</a:t>
            </a:r>
            <a:r>
              <a:rPr lang="tr-TR"/>
              <a:t>l</a:t>
            </a:r>
            <a:r>
              <a:rPr lang="en-US"/>
              <a:t>e</a:t>
            </a:r>
            <a:r>
              <a:rPr lang="tr-TR"/>
              <a:t>ri  ve</a:t>
            </a:r>
            <a:r>
              <a:rPr lang="en-US"/>
              <a:t> Rea</a:t>
            </a:r>
            <a:r>
              <a:rPr lang="tr-TR"/>
              <a:t>ksiyon Entalpileri</a:t>
            </a:r>
            <a:endParaRPr lang="en-US"/>
          </a:p>
        </p:txBody>
      </p:sp>
      <p:pic>
        <p:nvPicPr>
          <p:cNvPr id="590852" name="Picture 4" descr="FG11_1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508125"/>
            <a:ext cx="7772400" cy="2332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0857" name="Text Box 9"/>
          <p:cNvSpPr txBox="1">
            <a:spLocks noChangeArrowheads="1"/>
          </p:cNvSpPr>
          <p:nvPr/>
        </p:nvSpPr>
        <p:spPr bwMode="auto">
          <a:xfrm>
            <a:off x="1044575" y="4064000"/>
            <a:ext cx="73056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801688" algn="l"/>
              </a:tabLst>
              <a:defRPr sz="2400">
                <a:solidFill>
                  <a:schemeClr val="tx1"/>
                </a:solidFill>
                <a:latin typeface="Times New Roman" charset="0"/>
              </a:defRPr>
            </a:lvl1pPr>
            <a:lvl2pPr>
              <a:spcBef>
                <a:spcPct val="0"/>
              </a:spcBef>
              <a:tabLst>
                <a:tab pos="801688" algn="l"/>
              </a:tabLst>
              <a:defRPr sz="2400">
                <a:solidFill>
                  <a:schemeClr val="tx1"/>
                </a:solidFill>
                <a:latin typeface="Times New Roman" charset="0"/>
              </a:defRPr>
            </a:lvl2pPr>
            <a:lvl3pPr>
              <a:spcBef>
                <a:spcPct val="0"/>
              </a:spcBef>
              <a:tabLst>
                <a:tab pos="801688" algn="l"/>
              </a:tabLst>
              <a:defRPr sz="2400">
                <a:solidFill>
                  <a:schemeClr val="tx1"/>
                </a:solidFill>
                <a:latin typeface="Times New Roman" charset="0"/>
              </a:defRPr>
            </a:lvl3pPr>
            <a:lvl4pPr>
              <a:spcBef>
                <a:spcPct val="0"/>
              </a:spcBef>
              <a:tabLst>
                <a:tab pos="801688" algn="l"/>
              </a:tabLst>
              <a:defRPr sz="2400">
                <a:solidFill>
                  <a:schemeClr val="tx1"/>
                </a:solidFill>
                <a:latin typeface="Times New Roman" charset="0"/>
              </a:defRPr>
            </a:lvl4pPr>
            <a:lvl5pPr>
              <a:spcBef>
                <a:spcPct val="0"/>
              </a:spcBef>
              <a:tabLst>
                <a:tab pos="801688" algn="l"/>
              </a:tabLst>
              <a:defRPr sz="2400">
                <a:solidFill>
                  <a:schemeClr val="tx1"/>
                </a:solidFill>
                <a:latin typeface="Times New Roman" charset="0"/>
              </a:defRPr>
            </a:lvl5pPr>
            <a:lvl6pPr fontAlgn="base">
              <a:spcBef>
                <a:spcPct val="0"/>
              </a:spcBef>
              <a:spcAft>
                <a:spcPct val="0"/>
              </a:spcAft>
              <a:tabLst>
                <a:tab pos="801688" algn="l"/>
              </a:tabLst>
              <a:defRPr sz="2400">
                <a:solidFill>
                  <a:schemeClr val="tx1"/>
                </a:solidFill>
                <a:latin typeface="Times New Roman" charset="0"/>
              </a:defRPr>
            </a:lvl6pPr>
            <a:lvl7pPr fontAlgn="base">
              <a:spcBef>
                <a:spcPct val="0"/>
              </a:spcBef>
              <a:spcAft>
                <a:spcPct val="0"/>
              </a:spcAft>
              <a:tabLst>
                <a:tab pos="801688" algn="l"/>
              </a:tabLst>
              <a:defRPr sz="2400">
                <a:solidFill>
                  <a:schemeClr val="tx1"/>
                </a:solidFill>
                <a:latin typeface="Times New Roman" charset="0"/>
              </a:defRPr>
            </a:lvl7pPr>
            <a:lvl8pPr fontAlgn="base">
              <a:spcBef>
                <a:spcPct val="0"/>
              </a:spcBef>
              <a:spcAft>
                <a:spcPct val="0"/>
              </a:spcAft>
              <a:tabLst>
                <a:tab pos="801688" algn="l"/>
              </a:tabLst>
              <a:defRPr sz="2400">
                <a:solidFill>
                  <a:schemeClr val="tx1"/>
                </a:solidFill>
                <a:latin typeface="Times New Roman" charset="0"/>
              </a:defRPr>
            </a:lvl8pPr>
            <a:lvl9pPr fontAlgn="base">
              <a:spcBef>
                <a:spcPct val="0"/>
              </a:spcBef>
              <a:spcAft>
                <a:spcPct val="0"/>
              </a:spcAft>
              <a:tabLst>
                <a:tab pos="801688" algn="l"/>
              </a:tabLst>
              <a:defRPr sz="2400">
                <a:solidFill>
                  <a:schemeClr val="tx1"/>
                </a:solidFill>
                <a:latin typeface="Times New Roman" charset="0"/>
              </a:defRPr>
            </a:lvl9pPr>
          </a:lstStyle>
          <a:p>
            <a:pPr eaLnBrk="0" hangingPunct="0">
              <a:spcBef>
                <a:spcPct val="50000"/>
              </a:spcBef>
            </a:pPr>
            <a:r>
              <a:rPr lang="el-GR" baseline="0" dirty="0" smtClean="0">
                <a:solidFill>
                  <a:srgbClr val="000000"/>
                </a:solidFill>
              </a:rPr>
              <a:t>Δ</a:t>
            </a:r>
            <a:r>
              <a:rPr lang="en-US" baseline="0" dirty="0" err="1" smtClean="0">
                <a:solidFill>
                  <a:srgbClr val="000000"/>
                </a:solidFill>
              </a:rPr>
              <a:t>H</a:t>
            </a:r>
            <a:r>
              <a:rPr lang="en-US" baseline="-25000" dirty="0" err="1" smtClean="0">
                <a:solidFill>
                  <a:srgbClr val="000000"/>
                </a:solidFill>
              </a:rPr>
              <a:t>rxn</a:t>
            </a:r>
            <a:r>
              <a:rPr lang="en-US" baseline="0" dirty="0" smtClean="0">
                <a:solidFill>
                  <a:srgbClr val="000000"/>
                </a:solidFill>
              </a:rPr>
              <a:t>	= </a:t>
            </a:r>
            <a:r>
              <a:rPr lang="el-GR" baseline="0" dirty="0" smtClean="0">
                <a:solidFill>
                  <a:srgbClr val="000000"/>
                </a:solidFill>
                <a:latin typeface="Times New Roman"/>
                <a:cs typeface="Times New Roman"/>
                <a:sym typeface="WP MathA" pitchFamily="2" charset="2"/>
              </a:rPr>
              <a:t>Σ</a:t>
            </a:r>
            <a:r>
              <a:rPr lang="en-US" baseline="0" dirty="0" smtClean="0">
                <a:solidFill>
                  <a:srgbClr val="000000"/>
                </a:solidFill>
                <a:sym typeface="WP MathA" pitchFamily="2" charset="2"/>
              </a:rPr>
              <a:t> </a:t>
            </a:r>
            <a:r>
              <a:rPr lang="el-GR" baseline="0" dirty="0" smtClean="0">
                <a:solidFill>
                  <a:srgbClr val="000000"/>
                </a:solidFill>
              </a:rPr>
              <a:t>Δ</a:t>
            </a:r>
            <a:r>
              <a:rPr lang="en-US" baseline="0" dirty="0" smtClean="0">
                <a:solidFill>
                  <a:srgbClr val="000000"/>
                </a:solidFill>
              </a:rPr>
              <a:t>H(</a:t>
            </a:r>
            <a:r>
              <a:rPr lang="tr-TR" baseline="0" dirty="0" smtClean="0">
                <a:solidFill>
                  <a:srgbClr val="000000"/>
                </a:solidFill>
                <a:sym typeface="WP MathA" pitchFamily="2" charset="2"/>
              </a:rPr>
              <a:t>ürünler</a:t>
            </a:r>
            <a:r>
              <a:rPr lang="en-US" baseline="0" dirty="0" smtClean="0">
                <a:solidFill>
                  <a:srgbClr val="000000"/>
                </a:solidFill>
                <a:sym typeface="WP MathA" pitchFamily="2" charset="2"/>
              </a:rPr>
              <a:t>) - </a:t>
            </a:r>
            <a:r>
              <a:rPr lang="el-GR" baseline="0" dirty="0">
                <a:solidFill>
                  <a:srgbClr val="000000"/>
                </a:solidFill>
                <a:latin typeface="Times New Roman"/>
                <a:cs typeface="Times New Roman"/>
                <a:sym typeface="WP MathA" pitchFamily="2" charset="2"/>
              </a:rPr>
              <a:t>Σ </a:t>
            </a:r>
            <a:r>
              <a:rPr lang="el-GR" baseline="0" dirty="0" smtClean="0">
                <a:solidFill>
                  <a:srgbClr val="000000"/>
                </a:solidFill>
              </a:rPr>
              <a:t>Δ</a:t>
            </a:r>
            <a:r>
              <a:rPr lang="en-US" baseline="0" dirty="0" smtClean="0">
                <a:solidFill>
                  <a:srgbClr val="000000"/>
                </a:solidFill>
              </a:rPr>
              <a:t>H(</a:t>
            </a:r>
            <a:r>
              <a:rPr lang="tr-TR" baseline="0" dirty="0" smtClean="0">
                <a:solidFill>
                  <a:srgbClr val="000000"/>
                </a:solidFill>
              </a:rPr>
              <a:t>tepkimeye girenler</a:t>
            </a:r>
            <a:r>
              <a:rPr lang="en-US" baseline="0" dirty="0" smtClean="0">
                <a:solidFill>
                  <a:srgbClr val="000000"/>
                </a:solidFill>
              </a:rPr>
              <a:t>)</a:t>
            </a:r>
            <a:endParaRPr lang="el-GR" baseline="0" dirty="0" smtClean="0">
              <a:solidFill>
                <a:srgbClr val="000000"/>
              </a:solidFill>
            </a:endParaRPr>
          </a:p>
          <a:p>
            <a:pPr eaLnBrk="0" hangingPunct="0">
              <a:spcBef>
                <a:spcPct val="50000"/>
              </a:spcBef>
            </a:pPr>
            <a:r>
              <a:rPr lang="en-US" baseline="0" dirty="0" smtClean="0">
                <a:solidFill>
                  <a:srgbClr val="000000"/>
                </a:solidFill>
                <a:cs typeface="Times New Roman" charset="0"/>
              </a:rPr>
              <a:t>	= </a:t>
            </a:r>
            <a:r>
              <a:rPr lang="el-GR" baseline="0" dirty="0">
                <a:solidFill>
                  <a:srgbClr val="000000"/>
                </a:solidFill>
                <a:latin typeface="Times New Roman"/>
                <a:cs typeface="Times New Roman"/>
                <a:sym typeface="WP MathA" pitchFamily="2" charset="2"/>
              </a:rPr>
              <a:t>Σ </a:t>
            </a:r>
            <a:r>
              <a:rPr lang="en-US" baseline="0" dirty="0" smtClean="0">
                <a:solidFill>
                  <a:srgbClr val="000000"/>
                </a:solidFill>
                <a:cs typeface="Times New Roman" charset="0"/>
                <a:sym typeface="WP MathA" pitchFamily="2" charset="2"/>
              </a:rPr>
              <a:t> </a:t>
            </a:r>
            <a:r>
              <a:rPr lang="el-GR" baseline="0" dirty="0" smtClean="0">
                <a:solidFill>
                  <a:srgbClr val="000000"/>
                </a:solidFill>
              </a:rPr>
              <a:t>Δ</a:t>
            </a:r>
            <a:r>
              <a:rPr lang="en-US" baseline="0" dirty="0" smtClean="0">
                <a:solidFill>
                  <a:srgbClr val="000000"/>
                </a:solidFill>
              </a:rPr>
              <a:t>H </a:t>
            </a:r>
            <a:r>
              <a:rPr lang="tr-TR" baseline="0" dirty="0" smtClean="0">
                <a:solidFill>
                  <a:srgbClr val="000000"/>
                </a:solidFill>
                <a:cs typeface="Times New Roman" charset="0"/>
                <a:sym typeface="WP MathA" pitchFamily="2" charset="2"/>
              </a:rPr>
              <a:t>oluşan</a:t>
            </a:r>
            <a:r>
              <a:rPr lang="en-US" baseline="0" dirty="0" smtClean="0">
                <a:solidFill>
                  <a:srgbClr val="000000"/>
                </a:solidFill>
                <a:cs typeface="Times New Roman" charset="0"/>
                <a:sym typeface="WP MathA" pitchFamily="2" charset="2"/>
              </a:rPr>
              <a:t> - </a:t>
            </a:r>
            <a:r>
              <a:rPr lang="el-GR" baseline="0" dirty="0">
                <a:solidFill>
                  <a:srgbClr val="000000"/>
                </a:solidFill>
                <a:latin typeface="Times New Roman"/>
                <a:cs typeface="Times New Roman"/>
                <a:sym typeface="WP MathA" pitchFamily="2" charset="2"/>
              </a:rPr>
              <a:t>Σ</a:t>
            </a:r>
            <a:r>
              <a:rPr lang="en-US" baseline="0" dirty="0" smtClean="0">
                <a:solidFill>
                  <a:srgbClr val="000000"/>
                </a:solidFill>
                <a:cs typeface="Times New Roman" charset="0"/>
              </a:rPr>
              <a:t> </a:t>
            </a:r>
            <a:r>
              <a:rPr lang="el-GR" baseline="0" dirty="0" smtClean="0">
                <a:solidFill>
                  <a:srgbClr val="000000"/>
                </a:solidFill>
              </a:rPr>
              <a:t>Δ</a:t>
            </a:r>
            <a:r>
              <a:rPr lang="en-US" baseline="0" dirty="0" smtClean="0">
                <a:solidFill>
                  <a:srgbClr val="000000"/>
                </a:solidFill>
              </a:rPr>
              <a:t>H </a:t>
            </a:r>
            <a:r>
              <a:rPr lang="tr-TR" baseline="0" dirty="0" smtClean="0">
                <a:solidFill>
                  <a:srgbClr val="000000"/>
                </a:solidFill>
                <a:cs typeface="Times New Roman" charset="0"/>
              </a:rPr>
              <a:t>kırılan</a:t>
            </a:r>
            <a:endParaRPr lang="en-US" baseline="0" dirty="0" smtClean="0">
              <a:solidFill>
                <a:srgbClr val="000000"/>
              </a:solidFill>
              <a:cs typeface="Times New Roman" charset="0"/>
            </a:endParaRPr>
          </a:p>
          <a:p>
            <a:pPr eaLnBrk="0" hangingPunct="0">
              <a:spcBef>
                <a:spcPct val="50000"/>
              </a:spcBef>
            </a:pPr>
            <a:r>
              <a:rPr lang="en-US" baseline="0" dirty="0" smtClean="0">
                <a:solidFill>
                  <a:srgbClr val="000000"/>
                </a:solidFill>
                <a:cs typeface="Times New Roman" charset="0"/>
              </a:rPr>
              <a:t>	= -770 kJ/</a:t>
            </a:r>
            <a:r>
              <a:rPr lang="en-US" baseline="0" dirty="0" err="1" smtClean="0">
                <a:solidFill>
                  <a:srgbClr val="000000"/>
                </a:solidFill>
                <a:cs typeface="Times New Roman" charset="0"/>
              </a:rPr>
              <a:t>mol</a:t>
            </a:r>
            <a:r>
              <a:rPr lang="en-US" baseline="0" dirty="0" smtClean="0">
                <a:solidFill>
                  <a:srgbClr val="000000"/>
                </a:solidFill>
                <a:cs typeface="Times New Roman" charset="0"/>
              </a:rPr>
              <a:t> – (657 kJ/</a:t>
            </a:r>
            <a:r>
              <a:rPr lang="en-US" baseline="0" dirty="0" err="1" smtClean="0">
                <a:solidFill>
                  <a:srgbClr val="000000"/>
                </a:solidFill>
                <a:cs typeface="Times New Roman" charset="0"/>
              </a:rPr>
              <a:t>mol</a:t>
            </a:r>
            <a:r>
              <a:rPr lang="en-US" baseline="0" dirty="0" smtClean="0">
                <a:solidFill>
                  <a:srgbClr val="000000"/>
                </a:solidFill>
                <a:cs typeface="Times New Roman" charset="0"/>
              </a:rPr>
              <a:t>) = -114 kJ/</a:t>
            </a:r>
            <a:r>
              <a:rPr lang="en-US" baseline="0" dirty="0" err="1" smtClean="0">
                <a:solidFill>
                  <a:srgbClr val="000000"/>
                </a:solidFill>
                <a:cs typeface="Times New Roman" charset="0"/>
              </a:rPr>
              <a:t>mol</a:t>
            </a:r>
            <a:endParaRPr lang="el-GR" baseline="0" dirty="0" smtClean="0">
              <a:solidFill>
                <a:srgbClr val="000000"/>
              </a:solidFill>
              <a:cs typeface="Times New Roman" charset="0"/>
            </a:endParaRPr>
          </a:p>
        </p:txBody>
      </p:sp>
    </p:spTree>
    <p:extLst>
      <p:ext uri="{BB962C8B-B14F-4D97-AF65-F5344CB8AC3E}">
        <p14:creationId xmlns:p14="http://schemas.microsoft.com/office/powerpoint/2010/main" val="785954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08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08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08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76672"/>
            <a:ext cx="8640960" cy="5909310"/>
          </a:xfrm>
          <a:prstGeom prst="rect">
            <a:avLst/>
          </a:prstGeom>
        </p:spPr>
        <p:txBody>
          <a:bodyPr wrap="square">
            <a:spAutoFit/>
          </a:bodyPr>
          <a:lstStyle/>
          <a:p>
            <a:pPr lvl="0" algn="just" fontAlgn="auto">
              <a:lnSpc>
                <a:spcPct val="150000"/>
              </a:lnSpc>
              <a:spcBef>
                <a:spcPts val="0"/>
              </a:spcBef>
              <a:spcAft>
                <a:spcPts val="0"/>
              </a:spcAft>
            </a:pPr>
            <a:r>
              <a:rPr lang="tr-TR" sz="1800" baseline="0" dirty="0" err="1" smtClean="0">
                <a:solidFill>
                  <a:srgbClr val="FF0000"/>
                </a:solidFill>
                <a:cs typeface="Times New Roman" pitchFamily="18" charset="0"/>
              </a:rPr>
              <a:t>Kovalent</a:t>
            </a:r>
            <a:r>
              <a:rPr lang="tr-TR" sz="1800" baseline="0" dirty="0" smtClean="0">
                <a:solidFill>
                  <a:srgbClr val="FF0000"/>
                </a:solidFill>
                <a:cs typeface="Times New Roman" pitchFamily="18" charset="0"/>
              </a:rPr>
              <a:t> ve iyonik karakter</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Atomlar arasında elektronegatiflik farkı yeterince büyük ise elektron tamamen tek bir atom üzerinde bulunur. Bu durumda bağın iyonik olduğu söylenebilir.</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Fark yeterince büyük değilse bağ </a:t>
            </a:r>
            <a:r>
              <a:rPr lang="tr-TR" sz="1800" baseline="0" dirty="0" err="1" smtClean="0">
                <a:solidFill>
                  <a:prstClr val="black"/>
                </a:solidFill>
                <a:cs typeface="Times New Roman" pitchFamily="18" charset="0"/>
              </a:rPr>
              <a:t>kavalent</a:t>
            </a:r>
            <a:r>
              <a:rPr lang="tr-TR" sz="1800" baseline="0" dirty="0" smtClean="0">
                <a:solidFill>
                  <a:prstClr val="black"/>
                </a:solidFill>
                <a:cs typeface="Times New Roman" pitchFamily="18" charset="0"/>
              </a:rPr>
              <a:t> karakterlidir.</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Bileşik yapan iki tür atomun </a:t>
            </a:r>
            <a:r>
              <a:rPr lang="tr-TR" sz="1800" b="1" baseline="0" dirty="0">
                <a:solidFill>
                  <a:prstClr val="black"/>
                </a:solidFill>
                <a:cs typeface="Times New Roman" pitchFamily="18" charset="0"/>
              </a:rPr>
              <a:t>elektronegatiflik </a:t>
            </a:r>
            <a:r>
              <a:rPr lang="tr-TR" sz="1800" baseline="0" dirty="0">
                <a:solidFill>
                  <a:prstClr val="black"/>
                </a:solidFill>
                <a:cs typeface="Times New Roman" pitchFamily="18" charset="0"/>
              </a:rPr>
              <a:t>değerleri arasındaki fark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1.7 </a:t>
            </a:r>
            <a:r>
              <a:rPr lang="tr-TR" sz="1800" baseline="0" dirty="0">
                <a:solidFill>
                  <a:prstClr val="black"/>
                </a:solidFill>
                <a:cs typeface="Times New Roman" pitchFamily="18" charset="0"/>
              </a:rPr>
              <a:t>den büyükse bağ iyonik,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1.7 </a:t>
            </a:r>
            <a:r>
              <a:rPr lang="tr-TR" sz="1800" baseline="0" dirty="0">
                <a:solidFill>
                  <a:prstClr val="black"/>
                </a:solidFill>
                <a:cs typeface="Times New Roman" pitchFamily="18" charset="0"/>
              </a:rPr>
              <a:t>ile 0.5 arasında ise polar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0.5 </a:t>
            </a:r>
            <a:r>
              <a:rPr lang="tr-TR" sz="1800" baseline="0" dirty="0">
                <a:solidFill>
                  <a:prstClr val="black"/>
                </a:solidFill>
                <a:cs typeface="Times New Roman" pitchFamily="18" charset="0"/>
              </a:rPr>
              <a:t>den küçük ise </a:t>
            </a:r>
            <a:r>
              <a:rPr lang="tr-TR" sz="1800" baseline="0" dirty="0" err="1">
                <a:solidFill>
                  <a:prstClr val="black"/>
                </a:solidFill>
                <a:cs typeface="Times New Roman" pitchFamily="18" charset="0"/>
              </a:rPr>
              <a:t>apolar</a:t>
            </a:r>
            <a:r>
              <a:rPr lang="tr-TR" sz="1800" baseline="0" dirty="0">
                <a:solidFill>
                  <a:prstClr val="black"/>
                </a:solidFill>
                <a:cs typeface="Times New Roman" pitchFamily="18" charset="0"/>
              </a:rPr>
              <a:t>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 olarak nitelendirilir. </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err="1">
                <a:solidFill>
                  <a:prstClr val="black"/>
                </a:solidFill>
                <a:cs typeface="Times New Roman" pitchFamily="18" charset="0"/>
              </a:rPr>
              <a:t>NaF</a:t>
            </a:r>
            <a:r>
              <a:rPr lang="tr-TR" sz="1800" baseline="0" dirty="0">
                <a:solidFill>
                  <a:prstClr val="black"/>
                </a:solidFill>
                <a:cs typeface="Times New Roman" pitchFamily="18" charset="0"/>
              </a:rPr>
              <a:t> bileşiğinde, </a:t>
            </a:r>
            <a:r>
              <a:rPr lang="tr-TR" sz="1800" baseline="0" dirty="0" err="1">
                <a:solidFill>
                  <a:prstClr val="black"/>
                </a:solidFill>
                <a:cs typeface="Times New Roman" pitchFamily="18" charset="0"/>
              </a:rPr>
              <a:t>Na</a:t>
            </a:r>
            <a:r>
              <a:rPr lang="tr-TR" sz="1800" baseline="0" dirty="0">
                <a:solidFill>
                  <a:prstClr val="black"/>
                </a:solidFill>
                <a:cs typeface="Times New Roman" pitchFamily="18" charset="0"/>
              </a:rPr>
              <a:t> atomunun elektronegatifliği 0.9, Florun ise 4.0 </a:t>
            </a:r>
            <a:r>
              <a:rPr lang="tr-TR" sz="1800" baseline="0" dirty="0" err="1">
                <a:solidFill>
                  <a:prstClr val="black"/>
                </a:solidFill>
                <a:cs typeface="Times New Roman" pitchFamily="18" charset="0"/>
              </a:rPr>
              <a:t>dır</a:t>
            </a:r>
            <a:r>
              <a:rPr lang="tr-TR" sz="1800" baseline="0" dirty="0">
                <a:solidFill>
                  <a:prstClr val="black"/>
                </a:solidFill>
                <a:cs typeface="Times New Roman" pitchFamily="18" charset="0"/>
              </a:rPr>
              <a:t>. Elektronegatiflik farkı 4.0- 0.9 = 3.1 &gt; 1.7    </a:t>
            </a:r>
            <a:r>
              <a:rPr lang="tr-TR" sz="1800" b="1" baseline="0" dirty="0" err="1">
                <a:solidFill>
                  <a:prstClr val="black"/>
                </a:solidFill>
                <a:cs typeface="Times New Roman" pitchFamily="18" charset="0"/>
              </a:rPr>
              <a:t>NaF</a:t>
            </a:r>
            <a:r>
              <a:rPr lang="tr-TR" sz="1800" b="1" baseline="0" dirty="0">
                <a:solidFill>
                  <a:prstClr val="black"/>
                </a:solidFill>
                <a:cs typeface="Times New Roman" pitchFamily="18" charset="0"/>
              </a:rPr>
              <a:t> bağı iyoniktir</a:t>
            </a:r>
            <a:r>
              <a:rPr lang="tr-TR" sz="1800" baseline="0" dirty="0">
                <a:solidFill>
                  <a:prstClr val="black"/>
                </a:solidFill>
                <a:cs typeface="Times New Roman" pitchFamily="18" charset="0"/>
              </a:rPr>
              <a:t>.</a:t>
            </a:r>
          </a:p>
          <a:p>
            <a:pPr lvl="0" algn="just" fontAlgn="auto">
              <a:lnSpc>
                <a:spcPct val="150000"/>
              </a:lnSpc>
              <a:spcBef>
                <a:spcPts val="0"/>
              </a:spcBef>
              <a:spcAft>
                <a:spcPts val="0"/>
              </a:spcAft>
            </a:pPr>
            <a:endParaRPr lang="tr-TR" sz="1800" b="1" baseline="0" dirty="0">
              <a:solidFill>
                <a:prstClr val="black"/>
              </a:solidFill>
              <a:cs typeface="Times New Roman" pitchFamily="18" charset="0"/>
            </a:endParaRPr>
          </a:p>
        </p:txBody>
      </p:sp>
    </p:spTree>
    <p:extLst>
      <p:ext uri="{BB962C8B-B14F-4D97-AF65-F5344CB8AC3E}">
        <p14:creationId xmlns:p14="http://schemas.microsoft.com/office/powerpoint/2010/main" val="365296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76672"/>
            <a:ext cx="8640960" cy="3416320"/>
          </a:xfrm>
          <a:prstGeom prst="rect">
            <a:avLst/>
          </a:prstGeom>
        </p:spPr>
        <p:txBody>
          <a:bodyPr wrap="square">
            <a:spAutoFit/>
          </a:bodyPr>
          <a:lstStyle/>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Moleküllerin </a:t>
            </a:r>
            <a:r>
              <a:rPr lang="tr-TR" sz="1800" baseline="0" dirty="0" err="1" smtClean="0">
                <a:solidFill>
                  <a:prstClr val="black"/>
                </a:solidFill>
                <a:cs typeface="Times New Roman" pitchFamily="18" charset="0"/>
              </a:rPr>
              <a:t>dipol</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momentleri bir kondansatör </a:t>
            </a:r>
            <a:r>
              <a:rPr lang="tr-TR" sz="1800" baseline="0" dirty="0" smtClean="0">
                <a:solidFill>
                  <a:prstClr val="black"/>
                </a:solidFill>
                <a:cs typeface="Times New Roman" pitchFamily="18" charset="0"/>
              </a:rPr>
              <a:t>yardımıyla deneysel olarak ölçülebilir. </a:t>
            </a:r>
            <a:endParaRPr lang="tr-TR" sz="1800" baseline="0" dirty="0">
              <a:solidFill>
                <a:prstClr val="black"/>
              </a:solidFill>
              <a:cs typeface="Times New Roman" pitchFamily="18" charset="0"/>
            </a:endParaRP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Diğer taraftan moleküllerin </a:t>
            </a:r>
            <a:r>
              <a:rPr lang="tr-TR" sz="1800" baseline="0" dirty="0" err="1" smtClean="0">
                <a:solidFill>
                  <a:prstClr val="black"/>
                </a:solidFill>
                <a:cs typeface="Times New Roman" pitchFamily="18" charset="0"/>
              </a:rPr>
              <a:t>dipol</a:t>
            </a:r>
            <a:r>
              <a:rPr lang="tr-TR" sz="1800" baseline="0" dirty="0" smtClean="0">
                <a:solidFill>
                  <a:prstClr val="black"/>
                </a:solidFill>
                <a:cs typeface="Times New Roman" pitchFamily="18" charset="0"/>
              </a:rPr>
              <a:t> momentleri </a:t>
            </a:r>
            <a:r>
              <a:rPr lang="tr-TR" sz="1800" baseline="0" dirty="0">
                <a:solidFill>
                  <a:prstClr val="black"/>
                </a:solidFill>
                <a:cs typeface="Times New Roman" pitchFamily="18" charset="0"/>
              </a:rPr>
              <a:t>teorik </a:t>
            </a:r>
            <a:r>
              <a:rPr lang="tr-TR" sz="1800" baseline="0" dirty="0" smtClean="0">
                <a:solidFill>
                  <a:prstClr val="black"/>
                </a:solidFill>
                <a:cs typeface="Times New Roman" pitchFamily="18" charset="0"/>
              </a:rPr>
              <a:t>olarak da hesaplanabilir.</a:t>
            </a: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Hesaplanan ve </a:t>
            </a:r>
            <a:r>
              <a:rPr lang="tr-TR" sz="1800" baseline="0" dirty="0">
                <a:solidFill>
                  <a:prstClr val="black"/>
                </a:solidFill>
                <a:cs typeface="Times New Roman" pitchFamily="18" charset="0"/>
              </a:rPr>
              <a:t>ölçülen </a:t>
            </a:r>
            <a:r>
              <a:rPr lang="tr-TR" sz="1800" baseline="0" dirty="0" err="1" smtClean="0">
                <a:solidFill>
                  <a:prstClr val="black"/>
                </a:solidFill>
                <a:cs typeface="Times New Roman" pitchFamily="18" charset="0"/>
              </a:rPr>
              <a:t>dipol</a:t>
            </a:r>
            <a:r>
              <a:rPr lang="tr-TR" sz="1800" baseline="0" dirty="0" smtClean="0">
                <a:solidFill>
                  <a:prstClr val="black"/>
                </a:solidFill>
                <a:cs typeface="Times New Roman" pitchFamily="18" charset="0"/>
              </a:rPr>
              <a:t> moment değerlerinin karşılaştırılmasıyla </a:t>
            </a:r>
            <a:r>
              <a:rPr lang="tr-TR" sz="1800" baseline="0" dirty="0">
                <a:solidFill>
                  <a:prstClr val="black"/>
                </a:solidFill>
                <a:cs typeface="Times New Roman" pitchFamily="18" charset="0"/>
              </a:rPr>
              <a:t>da bağın </a:t>
            </a:r>
            <a:r>
              <a:rPr lang="tr-TR" sz="1800" baseline="0" dirty="0" err="1">
                <a:solidFill>
                  <a:prstClr val="black"/>
                </a:solidFill>
                <a:cs typeface="Times New Roman" pitchFamily="18" charset="0"/>
              </a:rPr>
              <a:t>iyonikliğinin</a:t>
            </a:r>
            <a:r>
              <a:rPr lang="tr-TR" sz="1800" baseline="0" dirty="0">
                <a:solidFill>
                  <a:prstClr val="black"/>
                </a:solidFill>
                <a:cs typeface="Times New Roman" pitchFamily="18" charset="0"/>
              </a:rPr>
              <a:t> veya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karakterinin </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iyoniklik</a:t>
            </a:r>
            <a:r>
              <a:rPr lang="tr-TR" sz="1800" baseline="0" dirty="0">
                <a:solidFill>
                  <a:prstClr val="black"/>
                </a:solidFill>
                <a:cs typeface="Times New Roman" pitchFamily="18" charset="0"/>
              </a:rPr>
              <a:t>) derecesi belirlenebilir.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endParaRPr lang="tr-TR" sz="1800" b="1" baseline="0" dirty="0">
              <a:solidFill>
                <a:prstClr val="black"/>
              </a:solidFill>
              <a:cs typeface="Times New Roman" pitchFamily="18" charset="0"/>
            </a:endParaRPr>
          </a:p>
        </p:txBody>
      </p:sp>
    </p:spTree>
    <p:extLst>
      <p:ext uri="{BB962C8B-B14F-4D97-AF65-F5344CB8AC3E}">
        <p14:creationId xmlns:p14="http://schemas.microsoft.com/office/powerpoint/2010/main" val="32258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76672"/>
            <a:ext cx="8640960" cy="4247317"/>
          </a:xfrm>
          <a:prstGeom prst="rect">
            <a:avLst/>
          </a:prstGeom>
        </p:spPr>
        <p:txBody>
          <a:bodyPr wrap="square">
            <a:spAutoFit/>
          </a:bodyPr>
          <a:lstStyle/>
          <a:p>
            <a:pPr algn="just" fontAlgn="auto">
              <a:lnSpc>
                <a:spcPct val="150000"/>
              </a:lnSpc>
              <a:spcBef>
                <a:spcPts val="0"/>
              </a:spcBef>
              <a:spcAft>
                <a:spcPts val="0"/>
              </a:spcAft>
            </a:pPr>
            <a:r>
              <a:rPr lang="tr-TR" sz="1800" baseline="0" dirty="0" err="1" smtClean="0">
                <a:solidFill>
                  <a:prstClr val="black"/>
                </a:solidFill>
                <a:cs typeface="Times New Roman" pitchFamily="18" charset="0"/>
              </a:rPr>
              <a:t>Apolar</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olan H</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Cl</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ve Br</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moleküllerin </a:t>
            </a:r>
            <a:r>
              <a:rPr lang="tr-TR" sz="1800" baseline="0" dirty="0" err="1">
                <a:solidFill>
                  <a:prstClr val="black"/>
                </a:solidFill>
                <a:cs typeface="Times New Roman" pitchFamily="18" charset="0"/>
              </a:rPr>
              <a:t>dipol</a:t>
            </a:r>
            <a:r>
              <a:rPr lang="tr-TR" sz="1800" baseline="0" dirty="0">
                <a:solidFill>
                  <a:prstClr val="black"/>
                </a:solidFill>
                <a:cs typeface="Times New Roman" pitchFamily="18" charset="0"/>
              </a:rPr>
              <a:t> momentleri sıfırdır. </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Örneğin, </a:t>
            </a:r>
            <a:r>
              <a:rPr lang="tr-TR" sz="1800" baseline="0" dirty="0" err="1">
                <a:solidFill>
                  <a:prstClr val="black"/>
                </a:solidFill>
                <a:cs typeface="Times New Roman" pitchFamily="18" charset="0"/>
              </a:rPr>
              <a:t>HCl</a:t>
            </a:r>
            <a:r>
              <a:rPr lang="tr-TR" sz="1800" baseline="0" dirty="0">
                <a:solidFill>
                  <a:prstClr val="black"/>
                </a:solidFill>
                <a:cs typeface="Times New Roman" pitchFamily="18" charset="0"/>
              </a:rPr>
              <a:t> molekülü için teorik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err="1" smtClean="0">
                <a:solidFill>
                  <a:prstClr val="black"/>
                </a:solidFill>
                <a:cs typeface="Times New Roman" pitchFamily="18" charset="0"/>
              </a:rPr>
              <a:t>dipol</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moment (yük x uzaklık) 1.60x10</a:t>
            </a:r>
            <a:r>
              <a:rPr lang="tr-TR" sz="1800" dirty="0">
                <a:solidFill>
                  <a:prstClr val="black"/>
                </a:solidFill>
                <a:cs typeface="Times New Roman" pitchFamily="18" charset="0"/>
              </a:rPr>
              <a:t>-19</a:t>
            </a:r>
            <a:r>
              <a:rPr lang="tr-TR" sz="1800" baseline="0" dirty="0">
                <a:solidFill>
                  <a:prstClr val="black"/>
                </a:solidFill>
                <a:cs typeface="Times New Roman" pitchFamily="18" charset="0"/>
              </a:rPr>
              <a:t> </a:t>
            </a:r>
            <a:r>
              <a:rPr lang="tr-TR" sz="1800" baseline="0" dirty="0" err="1">
                <a:solidFill>
                  <a:prstClr val="black"/>
                </a:solidFill>
                <a:cs typeface="Times New Roman" pitchFamily="18" charset="0"/>
              </a:rPr>
              <a:t>coulomb</a:t>
            </a:r>
            <a:r>
              <a:rPr lang="tr-TR" sz="1800" baseline="0" dirty="0">
                <a:solidFill>
                  <a:prstClr val="black"/>
                </a:solidFill>
                <a:cs typeface="Times New Roman" pitchFamily="18" charset="0"/>
              </a:rPr>
              <a:t> birim yük ve 1.27x10</a:t>
            </a:r>
            <a:r>
              <a:rPr lang="tr-TR" sz="1800" dirty="0">
                <a:solidFill>
                  <a:prstClr val="black"/>
                </a:solidFill>
                <a:cs typeface="Times New Roman" pitchFamily="18" charset="0"/>
              </a:rPr>
              <a:t>-10</a:t>
            </a:r>
            <a:r>
              <a:rPr lang="tr-TR" sz="1800" baseline="0" dirty="0">
                <a:solidFill>
                  <a:prstClr val="black"/>
                </a:solidFill>
                <a:cs typeface="Times New Roman" pitchFamily="18" charset="0"/>
              </a:rPr>
              <a:t> m (127 </a:t>
            </a:r>
            <a:r>
              <a:rPr lang="tr-TR" sz="1800" baseline="0" dirty="0" err="1">
                <a:solidFill>
                  <a:prstClr val="black"/>
                </a:solidFill>
                <a:cs typeface="Times New Roman" pitchFamily="18" charset="0"/>
              </a:rPr>
              <a:t>pm</a:t>
            </a:r>
            <a:r>
              <a:rPr lang="tr-TR" sz="1800" baseline="0" dirty="0">
                <a:solidFill>
                  <a:prstClr val="black"/>
                </a:solidFill>
                <a:cs typeface="Times New Roman" pitchFamily="18" charset="0"/>
              </a:rPr>
              <a:t>) bağ uzunluğuyla çarpıldığında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6.08 </a:t>
            </a:r>
            <a:r>
              <a:rPr lang="tr-TR" sz="1800" baseline="0" dirty="0">
                <a:solidFill>
                  <a:prstClr val="black"/>
                </a:solidFill>
                <a:cs typeface="Times New Roman" pitchFamily="18" charset="0"/>
              </a:rPr>
              <a:t>D (1 </a:t>
            </a:r>
            <a:r>
              <a:rPr lang="tr-TR" sz="1800" baseline="0" dirty="0" err="1">
                <a:solidFill>
                  <a:prstClr val="black"/>
                </a:solidFill>
                <a:cs typeface="Times New Roman" pitchFamily="18" charset="0"/>
              </a:rPr>
              <a:t>Debye</a:t>
            </a:r>
            <a:r>
              <a:rPr lang="tr-TR" sz="1800" baseline="0" dirty="0">
                <a:solidFill>
                  <a:prstClr val="black"/>
                </a:solidFill>
                <a:cs typeface="Times New Roman" pitchFamily="18" charset="0"/>
              </a:rPr>
              <a:t> 3.34x10</a:t>
            </a:r>
            <a:r>
              <a:rPr lang="tr-TR" sz="1800" dirty="0">
                <a:solidFill>
                  <a:prstClr val="black"/>
                </a:solidFill>
                <a:cs typeface="Times New Roman" pitchFamily="18" charset="0"/>
              </a:rPr>
              <a:t>-30</a:t>
            </a:r>
            <a:r>
              <a:rPr lang="tr-TR" sz="1800" baseline="0" dirty="0">
                <a:solidFill>
                  <a:prstClr val="black"/>
                </a:solidFill>
                <a:cs typeface="Times New Roman" pitchFamily="18" charset="0"/>
              </a:rPr>
              <a:t> </a:t>
            </a:r>
            <a:r>
              <a:rPr lang="tr-TR" sz="1800" baseline="0" dirty="0" err="1">
                <a:solidFill>
                  <a:prstClr val="black"/>
                </a:solidFill>
                <a:cs typeface="Times New Roman" pitchFamily="18" charset="0"/>
              </a:rPr>
              <a:t>coulomb.m</a:t>
            </a:r>
            <a:r>
              <a:rPr lang="tr-TR" sz="1800" baseline="0" dirty="0">
                <a:solidFill>
                  <a:prstClr val="black"/>
                </a:solidFill>
                <a:cs typeface="Times New Roman" pitchFamily="18" charset="0"/>
              </a:rPr>
              <a:t>) bulunur.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Ölçülen </a:t>
            </a:r>
            <a:r>
              <a:rPr lang="tr-TR" sz="1800" baseline="0" dirty="0" err="1">
                <a:solidFill>
                  <a:prstClr val="black"/>
                </a:solidFill>
                <a:cs typeface="Times New Roman" pitchFamily="18" charset="0"/>
              </a:rPr>
              <a:t>dipol</a:t>
            </a:r>
            <a:r>
              <a:rPr lang="tr-TR" sz="1800" baseline="0" dirty="0">
                <a:solidFill>
                  <a:prstClr val="black"/>
                </a:solidFill>
                <a:cs typeface="Times New Roman" pitchFamily="18" charset="0"/>
              </a:rPr>
              <a:t> moment ise 1.03 D </a:t>
            </a:r>
            <a:r>
              <a:rPr lang="tr-TR" sz="1800" baseline="0" dirty="0" err="1">
                <a:solidFill>
                  <a:prstClr val="black"/>
                </a:solidFill>
                <a:cs typeface="Times New Roman" pitchFamily="18" charset="0"/>
              </a:rPr>
              <a:t>dir</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err="1" smtClean="0">
                <a:solidFill>
                  <a:prstClr val="black"/>
                </a:solidFill>
                <a:cs typeface="Times New Roman" pitchFamily="18" charset="0"/>
              </a:rPr>
              <a:t>HCl</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bağının </a:t>
            </a:r>
            <a:r>
              <a:rPr lang="tr-TR" sz="1800" baseline="0" dirty="0" err="1">
                <a:solidFill>
                  <a:prstClr val="black"/>
                </a:solidFill>
                <a:cs typeface="Times New Roman" pitchFamily="18" charset="0"/>
              </a:rPr>
              <a:t>iyonikliğin</a:t>
            </a:r>
            <a:r>
              <a:rPr lang="tr-TR" sz="1800" baseline="0" dirty="0">
                <a:solidFill>
                  <a:prstClr val="black"/>
                </a:solidFill>
                <a:cs typeface="Times New Roman" pitchFamily="18" charset="0"/>
              </a:rPr>
              <a:t> derecesi 1.03/6.08 = 0.169 veya </a:t>
            </a:r>
            <a:r>
              <a:rPr lang="tr-TR" sz="1800" baseline="0" dirty="0" smtClean="0">
                <a:solidFill>
                  <a:prstClr val="black"/>
                </a:solidFill>
                <a:cs typeface="Times New Roman" pitchFamily="18" charset="0"/>
              </a:rPr>
              <a:t> % 16.9 </a:t>
            </a:r>
            <a:r>
              <a:rPr lang="tr-TR" sz="1800" baseline="0" dirty="0">
                <a:solidFill>
                  <a:prstClr val="black"/>
                </a:solidFill>
                <a:cs typeface="Times New Roman" pitchFamily="18" charset="0"/>
              </a:rPr>
              <a:t>bulunur. </a:t>
            </a: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Yani </a:t>
            </a:r>
            <a:r>
              <a:rPr lang="tr-TR" sz="1800" baseline="0" dirty="0" err="1">
                <a:solidFill>
                  <a:prstClr val="black"/>
                </a:solidFill>
                <a:cs typeface="Times New Roman" pitchFamily="18" charset="0"/>
              </a:rPr>
              <a:t>HCl</a:t>
            </a:r>
            <a:r>
              <a:rPr lang="tr-TR" sz="1800" baseline="0" dirty="0">
                <a:solidFill>
                  <a:prstClr val="black"/>
                </a:solidFill>
                <a:cs typeface="Times New Roman" pitchFamily="18" charset="0"/>
              </a:rPr>
              <a:t> molekülü %16.9 iyonik karakterli, %83.1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karakterlidir.</a:t>
            </a:r>
          </a:p>
        </p:txBody>
      </p:sp>
    </p:spTree>
    <p:extLst>
      <p:ext uri="{BB962C8B-B14F-4D97-AF65-F5344CB8AC3E}">
        <p14:creationId xmlns:p14="http://schemas.microsoft.com/office/powerpoint/2010/main" val="303457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23850" y="788957"/>
            <a:ext cx="79925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tr-TR" sz="2000" baseline="0" dirty="0">
                <a:solidFill>
                  <a:srgbClr val="FF0000"/>
                </a:solidFill>
              </a:rPr>
              <a:t>Polar olmayan, polar ve iyonik </a:t>
            </a:r>
            <a:r>
              <a:rPr lang="tr-TR" sz="2000" baseline="0" dirty="0" smtClean="0">
                <a:solidFill>
                  <a:srgbClr val="FF0000"/>
                </a:solidFill>
              </a:rPr>
              <a:t>bileşiklerde </a:t>
            </a:r>
            <a:r>
              <a:rPr lang="tr-TR" sz="2000" baseline="0" dirty="0">
                <a:solidFill>
                  <a:srgbClr val="FF0000"/>
                </a:solidFill>
              </a:rPr>
              <a:t>elektron dağılımları: </a:t>
            </a:r>
          </a:p>
        </p:txBody>
      </p:sp>
      <p:pic>
        <p:nvPicPr>
          <p:cNvPr id="78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61214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426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Metin kutusu"/>
          <p:cNvSpPr txBox="1"/>
          <p:nvPr/>
        </p:nvSpPr>
        <p:spPr>
          <a:xfrm>
            <a:off x="283418" y="283426"/>
            <a:ext cx="8572560" cy="2535566"/>
          </a:xfrm>
          <a:prstGeom prst="rect">
            <a:avLst/>
          </a:prstGeom>
          <a:noFill/>
          <a:ln w="38100">
            <a:solidFill>
              <a:srgbClr val="FF0000"/>
            </a:solidFill>
          </a:ln>
        </p:spPr>
        <p:txBody>
          <a:bodyPr wrap="square" rtlCol="0">
            <a:spAutoFit/>
          </a:bodyPr>
          <a:lstStyle/>
          <a:p>
            <a:pPr algn="just" fontAlgn="auto">
              <a:lnSpc>
                <a:spcPct val="150000"/>
              </a:lnSpc>
              <a:spcBef>
                <a:spcPts val="0"/>
              </a:spcBef>
              <a:spcAft>
                <a:spcPts val="0"/>
              </a:spcAft>
            </a:pPr>
            <a:r>
              <a:rPr lang="tr-TR" sz="1800" baseline="0" dirty="0" smtClean="0">
                <a:solidFill>
                  <a:prstClr val="black"/>
                </a:solidFill>
                <a:cs typeface="Times New Roman" pitchFamily="18" charset="0"/>
              </a:rPr>
              <a:t>Bileşiklerin çoğunda bağlanma </a:t>
            </a:r>
            <a:r>
              <a:rPr lang="tr-TR" sz="1800" b="1" baseline="0" dirty="0" smtClean="0">
                <a:solidFill>
                  <a:prstClr val="black"/>
                </a:solidFill>
                <a:cs typeface="Times New Roman" pitchFamily="18" charset="0"/>
              </a:rPr>
              <a:t>tam iyonik bağ </a:t>
            </a:r>
            <a:r>
              <a:rPr lang="tr-TR" sz="1800" baseline="0" dirty="0" smtClean="0">
                <a:solidFill>
                  <a:prstClr val="black"/>
                </a:solidFill>
                <a:cs typeface="Times New Roman" pitchFamily="18" charset="0"/>
              </a:rPr>
              <a:t>ile </a:t>
            </a:r>
            <a:r>
              <a:rPr lang="tr-TR" sz="1800" b="1" baseline="0" dirty="0" smtClean="0">
                <a:solidFill>
                  <a:prstClr val="black"/>
                </a:solidFill>
                <a:cs typeface="Times New Roman" pitchFamily="18" charset="0"/>
              </a:rPr>
              <a:t>tam kovalent bağ </a:t>
            </a:r>
            <a:r>
              <a:rPr lang="tr-TR" sz="1800" baseline="0" dirty="0" smtClean="0">
                <a:solidFill>
                  <a:prstClr val="black"/>
                </a:solidFill>
                <a:cs typeface="Times New Roman" pitchFamily="18" charset="0"/>
              </a:rPr>
              <a:t>arasında yer alan bir bağlanma türünde oluşur. İyonik bağa ilişkin en iyi örnek, iyonlaşma enerjisi en düşük olan Cs atomuyla elektron kazanmaya en kuvvetli eğilim gösteren atomlardan biri olan F atomu arasında meydana gelir ve bu bileşikte iyonlar kristal içinde ayrı ayrı birimler halinde bulunurlar. Tam kovalent bağ ise birbiriyle özdeş atomlar arasında meydana gelir ve elektron bulutu simetriktir. </a:t>
            </a:r>
          </a:p>
        </p:txBody>
      </p:sp>
      <p:grpSp>
        <p:nvGrpSpPr>
          <p:cNvPr id="31" name="30 Grup"/>
          <p:cNvGrpSpPr/>
          <p:nvPr/>
        </p:nvGrpSpPr>
        <p:grpSpPr>
          <a:xfrm>
            <a:off x="466202" y="3000372"/>
            <a:ext cx="8392078" cy="3481229"/>
            <a:chOff x="428596" y="3000372"/>
            <a:chExt cx="8392078" cy="3481229"/>
          </a:xfrm>
        </p:grpSpPr>
        <p:grpSp>
          <p:nvGrpSpPr>
            <p:cNvPr id="26" name="25 Grup"/>
            <p:cNvGrpSpPr/>
            <p:nvPr/>
          </p:nvGrpSpPr>
          <p:grpSpPr>
            <a:xfrm>
              <a:off x="428596" y="3214686"/>
              <a:ext cx="1802575" cy="1054800"/>
              <a:chOff x="340533" y="3214686"/>
              <a:chExt cx="1802575" cy="1054800"/>
            </a:xfrm>
          </p:grpSpPr>
          <p:pic>
            <p:nvPicPr>
              <p:cNvPr id="1035" name="Picture 11"/>
              <p:cNvPicPr>
                <a:picLocks noChangeAspect="1" noChangeArrowheads="1"/>
              </p:cNvPicPr>
              <p:nvPr/>
            </p:nvPicPr>
            <p:blipFill>
              <a:blip r:embed="rId2"/>
              <a:srcRect/>
              <a:stretch>
                <a:fillRect/>
              </a:stretch>
            </p:blipFill>
            <p:spPr bwMode="auto">
              <a:xfrm>
                <a:off x="340533" y="3438066"/>
                <a:ext cx="438150" cy="638175"/>
              </a:xfrm>
              <a:prstGeom prst="rect">
                <a:avLst/>
              </a:prstGeom>
              <a:noFill/>
              <a:ln w="9525">
                <a:noFill/>
                <a:miter lim="800000"/>
                <a:headEnd/>
                <a:tailEnd/>
              </a:ln>
              <a:effectLst/>
            </p:spPr>
          </p:pic>
          <p:pic>
            <p:nvPicPr>
              <p:cNvPr id="20" name="Picture 11"/>
              <p:cNvPicPr>
                <a:picLocks noChangeAspect="1" noChangeArrowheads="1"/>
              </p:cNvPicPr>
              <p:nvPr/>
            </p:nvPicPr>
            <p:blipFill>
              <a:blip r:embed="rId2"/>
              <a:srcRect/>
              <a:stretch>
                <a:fillRect/>
              </a:stretch>
            </p:blipFill>
            <p:spPr bwMode="auto">
              <a:xfrm flipH="1">
                <a:off x="702917" y="3438066"/>
                <a:ext cx="438150" cy="63817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3"/>
              <a:srcRect/>
              <a:stretch>
                <a:fillRect/>
              </a:stretch>
            </p:blipFill>
            <p:spPr bwMode="auto">
              <a:xfrm>
                <a:off x="1601193" y="3214686"/>
                <a:ext cx="541915" cy="1054800"/>
              </a:xfrm>
              <a:prstGeom prst="rect">
                <a:avLst/>
              </a:prstGeom>
              <a:noFill/>
              <a:ln w="9525">
                <a:noFill/>
                <a:miter lim="800000"/>
                <a:headEnd/>
                <a:tailEnd/>
              </a:ln>
              <a:effectLst/>
            </p:spPr>
          </p:pic>
          <p:pic>
            <p:nvPicPr>
              <p:cNvPr id="22" name="Picture 12"/>
              <p:cNvPicPr>
                <a:picLocks noChangeAspect="1" noChangeArrowheads="1"/>
              </p:cNvPicPr>
              <p:nvPr/>
            </p:nvPicPr>
            <p:blipFill>
              <a:blip r:embed="rId3"/>
              <a:srcRect/>
              <a:stretch>
                <a:fillRect/>
              </a:stretch>
            </p:blipFill>
            <p:spPr bwMode="auto">
              <a:xfrm flipH="1">
                <a:off x="1069629" y="3218985"/>
                <a:ext cx="533400" cy="1038225"/>
              </a:xfrm>
              <a:prstGeom prst="rect">
                <a:avLst/>
              </a:prstGeom>
              <a:noFill/>
              <a:ln w="9525">
                <a:noFill/>
                <a:miter lim="800000"/>
                <a:headEnd/>
                <a:tailEnd/>
              </a:ln>
              <a:effectLst/>
            </p:spPr>
          </p:pic>
        </p:grpSp>
        <p:sp>
          <p:nvSpPr>
            <p:cNvPr id="27" name="26 Dikdörtgen"/>
            <p:cNvSpPr/>
            <p:nvPr/>
          </p:nvSpPr>
          <p:spPr>
            <a:xfrm>
              <a:off x="844778" y="4384888"/>
              <a:ext cx="955711" cy="430887"/>
            </a:xfrm>
            <a:prstGeom prst="rect">
              <a:avLst/>
            </a:prstGeom>
          </p:spPr>
          <p:txBody>
            <a:bodyPr wrap="none">
              <a:spAutoFit/>
            </a:bodyPr>
            <a:lstStyle/>
            <a:p>
              <a:pPr fontAlgn="auto">
                <a:spcBef>
                  <a:spcPts val="0"/>
                </a:spcBef>
                <a:spcAft>
                  <a:spcPts val="0"/>
                </a:spcAft>
              </a:pPr>
              <a:r>
                <a:rPr lang="tr-TR" sz="2200" baseline="0" dirty="0" smtClean="0">
                  <a:solidFill>
                    <a:srgbClr val="1F497D">
                      <a:lumMod val="60000"/>
                      <a:lumOff val="40000"/>
                    </a:srgbClr>
                  </a:solidFill>
                  <a:cs typeface="Times New Roman" pitchFamily="18" charset="0"/>
                </a:rPr>
                <a:t>Cs</a:t>
              </a:r>
              <a:r>
                <a:rPr lang="tr-TR" sz="2200" dirty="0" smtClean="0">
                  <a:solidFill>
                    <a:srgbClr val="1F497D">
                      <a:lumMod val="60000"/>
                      <a:lumOff val="40000"/>
                    </a:srgbClr>
                  </a:solidFill>
                  <a:cs typeface="Times New Roman" pitchFamily="18" charset="0"/>
                </a:rPr>
                <a:t>+</a:t>
              </a:r>
              <a:r>
                <a:rPr lang="tr-TR" sz="2200" baseline="0" dirty="0" smtClean="0">
                  <a:solidFill>
                    <a:prstClr val="black"/>
                  </a:solidFill>
                  <a:cs typeface="Times New Roman" pitchFamily="18" charset="0"/>
                </a:rPr>
                <a:t> </a:t>
              </a:r>
              <a:r>
                <a:rPr lang="tr-TR" sz="2200" baseline="0" dirty="0" smtClean="0">
                  <a:solidFill>
                    <a:srgbClr val="C0504D">
                      <a:lumMod val="75000"/>
                    </a:srgbClr>
                  </a:solidFill>
                  <a:cs typeface="Times New Roman" pitchFamily="18" charset="0"/>
                </a:rPr>
                <a:t>F</a:t>
              </a:r>
              <a:r>
                <a:rPr lang="tr-TR" sz="2200" dirty="0" smtClean="0">
                  <a:solidFill>
                    <a:srgbClr val="C0504D">
                      <a:lumMod val="75000"/>
                    </a:srgbClr>
                  </a:solidFill>
                  <a:cs typeface="Times New Roman" pitchFamily="18" charset="0"/>
                </a:rPr>
                <a:t>−</a:t>
              </a:r>
            </a:p>
          </p:txBody>
        </p:sp>
        <p:pic>
          <p:nvPicPr>
            <p:cNvPr id="1038" name="Picture 14"/>
            <p:cNvPicPr>
              <a:picLocks noChangeAspect="1" noChangeArrowheads="1"/>
            </p:cNvPicPr>
            <p:nvPr/>
          </p:nvPicPr>
          <p:blipFill>
            <a:blip r:embed="rId4"/>
            <a:srcRect/>
            <a:stretch>
              <a:fillRect/>
            </a:stretch>
          </p:blipFill>
          <p:spPr bwMode="auto">
            <a:xfrm>
              <a:off x="785786" y="4771574"/>
              <a:ext cx="1557346" cy="1710027"/>
            </a:xfrm>
            <a:prstGeom prst="rect">
              <a:avLst/>
            </a:prstGeom>
            <a:noFill/>
            <a:ln w="9525">
              <a:noFill/>
              <a:miter lim="800000"/>
              <a:headEnd/>
              <a:tailEnd/>
            </a:ln>
            <a:effectLst/>
          </p:spPr>
        </p:pic>
        <p:grpSp>
          <p:nvGrpSpPr>
            <p:cNvPr id="15" name="14 Grup"/>
            <p:cNvGrpSpPr/>
            <p:nvPr/>
          </p:nvGrpSpPr>
          <p:grpSpPr>
            <a:xfrm>
              <a:off x="2428860" y="3000372"/>
              <a:ext cx="6391814" cy="3476093"/>
              <a:chOff x="1357290" y="1357298"/>
              <a:chExt cx="6533854" cy="3547322"/>
            </a:xfrm>
          </p:grpSpPr>
          <p:pic>
            <p:nvPicPr>
              <p:cNvPr id="1027" name="Picture 3"/>
              <p:cNvPicPr>
                <a:picLocks noChangeAspect="1" noChangeArrowheads="1"/>
              </p:cNvPicPr>
              <p:nvPr/>
            </p:nvPicPr>
            <p:blipFill>
              <a:blip r:embed="rId5"/>
              <a:srcRect/>
              <a:stretch>
                <a:fillRect/>
              </a:stretch>
            </p:blipFill>
            <p:spPr bwMode="auto">
              <a:xfrm>
                <a:off x="1643043" y="3214687"/>
                <a:ext cx="6248101" cy="1689933"/>
              </a:xfrm>
              <a:prstGeom prst="rect">
                <a:avLst/>
              </a:prstGeom>
              <a:noFill/>
              <a:ln w="9525">
                <a:noFill/>
                <a:miter lim="800000"/>
                <a:headEnd/>
                <a:tailEnd/>
              </a:ln>
              <a:effectLst/>
            </p:spPr>
          </p:pic>
          <p:grpSp>
            <p:nvGrpSpPr>
              <p:cNvPr id="9" name="8 Grup"/>
              <p:cNvGrpSpPr/>
              <p:nvPr/>
            </p:nvGrpSpPr>
            <p:grpSpPr>
              <a:xfrm>
                <a:off x="5857884" y="1571613"/>
                <a:ext cx="1643074" cy="1643074"/>
                <a:chOff x="6143636" y="2428868"/>
                <a:chExt cx="1643074" cy="1643074"/>
              </a:xfrm>
            </p:grpSpPr>
            <p:pic>
              <p:nvPicPr>
                <p:cNvPr id="1028" name="Picture 4"/>
                <p:cNvPicPr>
                  <a:picLocks noChangeAspect="1" noChangeArrowheads="1"/>
                </p:cNvPicPr>
                <p:nvPr/>
              </p:nvPicPr>
              <p:blipFill>
                <a:blip r:embed="rId6"/>
                <a:srcRect/>
                <a:stretch>
                  <a:fillRect/>
                </a:stretch>
              </p:blipFill>
              <p:spPr bwMode="auto">
                <a:xfrm>
                  <a:off x="6143636" y="2428868"/>
                  <a:ext cx="1643074" cy="1130268"/>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6500825" y="3571876"/>
                  <a:ext cx="951739" cy="500066"/>
                </a:xfrm>
                <a:prstGeom prst="rect">
                  <a:avLst/>
                </a:prstGeom>
                <a:noFill/>
                <a:ln w="9525">
                  <a:noFill/>
                  <a:miter lim="800000"/>
                  <a:headEnd/>
                  <a:tailEnd/>
                </a:ln>
                <a:effectLst/>
              </p:spPr>
            </p:pic>
          </p:grpSp>
          <p:grpSp>
            <p:nvGrpSpPr>
              <p:cNvPr id="10" name="9 Grup"/>
              <p:cNvGrpSpPr/>
              <p:nvPr/>
            </p:nvGrpSpPr>
            <p:grpSpPr>
              <a:xfrm>
                <a:off x="3571868" y="1357298"/>
                <a:ext cx="1649771" cy="1785951"/>
                <a:chOff x="3857620" y="2428867"/>
                <a:chExt cx="1649771" cy="1785951"/>
              </a:xfrm>
            </p:grpSpPr>
            <p:pic>
              <p:nvPicPr>
                <p:cNvPr id="1031" name="Picture 7"/>
                <p:cNvPicPr>
                  <a:picLocks noChangeAspect="1" noChangeArrowheads="1"/>
                </p:cNvPicPr>
                <p:nvPr/>
              </p:nvPicPr>
              <p:blipFill>
                <a:blip r:embed="rId8"/>
                <a:srcRect/>
                <a:stretch>
                  <a:fillRect/>
                </a:stretch>
              </p:blipFill>
              <p:spPr bwMode="auto">
                <a:xfrm>
                  <a:off x="3857620" y="2428867"/>
                  <a:ext cx="1643074" cy="1401783"/>
                </a:xfrm>
                <a:prstGeom prst="rect">
                  <a:avLst/>
                </a:prstGeom>
                <a:noFill/>
                <a:ln w="9525">
                  <a:noFill/>
                  <a:miter lim="800000"/>
                  <a:headEnd/>
                  <a:tailEnd/>
                </a:ln>
                <a:effectLst/>
              </p:spPr>
            </p:pic>
            <p:pic>
              <p:nvPicPr>
                <p:cNvPr id="1032" name="Picture 8"/>
                <p:cNvPicPr>
                  <a:picLocks noChangeAspect="1" noChangeArrowheads="1"/>
                </p:cNvPicPr>
                <p:nvPr/>
              </p:nvPicPr>
              <p:blipFill>
                <a:blip r:embed="rId9"/>
                <a:srcRect/>
                <a:stretch>
                  <a:fillRect/>
                </a:stretch>
              </p:blipFill>
              <p:spPr bwMode="auto">
                <a:xfrm>
                  <a:off x="3929058" y="3714752"/>
                  <a:ext cx="1578333" cy="500066"/>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10"/>
              <a:srcRect/>
              <a:stretch>
                <a:fillRect/>
              </a:stretch>
            </p:blipFill>
            <p:spPr bwMode="auto">
              <a:xfrm>
                <a:off x="1357290" y="1500174"/>
                <a:ext cx="1847783" cy="1285884"/>
              </a:xfrm>
              <a:prstGeom prst="rect">
                <a:avLst/>
              </a:prstGeom>
              <a:noFill/>
              <a:ln w="9525">
                <a:noFill/>
                <a:miter lim="800000"/>
                <a:headEnd/>
                <a:tailEnd/>
              </a:ln>
              <a:effectLst/>
            </p:spPr>
          </p:pic>
          <p:pic>
            <p:nvPicPr>
              <p:cNvPr id="1033" name="Picture 9"/>
              <p:cNvPicPr>
                <a:picLocks noChangeAspect="1" noChangeArrowheads="1"/>
              </p:cNvPicPr>
              <p:nvPr/>
            </p:nvPicPr>
            <p:blipFill>
              <a:blip r:embed="rId11"/>
              <a:srcRect/>
              <a:stretch>
                <a:fillRect/>
              </a:stretch>
            </p:blipFill>
            <p:spPr bwMode="auto">
              <a:xfrm>
                <a:off x="1714480" y="2714621"/>
                <a:ext cx="1242100" cy="500066"/>
              </a:xfrm>
              <a:prstGeom prst="rect">
                <a:avLst/>
              </a:prstGeom>
              <a:noFill/>
              <a:ln w="9525">
                <a:noFill/>
                <a:miter lim="800000"/>
                <a:headEnd/>
                <a:tailEnd/>
              </a:ln>
              <a:effectLst/>
            </p:spPr>
          </p:pic>
        </p:grpSp>
        <p:pic>
          <p:nvPicPr>
            <p:cNvPr id="1039" name="Picture 15"/>
            <p:cNvPicPr>
              <a:picLocks noChangeAspect="1" noChangeArrowheads="1"/>
            </p:cNvPicPr>
            <p:nvPr/>
          </p:nvPicPr>
          <p:blipFill>
            <a:blip r:embed="rId12"/>
            <a:srcRect/>
            <a:stretch>
              <a:fillRect/>
            </a:stretch>
          </p:blipFill>
          <p:spPr bwMode="auto">
            <a:xfrm>
              <a:off x="1867500" y="4899702"/>
              <a:ext cx="1033200" cy="590400"/>
            </a:xfrm>
            <a:prstGeom prst="rect">
              <a:avLst/>
            </a:prstGeom>
            <a:noFill/>
            <a:ln w="9525">
              <a:noFill/>
              <a:miter lim="800000"/>
              <a:headEnd/>
              <a:tailEnd/>
            </a:ln>
            <a:effectLst/>
          </p:spPr>
        </p:pic>
      </p:grpSp>
    </p:spTree>
    <p:extLst>
      <p:ext uri="{BB962C8B-B14F-4D97-AF65-F5344CB8AC3E}">
        <p14:creationId xmlns:p14="http://schemas.microsoft.com/office/powerpoint/2010/main" val="2353246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50830" y="980728"/>
            <a:ext cx="792003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tr-TR" sz="2000" i="1" baseline="0" dirty="0">
                <a:latin typeface="Times New Roman" pitchFamily="18" charset="0"/>
                <a:cs typeface="Times New Roman" pitchFamily="18" charset="0"/>
              </a:rPr>
              <a:t>Polar ve polar olmayan </a:t>
            </a:r>
            <a:r>
              <a:rPr lang="tr-TR" sz="2000" i="1" baseline="0" dirty="0" err="1">
                <a:latin typeface="Times New Roman" pitchFamily="18" charset="0"/>
                <a:cs typeface="Times New Roman" pitchFamily="18" charset="0"/>
              </a:rPr>
              <a:t>kovalent</a:t>
            </a:r>
            <a:r>
              <a:rPr lang="tr-TR" sz="2000" i="1" baseline="0" dirty="0">
                <a:latin typeface="Times New Roman" pitchFamily="18" charset="0"/>
                <a:cs typeface="Times New Roman" pitchFamily="18" charset="0"/>
              </a:rPr>
              <a:t> bağlar,</a:t>
            </a:r>
            <a:endParaRPr lang="tr-TR" sz="2000" baseline="0" dirty="0">
              <a:latin typeface="Times New Roman" pitchFamily="18" charset="0"/>
              <a:cs typeface="Times New Roman" pitchFamily="18" charset="0"/>
            </a:endParaRPr>
          </a:p>
          <a:p>
            <a:pPr eaLnBrk="1" hangingPunct="1">
              <a:lnSpc>
                <a:spcPct val="150000"/>
              </a:lnSpc>
            </a:pPr>
            <a:r>
              <a:rPr lang="tr-TR" sz="2000" baseline="0" dirty="0">
                <a:latin typeface="Times New Roman" pitchFamily="18" charset="0"/>
                <a:cs typeface="Times New Roman" pitchFamily="18" charset="0"/>
              </a:rPr>
              <a:t>Aynı iki atom </a:t>
            </a:r>
            <a:r>
              <a:rPr lang="tr-TR" sz="2000" baseline="0" dirty="0" err="1">
                <a:latin typeface="Times New Roman" pitchFamily="18" charset="0"/>
                <a:cs typeface="Times New Roman" pitchFamily="18" charset="0"/>
              </a:rPr>
              <a:t>kovalent</a:t>
            </a:r>
            <a:r>
              <a:rPr lang="tr-TR" sz="2000" baseline="0" dirty="0">
                <a:latin typeface="Times New Roman" pitchFamily="18" charset="0"/>
                <a:cs typeface="Times New Roman" pitchFamily="18" charset="0"/>
              </a:rPr>
              <a:t> bağla bağlandığı zaman her iki atom da bağ elektronlarını </a:t>
            </a:r>
            <a:r>
              <a:rPr lang="tr-TR" sz="2000" baseline="0" dirty="0">
                <a:solidFill>
                  <a:srgbClr val="FF0000"/>
                </a:solidFill>
                <a:latin typeface="Times New Roman" pitchFamily="18" charset="0"/>
                <a:cs typeface="Times New Roman" pitchFamily="18" charset="0"/>
              </a:rPr>
              <a:t>aynı derecede </a:t>
            </a:r>
            <a:r>
              <a:rPr lang="tr-TR" sz="2000" baseline="0" dirty="0" smtClean="0">
                <a:solidFill>
                  <a:srgbClr val="FF0000"/>
                </a:solidFill>
                <a:latin typeface="Times New Roman" pitchFamily="18" charset="0"/>
                <a:cs typeface="Times New Roman" pitchFamily="18" charset="0"/>
              </a:rPr>
              <a:t>çeker</a:t>
            </a:r>
            <a:r>
              <a:rPr lang="tr-TR" sz="2000" baseline="0" dirty="0" smtClean="0">
                <a:latin typeface="Times New Roman" pitchFamily="18" charset="0"/>
                <a:cs typeface="Times New Roman" pitchFamily="18" charset="0"/>
              </a:rPr>
              <a:t>ler </a:t>
            </a:r>
            <a:r>
              <a:rPr lang="tr-TR" sz="2000" baseline="0" dirty="0">
                <a:latin typeface="Times New Roman" pitchFamily="18" charset="0"/>
                <a:cs typeface="Times New Roman" pitchFamily="18" charset="0"/>
              </a:rPr>
              <a:t>(H</a:t>
            </a:r>
            <a:r>
              <a:rPr lang="tr-TR" sz="2000" baseline="-25000" dirty="0">
                <a:latin typeface="Times New Roman" pitchFamily="18" charset="0"/>
                <a:cs typeface="Times New Roman" pitchFamily="18" charset="0"/>
              </a:rPr>
              <a:t>2</a:t>
            </a:r>
            <a:r>
              <a:rPr lang="tr-TR" sz="2000" baseline="0" dirty="0">
                <a:latin typeface="Times New Roman" pitchFamily="18" charset="0"/>
                <a:cs typeface="Times New Roman" pitchFamily="18" charset="0"/>
              </a:rPr>
              <a:t>, F</a:t>
            </a:r>
            <a:r>
              <a:rPr lang="tr-TR" sz="2000" baseline="-25000" dirty="0">
                <a:latin typeface="Times New Roman" pitchFamily="18" charset="0"/>
                <a:cs typeface="Times New Roman" pitchFamily="18" charset="0"/>
              </a:rPr>
              <a:t>2</a:t>
            </a:r>
            <a:r>
              <a:rPr lang="tr-TR" sz="2000" baseline="0" dirty="0">
                <a:latin typeface="Times New Roman" pitchFamily="18" charset="0"/>
                <a:cs typeface="Times New Roman" pitchFamily="18" charset="0"/>
              </a:rPr>
              <a:t>, O</a:t>
            </a:r>
            <a:r>
              <a:rPr lang="tr-TR" sz="2000" baseline="-25000" dirty="0">
                <a:latin typeface="Times New Roman" pitchFamily="18" charset="0"/>
                <a:cs typeface="Times New Roman" pitchFamily="18" charset="0"/>
              </a:rPr>
              <a:t>2</a:t>
            </a:r>
            <a:r>
              <a:rPr lang="tr-TR" sz="2000" baseline="0" dirty="0">
                <a:latin typeface="Times New Roman" pitchFamily="18" charset="0"/>
                <a:cs typeface="Times New Roman" pitchFamily="18" charset="0"/>
              </a:rPr>
              <a:t>, N</a:t>
            </a:r>
            <a:r>
              <a:rPr lang="tr-TR" sz="2000" baseline="-25000" dirty="0">
                <a:latin typeface="Times New Roman" pitchFamily="18" charset="0"/>
                <a:cs typeface="Times New Roman" pitchFamily="18" charset="0"/>
              </a:rPr>
              <a:t>2</a:t>
            </a:r>
            <a:r>
              <a:rPr lang="tr-TR" sz="2000" baseline="0" dirty="0">
                <a:latin typeface="Times New Roman" pitchFamily="18" charset="0"/>
                <a:cs typeface="Times New Roman" pitchFamily="18" charset="0"/>
              </a:rPr>
              <a:t> molekülleri gibi). Bu şekilde iki atom tarafından aynı derecede ortaklaşarak çekilen bağlara </a:t>
            </a:r>
            <a:r>
              <a:rPr lang="tr-TR" sz="2000" i="1" baseline="0" dirty="0">
                <a:latin typeface="Times New Roman" pitchFamily="18" charset="0"/>
                <a:cs typeface="Times New Roman" pitchFamily="18" charset="0"/>
              </a:rPr>
              <a:t>polar olmayan </a:t>
            </a:r>
            <a:r>
              <a:rPr lang="tr-TR" sz="2000" i="1" baseline="0" dirty="0" err="1">
                <a:latin typeface="Times New Roman" pitchFamily="18" charset="0"/>
                <a:cs typeface="Times New Roman" pitchFamily="18" charset="0"/>
              </a:rPr>
              <a:t>kovalent</a:t>
            </a:r>
            <a:r>
              <a:rPr lang="tr-TR" sz="2000" i="1" baseline="0" dirty="0">
                <a:latin typeface="Times New Roman" pitchFamily="18" charset="0"/>
                <a:cs typeface="Times New Roman" pitchFamily="18" charset="0"/>
              </a:rPr>
              <a:t> bağlar</a:t>
            </a:r>
            <a:r>
              <a:rPr lang="tr-TR" sz="2000" baseline="0" dirty="0">
                <a:latin typeface="Times New Roman" pitchFamily="18" charset="0"/>
                <a:cs typeface="Times New Roman" pitchFamily="18" charset="0"/>
              </a:rPr>
              <a:t> denir.</a:t>
            </a:r>
          </a:p>
          <a:p>
            <a:pPr eaLnBrk="1" hangingPunct="1">
              <a:lnSpc>
                <a:spcPct val="150000"/>
              </a:lnSpc>
            </a:pPr>
            <a:endParaRPr lang="tr-TR" sz="2000" baseline="0" dirty="0" smtClean="0">
              <a:latin typeface="Times New Roman" pitchFamily="18" charset="0"/>
              <a:cs typeface="Times New Roman" pitchFamily="18" charset="0"/>
            </a:endParaRPr>
          </a:p>
          <a:p>
            <a:pPr eaLnBrk="1" hangingPunct="1">
              <a:lnSpc>
                <a:spcPct val="150000"/>
              </a:lnSpc>
            </a:pPr>
            <a:r>
              <a:rPr lang="tr-TR" sz="2000" baseline="0" dirty="0" smtClean="0">
                <a:latin typeface="Times New Roman" pitchFamily="18" charset="0"/>
                <a:cs typeface="Times New Roman" pitchFamily="18" charset="0"/>
              </a:rPr>
              <a:t>Farklı </a:t>
            </a:r>
            <a:r>
              <a:rPr lang="tr-TR" sz="2000" baseline="0" dirty="0">
                <a:latin typeface="Times New Roman" pitchFamily="18" charset="0"/>
                <a:cs typeface="Times New Roman" pitchFamily="18" charset="0"/>
              </a:rPr>
              <a:t>iki atom kimyasal bağla birbirine bağlandığı zaman </a:t>
            </a:r>
            <a:r>
              <a:rPr lang="tr-TR" sz="2000" baseline="0" dirty="0" smtClean="0">
                <a:latin typeface="Times New Roman" pitchFamily="18" charset="0"/>
                <a:cs typeface="Times New Roman" pitchFamily="18" charset="0"/>
              </a:rPr>
              <a:t>atomlardan biri bağ elektronlarını </a:t>
            </a:r>
            <a:r>
              <a:rPr lang="tr-TR" sz="2000" baseline="0" dirty="0" err="1" smtClean="0">
                <a:latin typeface="Times New Roman" pitchFamily="18" charset="0"/>
                <a:cs typeface="Times New Roman" pitchFamily="18" charset="0"/>
              </a:rPr>
              <a:t>dafa</a:t>
            </a:r>
            <a:r>
              <a:rPr lang="tr-TR" sz="2000" baseline="0" dirty="0" smtClean="0">
                <a:latin typeface="Times New Roman" pitchFamily="18" charset="0"/>
                <a:cs typeface="Times New Roman" pitchFamily="18" charset="0"/>
              </a:rPr>
              <a:t> fazla diğeri daha az çeker. </a:t>
            </a:r>
          </a:p>
          <a:p>
            <a:pPr eaLnBrk="1" hangingPunct="1">
              <a:lnSpc>
                <a:spcPct val="150000"/>
              </a:lnSpc>
            </a:pPr>
            <a:r>
              <a:rPr lang="tr-TR" sz="2000" baseline="0" dirty="0" err="1" smtClean="0">
                <a:latin typeface="Times New Roman" pitchFamily="18" charset="0"/>
                <a:cs typeface="Times New Roman" pitchFamily="18" charset="0"/>
              </a:rPr>
              <a:t>Kovalent</a:t>
            </a:r>
            <a:r>
              <a:rPr lang="tr-TR" sz="2000" baseline="0" dirty="0" smtClean="0">
                <a:latin typeface="Times New Roman" pitchFamily="18" charset="0"/>
                <a:cs typeface="Times New Roman" pitchFamily="18" charset="0"/>
              </a:rPr>
              <a:t> bir bağda bağ elektronlarının çekilme özelliğine </a:t>
            </a:r>
            <a:r>
              <a:rPr lang="tr-TR" sz="2000" baseline="0" dirty="0" smtClean="0">
                <a:solidFill>
                  <a:srgbClr val="FF0000"/>
                </a:solidFill>
                <a:latin typeface="Times New Roman" pitchFamily="18" charset="0"/>
                <a:cs typeface="Times New Roman" pitchFamily="18" charset="0"/>
              </a:rPr>
              <a:t>elektronegatiflik</a:t>
            </a:r>
            <a:r>
              <a:rPr lang="tr-TR" sz="2000" baseline="0" dirty="0" smtClean="0">
                <a:latin typeface="Times New Roman" pitchFamily="18" charset="0"/>
                <a:cs typeface="Times New Roman" pitchFamily="18" charset="0"/>
              </a:rPr>
              <a:t> bu değere de </a:t>
            </a:r>
            <a:r>
              <a:rPr lang="tr-TR" sz="2000" baseline="0" dirty="0" err="1" smtClean="0">
                <a:solidFill>
                  <a:srgbClr val="FF0000"/>
                </a:solidFill>
                <a:latin typeface="Times New Roman" pitchFamily="18" charset="0"/>
                <a:cs typeface="Times New Roman" pitchFamily="18" charset="0"/>
              </a:rPr>
              <a:t>elektronegativite</a:t>
            </a:r>
            <a:r>
              <a:rPr lang="tr-TR" sz="2000" baseline="0" dirty="0" smtClean="0">
                <a:latin typeface="Times New Roman" pitchFamily="18" charset="0"/>
                <a:cs typeface="Times New Roman" pitchFamily="18" charset="0"/>
              </a:rPr>
              <a:t> denir.</a:t>
            </a:r>
          </a:p>
        </p:txBody>
      </p:sp>
      <p:sp>
        <p:nvSpPr>
          <p:cNvPr id="77827" name="Rectangle 3"/>
          <p:cNvSpPr>
            <a:spLocks noChangeArrowheads="1"/>
          </p:cNvSpPr>
          <p:nvPr/>
        </p:nvSpPr>
        <p:spPr bwMode="auto">
          <a:xfrm>
            <a:off x="611559" y="404664"/>
            <a:ext cx="27590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sz="2000" baseline="0" dirty="0" err="1" smtClean="0">
                <a:solidFill>
                  <a:srgbClr val="FF0000"/>
                </a:solidFill>
              </a:rPr>
              <a:t>Kovalent</a:t>
            </a:r>
            <a:r>
              <a:rPr lang="tr-TR" sz="2000" baseline="0" dirty="0" smtClean="0">
                <a:solidFill>
                  <a:srgbClr val="FF0000"/>
                </a:solidFill>
              </a:rPr>
              <a:t> bağ özellikleri</a:t>
            </a:r>
            <a:endParaRPr lang="tr-TR" sz="2000" baseline="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5373216"/>
            <a:ext cx="3240360" cy="133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070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31057"/>
            <a:ext cx="8712968" cy="5909310"/>
          </a:xfrm>
          <a:prstGeom prst="rect">
            <a:avLst/>
          </a:prstGeom>
        </p:spPr>
        <p:txBody>
          <a:bodyPr wrap="square">
            <a:spAutoFit/>
          </a:bodyPr>
          <a:lstStyle/>
          <a:p>
            <a:pPr lvl="0" algn="just" fontAlgn="auto">
              <a:lnSpc>
                <a:spcPct val="150000"/>
              </a:lnSpc>
              <a:spcBef>
                <a:spcPts val="0"/>
              </a:spcBef>
              <a:spcAft>
                <a:spcPts val="0"/>
              </a:spcAft>
            </a:pPr>
            <a:r>
              <a:rPr lang="tr-TR" sz="1800" baseline="0" dirty="0">
                <a:solidFill>
                  <a:prstClr val="black"/>
                </a:solidFill>
                <a:cs typeface="Times New Roman" pitchFamily="18" charset="0"/>
              </a:rPr>
              <a:t>Bir metal ile ametal arasında meydana gelen bir bağın karakteri, iyonlar arasındaki etkileşimler dikkate alınarak açıklanabilir. Pozitif yüklü bir iyon, anyonun elektron bulutunu kendine doğru çekerek onun şeklini bozar. </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Bir bileşiğin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karakterinin derecesi anyonun ne derece biçimsel bozulmaya uğradığına bağlıdır. Bir anyonun biçiminin ne kadar kolaylıkla bozulacağı ise o anyonun büyüklüğüne ve yüküne bağlıdır. </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En dış elektronları çekirdeğinden uzakta bulunan büyük bir anyonun biçimi kolayca bozulabilir. Örneğin yarıçapı 216 </a:t>
            </a:r>
            <a:r>
              <a:rPr lang="tr-TR" sz="1800" baseline="0" dirty="0" err="1">
                <a:solidFill>
                  <a:prstClr val="black"/>
                </a:solidFill>
                <a:cs typeface="Times New Roman" pitchFamily="18" charset="0"/>
              </a:rPr>
              <a:t>pm</a:t>
            </a:r>
            <a:r>
              <a:rPr lang="tr-TR" sz="1800" baseline="0" dirty="0">
                <a:solidFill>
                  <a:prstClr val="black"/>
                </a:solidFill>
                <a:cs typeface="Times New Roman" pitchFamily="18" charset="0"/>
              </a:rPr>
              <a:t> olan I</a:t>
            </a:r>
            <a:r>
              <a:rPr lang="tr-TR" sz="1800" dirty="0">
                <a:solidFill>
                  <a:prstClr val="black"/>
                </a:solidFill>
                <a:cs typeface="Times New Roman" pitchFamily="18" charset="0"/>
              </a:rPr>
              <a:t>-</a:t>
            </a:r>
            <a:r>
              <a:rPr lang="tr-TR" sz="1800" baseline="0" dirty="0">
                <a:solidFill>
                  <a:prstClr val="black"/>
                </a:solidFill>
                <a:cs typeface="Times New Roman" pitchFamily="18" charset="0"/>
              </a:rPr>
              <a:t> iyonunun biçimi, yarıçapı 136 </a:t>
            </a:r>
            <a:r>
              <a:rPr lang="tr-TR" sz="1800" baseline="0" dirty="0" err="1">
                <a:solidFill>
                  <a:prstClr val="black"/>
                </a:solidFill>
                <a:cs typeface="Times New Roman" pitchFamily="18" charset="0"/>
              </a:rPr>
              <a:t>pm</a:t>
            </a:r>
            <a:r>
              <a:rPr lang="tr-TR" sz="1800" baseline="0" dirty="0">
                <a:solidFill>
                  <a:prstClr val="black"/>
                </a:solidFill>
                <a:cs typeface="Times New Roman" pitchFamily="18" charset="0"/>
              </a:rPr>
              <a:t> olan F</a:t>
            </a:r>
            <a:r>
              <a:rPr lang="tr-TR" sz="1800" dirty="0">
                <a:solidFill>
                  <a:prstClr val="black"/>
                </a:solidFill>
                <a:cs typeface="Times New Roman" pitchFamily="18" charset="0"/>
              </a:rPr>
              <a:t>-</a:t>
            </a:r>
            <a:r>
              <a:rPr lang="tr-TR" sz="1800" baseline="0" dirty="0">
                <a:solidFill>
                  <a:prstClr val="black"/>
                </a:solidFill>
                <a:cs typeface="Times New Roman" pitchFamily="18" charset="0"/>
              </a:rPr>
              <a:t> iyonundan daha kolay bozulur.</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Anyon çapı </a:t>
            </a:r>
            <a:r>
              <a:rPr lang="tr-TR" sz="1800" baseline="0" dirty="0">
                <a:solidFill>
                  <a:prstClr val="black"/>
                </a:solidFill>
                <a:cs typeface="Times New Roman" pitchFamily="18" charset="0"/>
              </a:rPr>
              <a:t>↑</a:t>
            </a:r>
            <a:r>
              <a:rPr lang="tr-TR" sz="1800" baseline="0" dirty="0" smtClean="0">
                <a:solidFill>
                  <a:prstClr val="black"/>
                </a:solidFill>
                <a:cs typeface="Times New Roman" pitchFamily="18" charset="0"/>
              </a:rPr>
              <a:t> bozulma ↑ </a:t>
            </a:r>
            <a:r>
              <a:rPr lang="tr-TR" sz="1800" baseline="0" dirty="0" err="1" smtClean="0">
                <a:solidFill>
                  <a:prstClr val="black"/>
                </a:solidFill>
                <a:cs typeface="Times New Roman" pitchFamily="18" charset="0"/>
              </a:rPr>
              <a:t>kavalent</a:t>
            </a:r>
            <a:r>
              <a:rPr lang="tr-TR" sz="1800" baseline="0" dirty="0" smtClean="0">
                <a:solidFill>
                  <a:prstClr val="black"/>
                </a:solidFill>
                <a:cs typeface="Times New Roman" pitchFamily="18" charset="0"/>
              </a:rPr>
              <a:t> karakter ↑</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spTree>
    <p:extLst>
      <p:ext uri="{BB962C8B-B14F-4D97-AF65-F5344CB8AC3E}">
        <p14:creationId xmlns:p14="http://schemas.microsoft.com/office/powerpoint/2010/main" val="14495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37226" y="188640"/>
            <a:ext cx="8712968" cy="2951064"/>
          </a:xfrm>
          <a:prstGeom prst="rect">
            <a:avLst/>
          </a:prstGeom>
        </p:spPr>
        <p:txBody>
          <a:bodyPr wrap="square">
            <a:spAutoFit/>
          </a:bodyPr>
          <a:lstStyle/>
          <a:p>
            <a:pPr algn="just" fontAlgn="auto">
              <a:lnSpc>
                <a:spcPct val="150000"/>
              </a:lnSpc>
              <a:spcBef>
                <a:spcPts val="0"/>
              </a:spcBef>
              <a:spcAft>
                <a:spcPts val="0"/>
              </a:spcAft>
            </a:pPr>
            <a:r>
              <a:rPr lang="tr-TR" sz="1800" baseline="0" dirty="0" smtClean="0">
                <a:solidFill>
                  <a:prstClr val="black"/>
                </a:solidFill>
                <a:cs typeface="Times New Roman" pitchFamily="18" charset="0"/>
              </a:rPr>
              <a:t>Diğer </a:t>
            </a:r>
            <a:r>
              <a:rPr lang="tr-TR" sz="1800" baseline="0" dirty="0">
                <a:solidFill>
                  <a:prstClr val="black"/>
                </a:solidFill>
                <a:cs typeface="Times New Roman" pitchFamily="18" charset="0"/>
              </a:rPr>
              <a:t>yandan yüksek negatif yüklü bir anyonun biçimi yükün fazlalığına göre daha kolay bozulur. Çünkü, yüksek yüklü negatif iyonlarda çekirdek yükü elektron sayısından daha azdır ve elektronları tam olarak çekemez. Buna göre S</a:t>
            </a:r>
            <a:r>
              <a:rPr lang="tr-TR" sz="1800" dirty="0">
                <a:solidFill>
                  <a:prstClr val="black"/>
                </a:solidFill>
                <a:cs typeface="Times New Roman" pitchFamily="18" charset="0"/>
              </a:rPr>
              <a:t>2-</a:t>
            </a:r>
            <a:r>
              <a:rPr lang="tr-TR" sz="1800" baseline="0" dirty="0">
                <a:solidFill>
                  <a:prstClr val="black"/>
                </a:solidFill>
                <a:cs typeface="Times New Roman" pitchFamily="18" charset="0"/>
              </a:rPr>
              <a:t> iyonunun biçimsel bozulması Cl</a:t>
            </a:r>
            <a:r>
              <a:rPr lang="tr-TR" sz="1800" dirty="0">
                <a:solidFill>
                  <a:prstClr val="black"/>
                </a:solidFill>
                <a:cs typeface="Times New Roman" pitchFamily="18" charset="0"/>
              </a:rPr>
              <a:t>-</a:t>
            </a:r>
            <a:r>
              <a:rPr lang="tr-TR" sz="1800" baseline="0" dirty="0">
                <a:solidFill>
                  <a:prstClr val="black"/>
                </a:solidFill>
                <a:cs typeface="Times New Roman" pitchFamily="18" charset="0"/>
              </a:rPr>
              <a:t> iyonundan daha fazladır.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Anyon yükü (negatif olarak) ↑ </a:t>
            </a:r>
            <a:r>
              <a:rPr lang="tr-TR" sz="1800" baseline="0" dirty="0">
                <a:solidFill>
                  <a:prstClr val="black"/>
                </a:solidFill>
                <a:cs typeface="Times New Roman" pitchFamily="18" charset="0"/>
              </a:rPr>
              <a:t>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26" y="5157192"/>
            <a:ext cx="19319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27" y="3356992"/>
            <a:ext cx="71247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28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8682" y="332656"/>
            <a:ext cx="8856984" cy="6324808"/>
          </a:xfrm>
          <a:prstGeom prst="rect">
            <a:avLst/>
          </a:prstGeom>
        </p:spPr>
        <p:txBody>
          <a:bodyPr wrap="square">
            <a:spAutoFit/>
          </a:bodyPr>
          <a:lstStyle/>
          <a:p>
            <a:pPr lvl="0" algn="just" fontAlgn="auto">
              <a:lnSpc>
                <a:spcPct val="150000"/>
              </a:lnSpc>
              <a:spcBef>
                <a:spcPts val="0"/>
              </a:spcBef>
              <a:spcAft>
                <a:spcPts val="0"/>
              </a:spcAft>
            </a:pPr>
            <a:r>
              <a:rPr lang="tr-TR" sz="1800" baseline="0" dirty="0">
                <a:solidFill>
                  <a:prstClr val="black"/>
                </a:solidFill>
                <a:cs typeface="Times New Roman" pitchFamily="18" charset="0"/>
              </a:rPr>
              <a:t>Diğer yandan, bir katyonun komşu anyonun elektron bulutunun biçimini bozma yeteneği, o katyonun büyüklüğüne ve yükünün miktarına bağlıdır. Yüksek yüke sahip küçük bir katyon anyonun biçimsel </a:t>
            </a:r>
            <a:r>
              <a:rPr lang="tr-TR" sz="1800" baseline="0" dirty="0" err="1">
                <a:solidFill>
                  <a:prstClr val="black"/>
                </a:solidFill>
                <a:cs typeface="Times New Roman" pitchFamily="18" charset="0"/>
              </a:rPr>
              <a:t>bozunmasında</a:t>
            </a:r>
            <a:r>
              <a:rPr lang="tr-TR" sz="1800" baseline="0" dirty="0">
                <a:solidFill>
                  <a:prstClr val="black"/>
                </a:solidFill>
                <a:cs typeface="Times New Roman" pitchFamily="18" charset="0"/>
              </a:rPr>
              <a:t> daha etkindir.</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Biçimsel </a:t>
            </a:r>
            <a:r>
              <a:rPr lang="tr-TR" sz="1800" baseline="0" dirty="0" err="1">
                <a:solidFill>
                  <a:prstClr val="black"/>
                </a:solidFill>
                <a:cs typeface="Times New Roman" pitchFamily="18" charset="0"/>
              </a:rPr>
              <a:t>bozunma</a:t>
            </a:r>
            <a:r>
              <a:rPr lang="tr-TR" sz="1800" baseline="0" dirty="0">
                <a:solidFill>
                  <a:prstClr val="black"/>
                </a:solidFill>
                <a:cs typeface="Times New Roman" pitchFamily="18" charset="0"/>
              </a:rPr>
              <a:t> oranı arttıkça bağın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karakteri artar.</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err="1">
                <a:solidFill>
                  <a:prstClr val="black"/>
                </a:solidFill>
                <a:cs typeface="Times New Roman" pitchFamily="18" charset="0"/>
              </a:rPr>
              <a:t>KCl</a:t>
            </a:r>
            <a:r>
              <a:rPr lang="tr-TR" sz="1800" baseline="0" dirty="0">
                <a:solidFill>
                  <a:prstClr val="black"/>
                </a:solidFill>
                <a:cs typeface="Times New Roman" pitchFamily="18" charset="0"/>
              </a:rPr>
              <a:t>, CaCl</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ScCl</a:t>
            </a:r>
            <a:r>
              <a:rPr lang="tr-TR" sz="1800" baseline="-25000" dirty="0">
                <a:solidFill>
                  <a:prstClr val="black"/>
                </a:solidFill>
                <a:cs typeface="Times New Roman" pitchFamily="18" charset="0"/>
              </a:rPr>
              <a:t>3</a:t>
            </a:r>
            <a:r>
              <a:rPr lang="tr-TR" sz="1800" baseline="0" dirty="0">
                <a:solidFill>
                  <a:prstClr val="black"/>
                </a:solidFill>
                <a:cs typeface="Times New Roman" pitchFamily="18" charset="0"/>
              </a:rPr>
              <a:t>, TiCl</a:t>
            </a:r>
            <a:r>
              <a:rPr lang="tr-TR" sz="1800" baseline="-25000" dirty="0">
                <a:solidFill>
                  <a:prstClr val="black"/>
                </a:solidFill>
                <a:cs typeface="Times New Roman" pitchFamily="18" charset="0"/>
              </a:rPr>
              <a:t>4</a:t>
            </a:r>
            <a:r>
              <a:rPr lang="tr-TR" sz="1800" baseline="0" dirty="0">
                <a:solidFill>
                  <a:prstClr val="black"/>
                </a:solidFill>
                <a:cs typeface="Times New Roman" pitchFamily="18" charset="0"/>
              </a:rPr>
              <a:t> serisinde katyon yükünün artması ve katyon büyüklüğünün azalması nedeniyle bağda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 artar. Serinin başındaki </a:t>
            </a:r>
            <a:r>
              <a:rPr lang="tr-TR" sz="1800" baseline="0" dirty="0" err="1">
                <a:solidFill>
                  <a:prstClr val="black"/>
                </a:solidFill>
                <a:cs typeface="Times New Roman" pitchFamily="18" charset="0"/>
              </a:rPr>
              <a:t>KCl</a:t>
            </a:r>
            <a:r>
              <a:rPr lang="tr-TR" sz="1800" baseline="0" dirty="0">
                <a:solidFill>
                  <a:prstClr val="black"/>
                </a:solidFill>
                <a:cs typeface="Times New Roman" pitchFamily="18" charset="0"/>
              </a:rPr>
              <a:t> iyonik karaktere sahipken, TiCl</a:t>
            </a:r>
            <a:r>
              <a:rPr lang="tr-TR" sz="1800" baseline="-25000" dirty="0">
                <a:solidFill>
                  <a:prstClr val="black"/>
                </a:solidFill>
                <a:cs typeface="Times New Roman" pitchFamily="18" charset="0"/>
              </a:rPr>
              <a:t>4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karakterli bir sıvıdır.</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Katyon </a:t>
            </a:r>
            <a:r>
              <a:rPr lang="tr-TR" sz="1800" baseline="0" dirty="0">
                <a:solidFill>
                  <a:prstClr val="black"/>
                </a:solidFill>
                <a:cs typeface="Times New Roman" pitchFamily="18" charset="0"/>
              </a:rPr>
              <a:t>yükü </a:t>
            </a:r>
            <a:r>
              <a:rPr lang="tr-TR" sz="1800" baseline="0" dirty="0" smtClean="0">
                <a:solidFill>
                  <a:prstClr val="black"/>
                </a:solidFill>
                <a:cs typeface="Times New Roman" pitchFamily="18" charset="0"/>
              </a:rPr>
              <a:t>(pozitif </a:t>
            </a:r>
            <a:r>
              <a:rPr lang="tr-TR" sz="1800" baseline="0" dirty="0">
                <a:solidFill>
                  <a:prstClr val="black"/>
                </a:solidFill>
                <a:cs typeface="Times New Roman" pitchFamily="18" charset="0"/>
              </a:rPr>
              <a:t>olarak) ↑ 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Katyon çapı ↓ </a:t>
            </a:r>
            <a:r>
              <a:rPr lang="tr-TR" sz="1800" baseline="0" dirty="0">
                <a:solidFill>
                  <a:prstClr val="black"/>
                </a:solidFill>
                <a:cs typeface="Times New Roman" pitchFamily="18" charset="0"/>
              </a:rPr>
              <a:t>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r>
              <a:rPr lang="tr-TR" sz="1800" baseline="0" dirty="0" smtClean="0">
                <a:solidFill>
                  <a:prstClr val="black"/>
                </a:solidFill>
                <a:cs typeface="Times New Roman" pitchFamily="18" charset="0"/>
              </a:rPr>
              <a:t>↑</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spTree>
    <p:extLst>
      <p:ext uri="{BB962C8B-B14F-4D97-AF65-F5344CB8AC3E}">
        <p14:creationId xmlns:p14="http://schemas.microsoft.com/office/powerpoint/2010/main" val="3066609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8682" y="332656"/>
            <a:ext cx="8856984" cy="3416320"/>
          </a:xfrm>
          <a:prstGeom prst="rect">
            <a:avLst/>
          </a:prstGeom>
        </p:spPr>
        <p:txBody>
          <a:bodyPr wrap="square">
            <a:spAutoFit/>
          </a:bodyPr>
          <a:lstStyle/>
          <a:p>
            <a:pPr algn="just" fontAlgn="auto">
              <a:lnSpc>
                <a:spcPct val="150000"/>
              </a:lnSpc>
              <a:spcBef>
                <a:spcPts val="0"/>
              </a:spcBef>
              <a:spcAft>
                <a:spcPts val="0"/>
              </a:spcAft>
            </a:pPr>
            <a:r>
              <a:rPr lang="tr-TR" sz="1800" baseline="0" dirty="0" err="1" smtClean="0">
                <a:solidFill>
                  <a:srgbClr val="FF0000"/>
                </a:solidFill>
                <a:cs typeface="Times New Roman" pitchFamily="18" charset="0"/>
              </a:rPr>
              <a:t>Kovalent</a:t>
            </a:r>
            <a:r>
              <a:rPr lang="tr-TR" sz="1800" baseline="0" dirty="0" smtClean="0">
                <a:solidFill>
                  <a:srgbClr val="FF0000"/>
                </a:solidFill>
                <a:cs typeface="Times New Roman" pitchFamily="18" charset="0"/>
              </a:rPr>
              <a:t> karakter:</a:t>
            </a: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Katyon </a:t>
            </a:r>
            <a:r>
              <a:rPr lang="tr-TR" sz="1800" baseline="0" dirty="0">
                <a:solidFill>
                  <a:prstClr val="black"/>
                </a:solidFill>
                <a:cs typeface="Times New Roman" pitchFamily="18" charset="0"/>
              </a:rPr>
              <a:t>yükü (pozitif olarak) ↑ 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p>
          <a:p>
            <a:pPr algn="just" fontAlgn="auto">
              <a:lnSpc>
                <a:spcPct val="150000"/>
              </a:lnSpc>
              <a:spcBef>
                <a:spcPts val="0"/>
              </a:spcBef>
              <a:spcAft>
                <a:spcPts val="0"/>
              </a:spcAft>
            </a:pPr>
            <a:r>
              <a:rPr lang="tr-TR" sz="1800" baseline="0" dirty="0">
                <a:solidFill>
                  <a:prstClr val="black"/>
                </a:solidFill>
                <a:cs typeface="Times New Roman" pitchFamily="18" charset="0"/>
              </a:rPr>
              <a:t>Katyon çapı ↓ 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Anyon çapı ↑</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p>
          <a:p>
            <a:pPr algn="just" fontAlgn="auto">
              <a:lnSpc>
                <a:spcPct val="150000"/>
              </a:lnSpc>
              <a:spcBef>
                <a:spcPts val="0"/>
              </a:spcBef>
              <a:spcAft>
                <a:spcPts val="0"/>
              </a:spcAft>
            </a:pPr>
            <a:r>
              <a:rPr lang="tr-TR" sz="1800" baseline="0" dirty="0">
                <a:solidFill>
                  <a:prstClr val="black"/>
                </a:solidFill>
                <a:cs typeface="Times New Roman" pitchFamily="18" charset="0"/>
              </a:rPr>
              <a:t>Anyon yükü (negatif olarak) ↑ bozulma ↑ </a:t>
            </a:r>
            <a:r>
              <a:rPr lang="tr-TR" sz="1800" baseline="0" dirty="0" err="1">
                <a:solidFill>
                  <a:prstClr val="black"/>
                </a:solidFill>
                <a:cs typeface="Times New Roman" pitchFamily="18" charset="0"/>
              </a:rPr>
              <a:t>kavalent</a:t>
            </a:r>
            <a:r>
              <a:rPr lang="tr-TR" sz="1800" baseline="0" dirty="0">
                <a:solidFill>
                  <a:prstClr val="black"/>
                </a:solidFill>
                <a:cs typeface="Times New Roman" pitchFamily="18" charset="0"/>
              </a:rPr>
              <a:t> karakter ↑</a:t>
            </a: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4550716"/>
            <a:ext cx="23145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479279"/>
            <a:ext cx="1933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874566"/>
            <a:ext cx="17049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59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620688"/>
            <a:ext cx="8568952" cy="5078313"/>
          </a:xfrm>
          <a:prstGeom prst="rect">
            <a:avLst/>
          </a:prstGeom>
        </p:spPr>
        <p:txBody>
          <a:bodyPr wrap="square">
            <a:spAutoFit/>
          </a:bodyPr>
          <a:lstStyle/>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Kovalent</a:t>
            </a:r>
            <a:r>
              <a:rPr lang="tr-TR" sz="1800" baseline="0" dirty="0" smtClean="0">
                <a:solidFill>
                  <a:prstClr val="black"/>
                </a:solidFill>
                <a:cs typeface="Times New Roman" pitchFamily="18" charset="0"/>
              </a:rPr>
              <a:t> karakteri yüksek olanı işaretleyiniz:</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KCl</a:t>
            </a:r>
            <a:r>
              <a:rPr lang="tr-TR" sz="1800" baseline="0" dirty="0">
                <a:solidFill>
                  <a:prstClr val="black"/>
                </a:solidFill>
                <a:cs typeface="Times New Roman" pitchFamily="18" charset="0"/>
              </a:rPr>
              <a:t>, CaCl</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ScCl</a:t>
            </a:r>
            <a:r>
              <a:rPr lang="tr-TR" sz="1800" baseline="-25000" dirty="0" smtClean="0">
                <a:solidFill>
                  <a:prstClr val="black"/>
                </a:solidFill>
                <a:cs typeface="Times New Roman" pitchFamily="18" charset="0"/>
              </a:rPr>
              <a:t>3</a:t>
            </a:r>
            <a:r>
              <a:rPr lang="tr-TR" sz="1800" baseline="0" dirty="0">
                <a:solidFill>
                  <a:prstClr val="black"/>
                </a:solidFill>
                <a:cs typeface="Times New Roman" pitchFamily="18" charset="0"/>
              </a:rPr>
              <a:t>, TiCl</a:t>
            </a:r>
            <a:r>
              <a:rPr lang="tr-TR" sz="1800" baseline="-25000" dirty="0">
                <a:solidFill>
                  <a:prstClr val="black"/>
                </a:solidFill>
                <a:cs typeface="Times New Roman" pitchFamily="18" charset="0"/>
              </a:rPr>
              <a:t>4</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Na</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O  </a:t>
            </a:r>
            <a:r>
              <a:rPr lang="tr-TR" sz="1800" baseline="0" dirty="0" err="1" smtClean="0">
                <a:solidFill>
                  <a:prstClr val="black"/>
                </a:solidFill>
                <a:cs typeface="Times New Roman" pitchFamily="18" charset="0"/>
              </a:rPr>
              <a:t>NaF</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BeO</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BeS</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SbCl</a:t>
            </a:r>
            <a:r>
              <a:rPr lang="tr-TR" sz="1800" baseline="-25000" dirty="0" smtClean="0">
                <a:solidFill>
                  <a:prstClr val="black"/>
                </a:solidFill>
                <a:cs typeface="Times New Roman" pitchFamily="18" charset="0"/>
              </a:rPr>
              <a:t>3</a:t>
            </a:r>
            <a:r>
              <a:rPr lang="tr-TR" sz="1800" baseline="0" dirty="0" smtClean="0">
                <a:solidFill>
                  <a:prstClr val="black"/>
                </a:solidFill>
                <a:cs typeface="Times New Roman" pitchFamily="18" charset="0"/>
              </a:rPr>
              <a:t>  BiCl</a:t>
            </a:r>
            <a:r>
              <a:rPr lang="tr-TR" sz="1800" baseline="-25000" dirty="0" smtClean="0">
                <a:solidFill>
                  <a:prstClr val="black"/>
                </a:solidFill>
                <a:cs typeface="Times New Roman" pitchFamily="18" charset="0"/>
              </a:rPr>
              <a:t>3</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Tl</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O  Tl</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O</a:t>
            </a:r>
            <a:r>
              <a:rPr lang="tr-TR" sz="1800" baseline="-25000" dirty="0" smtClean="0">
                <a:solidFill>
                  <a:prstClr val="black"/>
                </a:solidFill>
                <a:cs typeface="Times New Roman" pitchFamily="18" charset="0"/>
              </a:rPr>
              <a:t>3</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CdBr</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   HgBr</a:t>
            </a:r>
            <a:r>
              <a:rPr lang="tr-TR" sz="1800" baseline="-25000" dirty="0" smtClean="0">
                <a:solidFill>
                  <a:prstClr val="black"/>
                </a:solidFill>
                <a:cs typeface="Times New Roman" pitchFamily="18" charset="0"/>
              </a:rPr>
              <a:t>2</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HgF</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  HgI</a:t>
            </a:r>
            <a:r>
              <a:rPr lang="tr-TR" sz="1800" baseline="-25000" dirty="0" smtClean="0">
                <a:solidFill>
                  <a:prstClr val="black"/>
                </a:solidFill>
                <a:cs typeface="Times New Roman" pitchFamily="18" charset="0"/>
              </a:rPr>
              <a:t>2</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CrCl</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  CrCl</a:t>
            </a:r>
            <a:r>
              <a:rPr lang="tr-TR" sz="1800" baseline="-25000" dirty="0" smtClean="0">
                <a:solidFill>
                  <a:prstClr val="black"/>
                </a:solidFill>
                <a:cs typeface="Times New Roman" pitchFamily="18" charset="0"/>
              </a:rPr>
              <a:t>3</a:t>
            </a:r>
          </a:p>
          <a:p>
            <a:pPr lvl="0" algn="just" fontAlgn="auto">
              <a:lnSpc>
                <a:spcPct val="150000"/>
              </a:lnSpc>
              <a:spcBef>
                <a:spcPts val="0"/>
              </a:spcBef>
              <a:spcAft>
                <a:spcPts val="0"/>
              </a:spcAft>
            </a:pPr>
            <a:endParaRPr lang="tr-TR" sz="1800" baseline="0" dirty="0" smtClean="0">
              <a:solidFill>
                <a:prstClr val="black"/>
              </a:solidFill>
              <a:cs typeface="Times New Roman" pitchFamily="18" charset="0"/>
            </a:endParaRPr>
          </a:p>
        </p:txBody>
      </p:sp>
    </p:spTree>
    <p:extLst>
      <p:ext uri="{BB962C8B-B14F-4D97-AF65-F5344CB8AC3E}">
        <p14:creationId xmlns:p14="http://schemas.microsoft.com/office/powerpoint/2010/main" val="2590586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8682" y="332656"/>
            <a:ext cx="8856984" cy="5493812"/>
          </a:xfrm>
          <a:prstGeom prst="rect">
            <a:avLst/>
          </a:prstGeom>
        </p:spPr>
        <p:txBody>
          <a:bodyPr wrap="square">
            <a:spAutoFit/>
          </a:bodyPr>
          <a:lstStyle/>
          <a:p>
            <a:pPr algn="just" fontAlgn="auto">
              <a:lnSpc>
                <a:spcPct val="150000"/>
              </a:lnSpc>
              <a:spcBef>
                <a:spcPts val="0"/>
              </a:spcBef>
              <a:spcAft>
                <a:spcPts val="0"/>
              </a:spcAft>
            </a:pPr>
            <a:r>
              <a:rPr lang="tr-TR" sz="1800" baseline="0" dirty="0" smtClean="0">
                <a:solidFill>
                  <a:srgbClr val="FF0000"/>
                </a:solidFill>
                <a:cs typeface="Times New Roman" pitchFamily="18" charset="0"/>
              </a:rPr>
              <a:t>İyonik karakter:</a:t>
            </a:r>
          </a:p>
          <a:p>
            <a:pPr algn="just" fontAlgn="auto">
              <a:lnSpc>
                <a:spcPct val="150000"/>
              </a:lnSpc>
              <a:spcBef>
                <a:spcPts val="0"/>
              </a:spcBef>
              <a:spcAft>
                <a:spcPts val="0"/>
              </a:spcAft>
            </a:pPr>
            <a:r>
              <a:rPr lang="tr-TR" sz="1800" baseline="0" dirty="0" smtClean="0">
                <a:cs typeface="Times New Roman" pitchFamily="18" charset="0"/>
              </a:rPr>
              <a:t>İyonik bileşikler elektron alışverişine dayandığı için elektronun hangi durumda kolay verileceği veya alınacağı tahmin edilerek iyonik karakter (</a:t>
            </a:r>
            <a:r>
              <a:rPr lang="tr-TR" sz="1800" baseline="0" dirty="0" err="1" smtClean="0">
                <a:cs typeface="Times New Roman" pitchFamily="18" charset="0"/>
              </a:rPr>
              <a:t>kovalent</a:t>
            </a:r>
            <a:r>
              <a:rPr lang="tr-TR" sz="1800" baseline="0" dirty="0" smtClean="0">
                <a:cs typeface="Times New Roman" pitchFamily="18" charset="0"/>
              </a:rPr>
              <a:t> karakter) tahmin edilebilir.</a:t>
            </a: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Katyonun kolay elektron vermesi için;</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Katyon </a:t>
            </a:r>
            <a:r>
              <a:rPr lang="tr-TR" sz="1800" baseline="0" dirty="0">
                <a:solidFill>
                  <a:prstClr val="black"/>
                </a:solidFill>
                <a:cs typeface="Times New Roman" pitchFamily="18" charset="0"/>
              </a:rPr>
              <a:t>yükü (pozitif olarak) </a:t>
            </a:r>
            <a:r>
              <a:rPr lang="tr-TR" sz="1800" baseline="0" dirty="0" smtClean="0">
                <a:solidFill>
                  <a:prstClr val="black"/>
                </a:solidFill>
                <a:cs typeface="Times New Roman" pitchFamily="18" charset="0"/>
              </a:rPr>
              <a:t>↓ iyonik </a:t>
            </a:r>
            <a:r>
              <a:rPr lang="tr-TR" sz="1800" baseline="0" dirty="0">
                <a:solidFill>
                  <a:prstClr val="black"/>
                </a:solidFill>
                <a:cs typeface="Times New Roman" pitchFamily="18" charset="0"/>
              </a:rPr>
              <a:t>karakter </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Na</a:t>
            </a:r>
            <a:r>
              <a:rPr lang="tr-TR" sz="1800" dirty="0" smtClean="0">
                <a:solidFill>
                  <a:prstClr val="black"/>
                </a:solidFill>
                <a:cs typeface="Times New Roman" pitchFamily="18" charset="0"/>
              </a:rPr>
              <a:t>+</a:t>
            </a:r>
            <a:r>
              <a:rPr lang="tr-TR" sz="1800" baseline="0" dirty="0" smtClean="0">
                <a:solidFill>
                  <a:prstClr val="black"/>
                </a:solidFill>
                <a:cs typeface="Times New Roman" pitchFamily="18" charset="0"/>
              </a:rPr>
              <a:t>     &gt;   Mg</a:t>
            </a:r>
            <a:r>
              <a:rPr lang="tr-TR" sz="1800" dirty="0" smtClean="0">
                <a:solidFill>
                  <a:prstClr val="black"/>
                </a:solidFill>
                <a:cs typeface="Times New Roman" pitchFamily="18" charset="0"/>
              </a:rPr>
              <a:t> 2+</a:t>
            </a:r>
            <a:endParaRPr lang="tr-TR" sz="180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Katyon çapı </a:t>
            </a:r>
            <a:r>
              <a:rPr lang="tr-TR" sz="1800" baseline="0" dirty="0" smtClean="0">
                <a:solidFill>
                  <a:prstClr val="black"/>
                </a:solidFill>
                <a:cs typeface="Times New Roman" pitchFamily="18" charset="0"/>
              </a:rPr>
              <a:t>                      ↑ iyonik karakter  ↑              K</a:t>
            </a:r>
            <a:r>
              <a:rPr lang="tr-TR" sz="1800" dirty="0" smtClean="0">
                <a:solidFill>
                  <a:prstClr val="black"/>
                </a:solidFill>
                <a:cs typeface="Times New Roman" pitchFamily="18" charset="0"/>
              </a:rPr>
              <a:t>+</a:t>
            </a:r>
            <a:r>
              <a:rPr lang="tr-TR" sz="1800" baseline="0" dirty="0" smtClean="0">
                <a:solidFill>
                  <a:prstClr val="black"/>
                </a:solidFill>
                <a:cs typeface="Times New Roman" pitchFamily="18" charset="0"/>
              </a:rPr>
              <a:t>       &gt;       </a:t>
            </a:r>
            <a:r>
              <a:rPr lang="tr-TR" sz="1800" baseline="0" dirty="0" err="1" smtClean="0">
                <a:solidFill>
                  <a:prstClr val="black"/>
                </a:solidFill>
                <a:cs typeface="Times New Roman" pitchFamily="18" charset="0"/>
              </a:rPr>
              <a:t>Na</a:t>
            </a:r>
            <a:r>
              <a:rPr lang="tr-TR" sz="1800" dirty="0" smtClean="0">
                <a:solidFill>
                  <a:prstClr val="black"/>
                </a:solidFill>
                <a:cs typeface="Times New Roman" pitchFamily="18" charset="0"/>
              </a:rPr>
              <a:t>+</a:t>
            </a:r>
            <a:endParaRPr lang="tr-TR" sz="1800" dirty="0">
              <a:solidFill>
                <a:prstClr val="black"/>
              </a:solidFill>
              <a:cs typeface="Times New Roman" pitchFamily="18" charset="0"/>
            </a:endParaRP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r>
              <a:rPr lang="tr-TR" sz="1800" baseline="0" dirty="0" smtClean="0">
                <a:solidFill>
                  <a:prstClr val="black"/>
                </a:solidFill>
                <a:cs typeface="Times New Roman" pitchFamily="18" charset="0"/>
              </a:rPr>
              <a:t>Anyonun </a:t>
            </a:r>
            <a:r>
              <a:rPr lang="tr-TR" sz="1800" baseline="0" dirty="0">
                <a:solidFill>
                  <a:prstClr val="black"/>
                </a:solidFill>
                <a:cs typeface="Times New Roman" pitchFamily="18" charset="0"/>
              </a:rPr>
              <a:t>kolay elektron </a:t>
            </a:r>
            <a:r>
              <a:rPr lang="tr-TR" sz="1800" baseline="0" dirty="0" smtClean="0">
                <a:solidFill>
                  <a:prstClr val="black"/>
                </a:solidFill>
                <a:cs typeface="Times New Roman" pitchFamily="18" charset="0"/>
              </a:rPr>
              <a:t>alması </a:t>
            </a:r>
            <a:r>
              <a:rPr lang="tr-TR" sz="1800" baseline="0" dirty="0">
                <a:solidFill>
                  <a:prstClr val="black"/>
                </a:solidFill>
                <a:cs typeface="Times New Roman" pitchFamily="18" charset="0"/>
              </a:rPr>
              <a:t>için;</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Anyon </a:t>
            </a:r>
            <a:r>
              <a:rPr lang="tr-TR" sz="1800" baseline="0" dirty="0">
                <a:solidFill>
                  <a:prstClr val="black"/>
                </a:solidFill>
                <a:cs typeface="Times New Roman" pitchFamily="18" charset="0"/>
              </a:rPr>
              <a:t>çapı </a:t>
            </a:r>
            <a:r>
              <a:rPr lang="tr-TR" sz="1800" baseline="0" dirty="0" smtClean="0">
                <a:solidFill>
                  <a:prstClr val="black"/>
                </a:solidFill>
                <a:cs typeface="Times New Roman" pitchFamily="18" charset="0"/>
              </a:rPr>
              <a:t>↓ iyonik karakter ↑                                        F</a:t>
            </a:r>
            <a:r>
              <a:rPr lang="tr-TR" sz="1800" dirty="0" smtClean="0">
                <a:solidFill>
                  <a:prstClr val="black"/>
                </a:solidFill>
                <a:cs typeface="Times New Roman" pitchFamily="18" charset="0"/>
              </a:rPr>
              <a:t>- </a:t>
            </a:r>
            <a:r>
              <a:rPr lang="tr-TR" sz="1800" baseline="0" dirty="0" smtClean="0">
                <a:solidFill>
                  <a:prstClr val="black"/>
                </a:solidFill>
                <a:cs typeface="Times New Roman" pitchFamily="18" charset="0"/>
              </a:rPr>
              <a:t>     &gt;      Cl</a:t>
            </a:r>
            <a:r>
              <a:rPr lang="tr-TR" sz="1800" dirty="0" smtClean="0">
                <a:solidFill>
                  <a:prstClr val="black"/>
                </a:solidFill>
                <a:cs typeface="Times New Roman" pitchFamily="18" charset="0"/>
              </a:rPr>
              <a:t>-</a:t>
            </a:r>
            <a:r>
              <a:rPr lang="tr-TR" sz="1800" baseline="0" dirty="0" smtClean="0">
                <a:solidFill>
                  <a:prstClr val="black"/>
                </a:solidFill>
                <a:cs typeface="Times New Roman" pitchFamily="18" charset="0"/>
              </a:rPr>
              <a:t> </a:t>
            </a:r>
          </a:p>
          <a:p>
            <a:pPr algn="just" fontAlgn="auto">
              <a:lnSpc>
                <a:spcPct val="150000"/>
              </a:lnSpc>
              <a:spcBef>
                <a:spcPts val="0"/>
              </a:spcBef>
              <a:spcAft>
                <a:spcPts val="0"/>
              </a:spcAft>
            </a:pPr>
            <a:r>
              <a:rPr lang="tr-TR" sz="1800" baseline="0" dirty="0" smtClean="0">
                <a:solidFill>
                  <a:prstClr val="black"/>
                </a:solidFill>
                <a:cs typeface="Times New Roman" pitchFamily="18" charset="0"/>
              </a:rPr>
              <a:t>Anyon yükü (negatif olarak) ↓ iyonik </a:t>
            </a:r>
            <a:r>
              <a:rPr lang="tr-TR" sz="1800" baseline="0" dirty="0">
                <a:solidFill>
                  <a:prstClr val="black"/>
                </a:solidFill>
                <a:cs typeface="Times New Roman" pitchFamily="18" charset="0"/>
              </a:rPr>
              <a:t>karakter </a:t>
            </a:r>
            <a:r>
              <a:rPr lang="tr-TR" sz="1800" baseline="0" dirty="0" smtClean="0">
                <a:solidFill>
                  <a:prstClr val="black"/>
                </a:solidFill>
                <a:cs typeface="Times New Roman" pitchFamily="18" charset="0"/>
              </a:rPr>
              <a:t>↑            F</a:t>
            </a:r>
            <a:r>
              <a:rPr lang="tr-TR" sz="1800" dirty="0" smtClean="0">
                <a:solidFill>
                  <a:prstClr val="black"/>
                </a:solidFill>
                <a:cs typeface="Times New Roman" pitchFamily="18" charset="0"/>
              </a:rPr>
              <a:t>-         </a:t>
            </a:r>
            <a:r>
              <a:rPr lang="tr-TR" sz="1800" baseline="0" dirty="0" smtClean="0">
                <a:solidFill>
                  <a:prstClr val="black"/>
                </a:solidFill>
                <a:cs typeface="Times New Roman" pitchFamily="18" charset="0"/>
              </a:rPr>
              <a:t>&gt;        O</a:t>
            </a:r>
            <a:r>
              <a:rPr lang="tr-TR" sz="1800" dirty="0" smtClean="0">
                <a:solidFill>
                  <a:prstClr val="black"/>
                </a:solidFill>
                <a:cs typeface="Times New Roman" pitchFamily="18" charset="0"/>
              </a:rPr>
              <a:t>2-</a:t>
            </a:r>
            <a:endParaRPr lang="tr-TR" sz="1800" baseline="0" dirty="0">
              <a:solidFill>
                <a:prstClr val="black"/>
              </a:solidFill>
              <a:cs typeface="Times New Roman" pitchFamily="18" charset="0"/>
            </a:endParaRP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a:p>
            <a:pPr algn="just" fontAlgn="auto">
              <a:lnSpc>
                <a:spcPct val="150000"/>
              </a:lnSpc>
              <a:spcBef>
                <a:spcPts val="0"/>
              </a:spcBef>
              <a:spcAft>
                <a:spcPts val="0"/>
              </a:spcAft>
            </a:pPr>
            <a:endParaRPr lang="tr-TR" sz="1800" baseline="0" dirty="0" smtClean="0">
              <a:solidFill>
                <a:prstClr val="black"/>
              </a:solidFill>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57" y="5290429"/>
            <a:ext cx="23145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355877"/>
            <a:ext cx="1933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589240"/>
            <a:ext cx="17049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71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51520" y="620688"/>
            <a:ext cx="8568952" cy="3831818"/>
          </a:xfrm>
          <a:prstGeom prst="rect">
            <a:avLst/>
          </a:prstGeom>
        </p:spPr>
        <p:txBody>
          <a:bodyPr wrap="square">
            <a:spAutoFit/>
          </a:bodyPr>
          <a:lstStyle/>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İyonik karakteri yüksek olanı işaretleyiniz:</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KCl</a:t>
            </a:r>
            <a:r>
              <a:rPr lang="tr-TR" sz="1800" baseline="0" dirty="0">
                <a:solidFill>
                  <a:prstClr val="black"/>
                </a:solidFill>
                <a:cs typeface="Times New Roman" pitchFamily="18" charset="0"/>
              </a:rPr>
              <a:t>, CaCl</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ScCl</a:t>
            </a:r>
            <a:r>
              <a:rPr lang="tr-TR" sz="1800" baseline="-25000" dirty="0" smtClean="0">
                <a:solidFill>
                  <a:prstClr val="black"/>
                </a:solidFill>
                <a:cs typeface="Times New Roman" pitchFamily="18" charset="0"/>
              </a:rPr>
              <a:t>3</a:t>
            </a:r>
            <a:r>
              <a:rPr lang="tr-TR" sz="1800" baseline="0" dirty="0">
                <a:solidFill>
                  <a:prstClr val="black"/>
                </a:solidFill>
                <a:cs typeface="Times New Roman" pitchFamily="18" charset="0"/>
              </a:rPr>
              <a:t>, TiCl</a:t>
            </a:r>
            <a:r>
              <a:rPr lang="tr-TR" sz="1800" baseline="-25000" dirty="0">
                <a:solidFill>
                  <a:prstClr val="black"/>
                </a:solidFill>
                <a:cs typeface="Times New Roman" pitchFamily="18" charset="0"/>
              </a:rPr>
              <a:t>4</a:t>
            </a:r>
            <a:r>
              <a:rPr lang="tr-TR" sz="1800" baseline="0" dirty="0">
                <a:solidFill>
                  <a:prstClr val="black"/>
                </a:solidFill>
                <a:cs typeface="Times New Roman" pitchFamily="18" charset="0"/>
              </a:rPr>
              <a:t>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Na</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O  </a:t>
            </a:r>
            <a:r>
              <a:rPr lang="tr-TR" sz="1800" baseline="0" dirty="0" err="1" smtClean="0">
                <a:solidFill>
                  <a:prstClr val="black"/>
                </a:solidFill>
                <a:cs typeface="Times New Roman" pitchFamily="18" charset="0"/>
              </a:rPr>
              <a:t>NaF</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CaO</a:t>
            </a:r>
            <a:r>
              <a:rPr lang="tr-TR" sz="1800" baseline="0" dirty="0" smtClean="0">
                <a:solidFill>
                  <a:prstClr val="black"/>
                </a:solidFill>
                <a:cs typeface="Times New Roman" pitchFamily="18" charset="0"/>
              </a:rPr>
              <a:t>  Co</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O</a:t>
            </a:r>
            <a:r>
              <a:rPr lang="tr-TR" sz="1800" baseline="-25000" dirty="0" smtClean="0">
                <a:solidFill>
                  <a:prstClr val="black"/>
                </a:solidFill>
                <a:cs typeface="Times New Roman" pitchFamily="18" charset="0"/>
              </a:rPr>
              <a:t>3</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GaBr</a:t>
            </a:r>
            <a:r>
              <a:rPr lang="tr-TR" sz="1800" baseline="-25000" dirty="0" smtClean="0">
                <a:solidFill>
                  <a:prstClr val="black"/>
                </a:solidFill>
                <a:cs typeface="Times New Roman" pitchFamily="18" charset="0"/>
              </a:rPr>
              <a:t>3</a:t>
            </a:r>
            <a:r>
              <a:rPr lang="tr-TR" sz="1800" baseline="0" dirty="0" smtClean="0">
                <a:solidFill>
                  <a:prstClr val="black"/>
                </a:solidFill>
                <a:cs typeface="Times New Roman" pitchFamily="18" charset="0"/>
              </a:rPr>
              <a:t>  GaF</a:t>
            </a:r>
            <a:r>
              <a:rPr lang="tr-TR" sz="1800" baseline="-25000" dirty="0" smtClean="0">
                <a:solidFill>
                  <a:prstClr val="black"/>
                </a:solidFill>
                <a:cs typeface="Times New Roman" pitchFamily="18" charset="0"/>
              </a:rPr>
              <a:t>3</a:t>
            </a:r>
          </a:p>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In</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S     In</a:t>
            </a:r>
            <a:r>
              <a:rPr lang="tr-TR" sz="1800" baseline="-25000" dirty="0" smtClean="0">
                <a:solidFill>
                  <a:prstClr val="black"/>
                </a:solidFill>
                <a:cs typeface="Times New Roman" pitchFamily="18" charset="0"/>
              </a:rPr>
              <a:t>2</a:t>
            </a:r>
            <a:r>
              <a:rPr lang="tr-TR" sz="1800" baseline="0" dirty="0" smtClean="0">
                <a:solidFill>
                  <a:prstClr val="black"/>
                </a:solidFill>
                <a:cs typeface="Times New Roman" pitchFamily="18" charset="0"/>
              </a:rPr>
              <a:t>S</a:t>
            </a:r>
            <a:r>
              <a:rPr lang="tr-TR" sz="1800" baseline="-25000" dirty="0" smtClean="0">
                <a:solidFill>
                  <a:prstClr val="black"/>
                </a:solidFill>
                <a:cs typeface="Times New Roman" pitchFamily="18" charset="0"/>
              </a:rPr>
              <a:t>3</a:t>
            </a:r>
          </a:p>
          <a:p>
            <a:pPr lvl="0" algn="just" fontAlgn="auto">
              <a:lnSpc>
                <a:spcPct val="150000"/>
              </a:lnSpc>
              <a:spcBef>
                <a:spcPts val="0"/>
              </a:spcBef>
              <a:spcAft>
                <a:spcPts val="0"/>
              </a:spcAft>
            </a:pPr>
            <a:r>
              <a:rPr lang="tr-TR" sz="1800" baseline="0" dirty="0" err="1" smtClean="0">
                <a:solidFill>
                  <a:prstClr val="black"/>
                </a:solidFill>
                <a:cs typeface="Times New Roman" pitchFamily="18" charset="0"/>
              </a:rPr>
              <a:t>BeO</a:t>
            </a:r>
            <a:r>
              <a:rPr lang="tr-TR" sz="1800" baseline="0" dirty="0" smtClean="0">
                <a:solidFill>
                  <a:prstClr val="black"/>
                </a:solidFill>
                <a:cs typeface="Times New Roman" pitchFamily="18" charset="0"/>
              </a:rPr>
              <a:t>   </a:t>
            </a:r>
            <a:r>
              <a:rPr lang="tr-TR" sz="1800" baseline="0" dirty="0" err="1" smtClean="0">
                <a:solidFill>
                  <a:prstClr val="black"/>
                </a:solidFill>
                <a:cs typeface="Times New Roman" pitchFamily="18" charset="0"/>
              </a:rPr>
              <a:t>MgO</a:t>
            </a:r>
            <a:endParaRPr lang="tr-TR" sz="1800" baseline="0" dirty="0" smtClean="0">
              <a:solidFill>
                <a:prstClr val="black"/>
              </a:solidFill>
              <a:cs typeface="Times New Roman" pitchFamily="18" charset="0"/>
            </a:endParaRPr>
          </a:p>
        </p:txBody>
      </p:sp>
    </p:spTree>
    <p:extLst>
      <p:ext uri="{BB962C8B-B14F-4D97-AF65-F5344CB8AC3E}">
        <p14:creationId xmlns:p14="http://schemas.microsoft.com/office/powerpoint/2010/main" val="1076872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8682" y="332656"/>
            <a:ext cx="8856984" cy="6690550"/>
          </a:xfrm>
          <a:prstGeom prst="rect">
            <a:avLst/>
          </a:prstGeom>
        </p:spPr>
        <p:txBody>
          <a:bodyPr wrap="square">
            <a:spAutoFit/>
          </a:bodyPr>
          <a:lstStyle/>
          <a:p>
            <a:pPr algn="just" fontAlgn="auto">
              <a:lnSpc>
                <a:spcPct val="150000"/>
              </a:lnSpc>
              <a:spcBef>
                <a:spcPts val="0"/>
              </a:spcBef>
              <a:spcAft>
                <a:spcPts val="0"/>
              </a:spcAft>
            </a:pPr>
            <a:r>
              <a:rPr lang="tr-TR" sz="1800" baseline="0" dirty="0">
                <a:solidFill>
                  <a:prstClr val="black"/>
                </a:solidFill>
                <a:cs typeface="Times New Roman" pitchFamily="18" charset="0"/>
              </a:rPr>
              <a:t>Diğer yandan, bir katyonun komşu anyonun elektron bulutunun biçimini bozma yeteneği, o katyonun büyüklüğüne ve yükünün miktarına bağlıdır. Yüksek yüke sahip küçük bir katyon anyonun biçimsel </a:t>
            </a:r>
            <a:r>
              <a:rPr lang="tr-TR" sz="1800" baseline="0" dirty="0" err="1">
                <a:solidFill>
                  <a:prstClr val="black"/>
                </a:solidFill>
                <a:cs typeface="Times New Roman" pitchFamily="18" charset="0"/>
              </a:rPr>
              <a:t>bozunmasında</a:t>
            </a:r>
            <a:r>
              <a:rPr lang="tr-TR" sz="1800" baseline="0" dirty="0">
                <a:solidFill>
                  <a:prstClr val="black"/>
                </a:solidFill>
                <a:cs typeface="Times New Roman" pitchFamily="18" charset="0"/>
              </a:rPr>
              <a:t> daha etkindir.</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Biçimsel </a:t>
            </a:r>
            <a:r>
              <a:rPr lang="tr-TR" sz="1800" baseline="0" dirty="0" err="1">
                <a:solidFill>
                  <a:prstClr val="black"/>
                </a:solidFill>
                <a:cs typeface="Times New Roman" pitchFamily="18" charset="0"/>
              </a:rPr>
              <a:t>bozunma</a:t>
            </a:r>
            <a:r>
              <a:rPr lang="tr-TR" sz="1800" baseline="0" dirty="0">
                <a:solidFill>
                  <a:prstClr val="black"/>
                </a:solidFill>
                <a:cs typeface="Times New Roman" pitchFamily="18" charset="0"/>
              </a:rPr>
              <a:t> oranı arttıkça bağın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karakteri artar.</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err="1">
                <a:solidFill>
                  <a:prstClr val="black"/>
                </a:solidFill>
                <a:cs typeface="Times New Roman" pitchFamily="18" charset="0"/>
              </a:rPr>
              <a:t>KCl</a:t>
            </a:r>
            <a:r>
              <a:rPr lang="tr-TR" sz="1800" baseline="0" dirty="0">
                <a:solidFill>
                  <a:prstClr val="black"/>
                </a:solidFill>
                <a:cs typeface="Times New Roman" pitchFamily="18" charset="0"/>
              </a:rPr>
              <a:t>, CaCl</a:t>
            </a:r>
            <a:r>
              <a:rPr lang="tr-TR" sz="1800" baseline="-25000" dirty="0">
                <a:solidFill>
                  <a:prstClr val="black"/>
                </a:solidFill>
                <a:cs typeface="Times New Roman" pitchFamily="18" charset="0"/>
              </a:rPr>
              <a:t>2</a:t>
            </a:r>
            <a:r>
              <a:rPr lang="tr-TR" sz="1800" baseline="0" dirty="0">
                <a:solidFill>
                  <a:prstClr val="black"/>
                </a:solidFill>
                <a:cs typeface="Times New Roman" pitchFamily="18" charset="0"/>
              </a:rPr>
              <a:t>, ScCl</a:t>
            </a:r>
            <a:r>
              <a:rPr lang="tr-TR" sz="1800" baseline="-25000" dirty="0">
                <a:solidFill>
                  <a:prstClr val="black"/>
                </a:solidFill>
                <a:cs typeface="Times New Roman" pitchFamily="18" charset="0"/>
              </a:rPr>
              <a:t>3</a:t>
            </a:r>
            <a:r>
              <a:rPr lang="tr-TR" sz="1800" baseline="0" dirty="0">
                <a:solidFill>
                  <a:prstClr val="black"/>
                </a:solidFill>
                <a:cs typeface="Times New Roman" pitchFamily="18" charset="0"/>
              </a:rPr>
              <a:t>, TiCl</a:t>
            </a:r>
            <a:r>
              <a:rPr lang="tr-TR" sz="1800" baseline="-25000" dirty="0">
                <a:solidFill>
                  <a:prstClr val="black"/>
                </a:solidFill>
                <a:cs typeface="Times New Roman" pitchFamily="18" charset="0"/>
              </a:rPr>
              <a:t>4</a:t>
            </a:r>
            <a:r>
              <a:rPr lang="tr-TR" sz="1800" baseline="0" dirty="0">
                <a:solidFill>
                  <a:prstClr val="black"/>
                </a:solidFill>
                <a:cs typeface="Times New Roman" pitchFamily="18" charset="0"/>
              </a:rPr>
              <a:t> serisinde katyon yükünün artması ve katyon büyüklüğünün azalması nedeniyle bağda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 artar. Serinin başındaki </a:t>
            </a:r>
            <a:r>
              <a:rPr lang="tr-TR" sz="1800" baseline="0" dirty="0" err="1">
                <a:solidFill>
                  <a:prstClr val="black"/>
                </a:solidFill>
                <a:cs typeface="Times New Roman" pitchFamily="18" charset="0"/>
              </a:rPr>
              <a:t>KCl</a:t>
            </a:r>
            <a:r>
              <a:rPr lang="tr-TR" sz="1800" baseline="0" dirty="0">
                <a:solidFill>
                  <a:prstClr val="black"/>
                </a:solidFill>
                <a:cs typeface="Times New Roman" pitchFamily="18" charset="0"/>
              </a:rPr>
              <a:t> iyonik karaktere sahipken, TiCl</a:t>
            </a:r>
            <a:r>
              <a:rPr lang="tr-TR" sz="1800" baseline="-25000" dirty="0">
                <a:solidFill>
                  <a:prstClr val="black"/>
                </a:solidFill>
                <a:cs typeface="Times New Roman" pitchFamily="18" charset="0"/>
              </a:rPr>
              <a:t>4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karakterli bir sıvıdır.</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Bir diğer açıklama şekli ise,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bağların kutuplaşmasını içerir. Tam bir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bağda, ortak kullanılan elektronlar özdeş iki atom tarafından eşit olarak çekilir. Elektron yoğunluğu iki çekirdek etrafında simetrik olarak dağılmıştır. </a:t>
            </a: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a:p>
            <a:pPr algn="just" fontAlgn="auto">
              <a:lnSpc>
                <a:spcPct val="150000"/>
              </a:lnSpc>
              <a:spcBef>
                <a:spcPts val="0"/>
              </a:spcBef>
              <a:spcAft>
                <a:spcPts val="0"/>
              </a:spcAft>
            </a:pPr>
            <a:r>
              <a:rPr lang="tr-TR" sz="1800" baseline="0" dirty="0">
                <a:solidFill>
                  <a:prstClr val="black"/>
                </a:solidFill>
                <a:cs typeface="Times New Roman" pitchFamily="18" charset="0"/>
              </a:rPr>
              <a:t>Farklı iki atom arasında bir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 oluşursa, elektron yoğunluğu iki çekirdek etrafında simetrik olarak dağılmaz.</a:t>
            </a:r>
          </a:p>
        </p:txBody>
      </p:sp>
    </p:spTree>
    <p:extLst>
      <p:ext uri="{BB962C8B-B14F-4D97-AF65-F5344CB8AC3E}">
        <p14:creationId xmlns:p14="http://schemas.microsoft.com/office/powerpoint/2010/main" val="156503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p:cNvSpPr txBox="1">
            <a:spLocks noChangeArrowheads="1"/>
          </p:cNvSpPr>
          <p:nvPr/>
        </p:nvSpPr>
        <p:spPr bwMode="auto">
          <a:xfrm>
            <a:off x="1331913" y="1557338"/>
            <a:ext cx="66960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sz="2400"/>
              <a:t>Pozitif ve negatif uçların elektrik yükleri, q ile yükler arasındaki mesafe, r çarpımı olarak tarif edilir. İyonik ve polar bileşikler dipol momente sahiptirler. Polar olmayan bileşiklerin dipol momenti yoktur. Tamamen iyonik sayılan bir bileşikte q yükü=1 pozitif yük = 1 negatif yük = 4.8x10-10 esb olur. Atomlararası uzaklık, r, 1</a:t>
            </a:r>
            <a:r>
              <a:rPr lang="tr-TR" sz="2400">
                <a:sym typeface="Times New Roman" pitchFamily="18" charset="0"/>
              </a:rPr>
              <a:t></a:t>
            </a:r>
            <a:r>
              <a:rPr lang="tr-TR" sz="2400"/>
              <a:t> = 10-8 cm alınırsa dipol moment, </a:t>
            </a:r>
            <a:r>
              <a:rPr lang="tr-TR" sz="2400">
                <a:sym typeface="Symbol" pitchFamily="18" charset="2"/>
              </a:rPr>
              <a:t></a:t>
            </a:r>
            <a:r>
              <a:rPr lang="tr-TR" sz="2400"/>
              <a:t> (mü) = 4.8x10-18 esb cm bulunur. Debye (Debay okunur) ın adına izafeten 10-18 esb cm = 1 Debye (D) denilmiştir. </a:t>
            </a:r>
          </a:p>
        </p:txBody>
      </p:sp>
      <p:sp>
        <p:nvSpPr>
          <p:cNvPr id="79875" name="Rectangle 4"/>
          <p:cNvSpPr>
            <a:spLocks noChangeArrowheads="1"/>
          </p:cNvSpPr>
          <p:nvPr/>
        </p:nvSpPr>
        <p:spPr bwMode="auto">
          <a:xfrm>
            <a:off x="1331913" y="549275"/>
            <a:ext cx="567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sz="4000"/>
              <a:t>Dipol Moment, </a:t>
            </a:r>
            <a:r>
              <a:rPr lang="tr-TR" sz="4000">
                <a:sym typeface="Symbol" pitchFamily="18" charset="2"/>
              </a:rPr>
              <a:t></a:t>
            </a:r>
            <a:r>
              <a:rPr lang="tr-TR" sz="4000"/>
              <a:t> = q x r	</a:t>
            </a:r>
          </a:p>
        </p:txBody>
      </p:sp>
    </p:spTree>
    <p:extLst>
      <p:ext uri="{BB962C8B-B14F-4D97-AF65-F5344CB8AC3E}">
        <p14:creationId xmlns:p14="http://schemas.microsoft.com/office/powerpoint/2010/main" val="1207114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133600"/>
            <a:ext cx="4968875"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Text Box 3"/>
          <p:cNvSpPr txBox="1">
            <a:spLocks noChangeArrowheads="1"/>
          </p:cNvSpPr>
          <p:nvPr/>
        </p:nvSpPr>
        <p:spPr bwMode="auto">
          <a:xfrm>
            <a:off x="2051050" y="908050"/>
            <a:ext cx="4537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tr-TR" sz="2800"/>
              <a:t>Polar moleküllerin elektrik alanda yönlenmeleri.</a:t>
            </a:r>
          </a:p>
        </p:txBody>
      </p:sp>
    </p:spTree>
    <p:extLst>
      <p:ext uri="{BB962C8B-B14F-4D97-AF65-F5344CB8AC3E}">
        <p14:creationId xmlns:p14="http://schemas.microsoft.com/office/powerpoint/2010/main" val="80154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41910" y="955130"/>
            <a:ext cx="9072000" cy="5633543"/>
          </a:xfrm>
          <a:prstGeom prst="rect">
            <a:avLst/>
          </a:prstGeom>
          <a:noFill/>
          <a:ln w="9525">
            <a:noFill/>
            <a:miter lim="800000"/>
            <a:headEnd/>
            <a:tailEnd/>
          </a:ln>
          <a:effectLst/>
        </p:spPr>
      </p:pic>
      <p:sp>
        <p:nvSpPr>
          <p:cNvPr id="3" name="2 Metin kutusu"/>
          <p:cNvSpPr txBox="1"/>
          <p:nvPr/>
        </p:nvSpPr>
        <p:spPr>
          <a:xfrm>
            <a:off x="1500166" y="142852"/>
            <a:ext cx="6000792" cy="523220"/>
          </a:xfrm>
          <a:prstGeom prst="rect">
            <a:avLst/>
          </a:prstGeom>
          <a:noFill/>
        </p:spPr>
        <p:txBody>
          <a:bodyPr wrap="square" rtlCol="0">
            <a:spAutoFit/>
          </a:bodyPr>
          <a:lstStyle/>
          <a:p>
            <a:pPr algn="just" fontAlgn="auto">
              <a:spcBef>
                <a:spcPts val="0"/>
              </a:spcBef>
              <a:spcAft>
                <a:spcPts val="0"/>
              </a:spcAft>
            </a:pPr>
            <a:r>
              <a:rPr lang="tr-TR" sz="2800" b="1" baseline="0" dirty="0" smtClean="0">
                <a:solidFill>
                  <a:prstClr val="black"/>
                </a:solidFill>
                <a:cs typeface="Times New Roman" pitchFamily="18" charset="0"/>
              </a:rPr>
              <a:t>Atomların Elektronegatiflik Değerleri</a:t>
            </a:r>
          </a:p>
        </p:txBody>
      </p:sp>
      <p:pic>
        <p:nvPicPr>
          <p:cNvPr id="71683" name="Picture 3"/>
          <p:cNvPicPr>
            <a:picLocks noChangeAspect="1" noChangeArrowheads="1"/>
          </p:cNvPicPr>
          <p:nvPr/>
        </p:nvPicPr>
        <p:blipFill>
          <a:blip r:embed="rId3"/>
          <a:srcRect/>
          <a:stretch>
            <a:fillRect/>
          </a:stretch>
        </p:blipFill>
        <p:spPr bwMode="auto">
          <a:xfrm>
            <a:off x="2714612" y="552612"/>
            <a:ext cx="2857520" cy="2006686"/>
          </a:xfrm>
          <a:prstGeom prst="rect">
            <a:avLst/>
          </a:prstGeom>
          <a:noFill/>
          <a:ln w="9525">
            <a:noFill/>
            <a:miter lim="800000"/>
            <a:headEnd/>
            <a:tailEnd/>
          </a:ln>
          <a:effectLst/>
        </p:spPr>
      </p:pic>
    </p:spTree>
    <p:extLst>
      <p:ext uri="{BB962C8B-B14F-4D97-AF65-F5344CB8AC3E}">
        <p14:creationId xmlns:p14="http://schemas.microsoft.com/office/powerpoint/2010/main" val="1465957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 y="764704"/>
            <a:ext cx="88487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30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44460" y="620688"/>
            <a:ext cx="792003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tr-TR" sz="2000" baseline="0" dirty="0" smtClean="0">
                <a:solidFill>
                  <a:prstClr val="black"/>
                </a:solidFill>
                <a:latin typeface="Times New Roman" pitchFamily="18" charset="0"/>
                <a:cs typeface="Times New Roman" pitchFamily="18" charset="0"/>
              </a:rPr>
              <a:t>Bir </a:t>
            </a:r>
            <a:r>
              <a:rPr lang="tr-TR" sz="2000" baseline="0" dirty="0" err="1" smtClean="0">
                <a:solidFill>
                  <a:prstClr val="black"/>
                </a:solidFill>
                <a:latin typeface="Times New Roman" pitchFamily="18" charset="0"/>
                <a:cs typeface="Times New Roman" pitchFamily="18" charset="0"/>
              </a:rPr>
              <a:t>kovalent</a:t>
            </a:r>
            <a:r>
              <a:rPr lang="tr-TR" sz="2000" baseline="0" dirty="0" smtClean="0">
                <a:solidFill>
                  <a:prstClr val="black"/>
                </a:solidFill>
                <a:latin typeface="Times New Roman" pitchFamily="18" charset="0"/>
                <a:cs typeface="Times New Roman" pitchFamily="18" charset="0"/>
              </a:rPr>
              <a:t> bağda elektronları fazla çeken atom üzeri kısmi negatif diğer atom üzeri de kısmi pozitif yüklü olur. (kutuplu, polar) </a:t>
            </a:r>
          </a:p>
          <a:p>
            <a:pPr eaLnBrk="1" hangingPunct="1">
              <a:lnSpc>
                <a:spcPct val="150000"/>
              </a:lnSpc>
            </a:pPr>
            <a:r>
              <a:rPr lang="tr-TR" sz="2000" baseline="0" dirty="0" smtClean="0">
                <a:solidFill>
                  <a:prstClr val="black"/>
                </a:solidFill>
                <a:latin typeface="Times New Roman" pitchFamily="18" charset="0"/>
                <a:cs typeface="Times New Roman" pitchFamily="18" charset="0"/>
              </a:rPr>
              <a:t>Bu şekilde oluşan bağa polar </a:t>
            </a:r>
            <a:r>
              <a:rPr lang="tr-TR" sz="2000" baseline="0" dirty="0" err="1" smtClean="0">
                <a:solidFill>
                  <a:prstClr val="black"/>
                </a:solidFill>
                <a:latin typeface="Times New Roman" pitchFamily="18" charset="0"/>
                <a:cs typeface="Times New Roman" pitchFamily="18" charset="0"/>
              </a:rPr>
              <a:t>kovalent</a:t>
            </a:r>
            <a:r>
              <a:rPr lang="tr-TR" sz="2000" baseline="0" dirty="0" smtClean="0">
                <a:solidFill>
                  <a:prstClr val="black"/>
                </a:solidFill>
                <a:latin typeface="Times New Roman" pitchFamily="18" charset="0"/>
                <a:cs typeface="Times New Roman" pitchFamily="18" charset="0"/>
              </a:rPr>
              <a:t> bağ denir.</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852936"/>
            <a:ext cx="61436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192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332655"/>
            <a:ext cx="8784976" cy="3831818"/>
          </a:xfrm>
          <a:prstGeom prst="rect">
            <a:avLst/>
          </a:prstGeom>
        </p:spPr>
        <p:txBody>
          <a:bodyPr wrap="square">
            <a:spAutoFit/>
          </a:bodyPr>
          <a:lstStyle/>
          <a:p>
            <a:pPr lvl="0" algn="just" fontAlgn="auto">
              <a:lnSpc>
                <a:spcPct val="150000"/>
              </a:lnSpc>
              <a:spcBef>
                <a:spcPts val="0"/>
              </a:spcBef>
              <a:spcAft>
                <a:spcPts val="0"/>
              </a:spcAft>
            </a:pPr>
            <a:r>
              <a:rPr lang="tr-TR" sz="1800" baseline="0" dirty="0" smtClean="0">
                <a:solidFill>
                  <a:prstClr val="black"/>
                </a:solidFill>
                <a:cs typeface="Times New Roman" pitchFamily="18" charset="0"/>
              </a:rPr>
              <a:t>Örneğin</a:t>
            </a:r>
            <a:r>
              <a:rPr lang="tr-TR" sz="1800" baseline="0" dirty="0">
                <a:solidFill>
                  <a:prstClr val="black"/>
                </a:solidFill>
                <a:cs typeface="Times New Roman" pitchFamily="18" charset="0"/>
              </a:rPr>
              <a:t>, </a:t>
            </a:r>
            <a:r>
              <a:rPr lang="tr-TR" sz="1800" baseline="0" dirty="0" err="1">
                <a:solidFill>
                  <a:prstClr val="black"/>
                </a:solidFill>
                <a:cs typeface="Times New Roman" pitchFamily="18" charset="0"/>
              </a:rPr>
              <a:t>BrCl</a:t>
            </a:r>
            <a:r>
              <a:rPr lang="tr-TR" sz="1800" baseline="0" dirty="0">
                <a:solidFill>
                  <a:prstClr val="black"/>
                </a:solidFill>
                <a:cs typeface="Times New Roman" pitchFamily="18" charset="0"/>
              </a:rPr>
              <a:t> molekülünde elektronları çekme yeteneği fazla olan Cl atomu,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bağın elektronlarını kendine </a:t>
            </a:r>
            <a:r>
              <a:rPr lang="tr-TR" sz="1800" baseline="0" dirty="0" err="1">
                <a:solidFill>
                  <a:prstClr val="black"/>
                </a:solidFill>
                <a:cs typeface="Times New Roman" pitchFamily="18" charset="0"/>
              </a:rPr>
              <a:t>Br</a:t>
            </a:r>
            <a:r>
              <a:rPr lang="tr-TR" sz="1800" baseline="0" dirty="0">
                <a:solidFill>
                  <a:prstClr val="black"/>
                </a:solidFill>
                <a:cs typeface="Times New Roman" pitchFamily="18" charset="0"/>
              </a:rPr>
              <a:t> atomundan daha fazla çeker. </a:t>
            </a: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Bu nedenle Cl atomu tarafından daha fazla çekilen elektron bulutu Cl etrafında daha yoğundur. Bu yoğunluk Cl atomunun kısmen negatif, </a:t>
            </a:r>
            <a:r>
              <a:rPr lang="tr-TR" sz="1800" baseline="0" dirty="0" err="1">
                <a:solidFill>
                  <a:prstClr val="black"/>
                </a:solidFill>
                <a:cs typeface="Times New Roman" pitchFamily="18" charset="0"/>
              </a:rPr>
              <a:t>Br</a:t>
            </a:r>
            <a:r>
              <a:rPr lang="tr-TR" sz="1800" baseline="0" dirty="0">
                <a:solidFill>
                  <a:prstClr val="black"/>
                </a:solidFill>
                <a:cs typeface="Times New Roman" pitchFamily="18" charset="0"/>
              </a:rPr>
              <a:t> atomunun ise kısmen pozitif olarak yüklenmesine neden olur. </a:t>
            </a:r>
            <a:endParaRPr lang="tr-TR" sz="1800" baseline="0" dirty="0" smtClean="0">
              <a:solidFill>
                <a:prstClr val="black"/>
              </a:solidFill>
              <a:cs typeface="Times New Roman" pitchFamily="18" charset="0"/>
            </a:endParaRPr>
          </a:p>
          <a:p>
            <a:pPr lvl="0" algn="just" fontAlgn="auto">
              <a:lnSpc>
                <a:spcPct val="150000"/>
              </a:lnSpc>
              <a:spcBef>
                <a:spcPts val="0"/>
              </a:spcBef>
              <a:spcAft>
                <a:spcPts val="0"/>
              </a:spcAft>
            </a:pPr>
            <a:endParaRPr lang="tr-TR" sz="1800" baseline="0" dirty="0">
              <a:solidFill>
                <a:prstClr val="black"/>
              </a:solidFill>
              <a:cs typeface="Times New Roman" pitchFamily="18" charset="0"/>
            </a:endParaRPr>
          </a:p>
          <a:p>
            <a:pPr lvl="0" algn="just" fontAlgn="auto">
              <a:lnSpc>
                <a:spcPct val="150000"/>
              </a:lnSpc>
              <a:spcBef>
                <a:spcPts val="0"/>
              </a:spcBef>
              <a:spcAft>
                <a:spcPts val="0"/>
              </a:spcAft>
            </a:pPr>
            <a:r>
              <a:rPr lang="tr-TR" sz="1800" baseline="0" dirty="0">
                <a:solidFill>
                  <a:prstClr val="black"/>
                </a:solidFill>
                <a:cs typeface="Times New Roman" pitchFamily="18" charset="0"/>
              </a:rPr>
              <a:t>Birbirine </a:t>
            </a:r>
            <a:r>
              <a:rPr lang="tr-TR" sz="1800" baseline="0" dirty="0" err="1">
                <a:solidFill>
                  <a:prstClr val="black"/>
                </a:solidFill>
                <a:cs typeface="Times New Roman" pitchFamily="18" charset="0"/>
              </a:rPr>
              <a:t>kovalent</a:t>
            </a:r>
            <a:r>
              <a:rPr lang="tr-TR" sz="1800" baseline="0" dirty="0">
                <a:solidFill>
                  <a:prstClr val="black"/>
                </a:solidFill>
                <a:cs typeface="Times New Roman" pitchFamily="18" charset="0"/>
              </a:rPr>
              <a:t> bağla bağlanmış iki atomun elektron çekme yeteneği birbirinden ne kadar farklıysa aralarındaki bağ o derece polar </a:t>
            </a:r>
            <a:r>
              <a:rPr lang="tr-TR" sz="1800" baseline="0" dirty="0" smtClean="0">
                <a:solidFill>
                  <a:prstClr val="black"/>
                </a:solidFill>
                <a:cs typeface="Times New Roman" pitchFamily="18" charset="0"/>
              </a:rPr>
              <a:t>karakterli olur. </a:t>
            </a:r>
            <a:endParaRPr lang="tr-TR" sz="1800" baseline="0" dirty="0">
              <a:solidFill>
                <a:prstClr val="black"/>
              </a:solidFill>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08174"/>
            <a:ext cx="4536504" cy="166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5229199"/>
            <a:ext cx="24669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93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76672"/>
            <a:ext cx="8640960" cy="1338828"/>
          </a:xfrm>
          <a:prstGeom prst="rect">
            <a:avLst/>
          </a:prstGeom>
        </p:spPr>
        <p:txBody>
          <a:bodyPr wrap="square">
            <a:spAutoFit/>
          </a:bodyPr>
          <a:lstStyle/>
          <a:p>
            <a:pPr algn="just" fontAlgn="auto">
              <a:lnSpc>
                <a:spcPct val="150000"/>
              </a:lnSpc>
              <a:spcBef>
                <a:spcPts val="0"/>
              </a:spcBef>
              <a:spcAft>
                <a:spcPts val="0"/>
              </a:spcAft>
            </a:pPr>
            <a:r>
              <a:rPr lang="tr-TR" sz="1800" baseline="0" dirty="0">
                <a:solidFill>
                  <a:prstClr val="black"/>
                </a:solidFill>
                <a:cs typeface="Times New Roman" pitchFamily="18" charset="0"/>
              </a:rPr>
              <a:t>Moleküllerin </a:t>
            </a:r>
            <a:r>
              <a:rPr lang="tr-TR" sz="1800" baseline="0" dirty="0" err="1">
                <a:solidFill>
                  <a:prstClr val="black"/>
                </a:solidFill>
                <a:cs typeface="Times New Roman" pitchFamily="18" charset="0"/>
              </a:rPr>
              <a:t>polarlıklarının</a:t>
            </a:r>
            <a:r>
              <a:rPr lang="tr-TR" sz="1800" baseline="0" dirty="0">
                <a:solidFill>
                  <a:prstClr val="black"/>
                </a:solidFill>
                <a:cs typeface="Times New Roman" pitchFamily="18" charset="0"/>
              </a:rPr>
              <a:t> derecesi bir kondansatör yardımıyla </a:t>
            </a:r>
            <a:r>
              <a:rPr lang="tr-TR" sz="1800" baseline="0" dirty="0" smtClean="0">
                <a:solidFill>
                  <a:prstClr val="black"/>
                </a:solidFill>
                <a:cs typeface="Times New Roman" pitchFamily="18" charset="0"/>
              </a:rPr>
              <a:t>deneysel olarak </a:t>
            </a:r>
            <a:r>
              <a:rPr lang="tr-TR" sz="1800" baseline="0" dirty="0" err="1" smtClean="0">
                <a:solidFill>
                  <a:prstClr val="black"/>
                </a:solidFill>
                <a:cs typeface="Times New Roman" pitchFamily="18" charset="0"/>
              </a:rPr>
              <a:t>dipol</a:t>
            </a:r>
            <a:r>
              <a:rPr lang="tr-TR" sz="1800" baseline="0" dirty="0" smtClean="0">
                <a:solidFill>
                  <a:prstClr val="black"/>
                </a:solidFill>
                <a:cs typeface="Times New Roman" pitchFamily="18" charset="0"/>
              </a:rPr>
              <a:t> </a:t>
            </a:r>
            <a:r>
              <a:rPr lang="tr-TR" sz="1800" baseline="0" dirty="0">
                <a:solidFill>
                  <a:prstClr val="black"/>
                </a:solidFill>
                <a:cs typeface="Times New Roman" pitchFamily="18" charset="0"/>
              </a:rPr>
              <a:t>momentleri ölçülerek </a:t>
            </a:r>
            <a:r>
              <a:rPr lang="tr-TR" sz="1800" baseline="0" dirty="0" smtClean="0">
                <a:solidFill>
                  <a:prstClr val="black"/>
                </a:solidFill>
                <a:cs typeface="Times New Roman" pitchFamily="18" charset="0"/>
              </a:rPr>
              <a:t>belirlenebilir. </a:t>
            </a:r>
            <a:endParaRPr lang="tr-TR" sz="1800" baseline="0" dirty="0">
              <a:solidFill>
                <a:prstClr val="black"/>
              </a:solidFill>
              <a:cs typeface="Times New Roman" pitchFamily="18" charset="0"/>
            </a:endParaRPr>
          </a:p>
          <a:p>
            <a:pPr algn="just" fontAlgn="auto">
              <a:lnSpc>
                <a:spcPct val="150000"/>
              </a:lnSpc>
              <a:spcBef>
                <a:spcPts val="0"/>
              </a:spcBef>
              <a:spcAft>
                <a:spcPts val="0"/>
              </a:spcAft>
            </a:pPr>
            <a:endParaRPr lang="tr-TR" sz="1800" baseline="0" dirty="0">
              <a:solidFill>
                <a:prstClr val="black"/>
              </a:solidFill>
              <a:cs typeface="Times New Roman" pitchFamily="18" charset="0"/>
            </a:endParaRPr>
          </a:p>
        </p:txBody>
      </p:sp>
      <p:pic>
        <p:nvPicPr>
          <p:cNvPr id="3" name="Picture 1"/>
          <p:cNvPicPr>
            <a:picLocks noChangeAspect="1" noChangeArrowheads="1"/>
          </p:cNvPicPr>
          <p:nvPr/>
        </p:nvPicPr>
        <p:blipFill>
          <a:blip r:embed="rId2"/>
          <a:srcRect/>
          <a:stretch>
            <a:fillRect/>
          </a:stretch>
        </p:blipFill>
        <p:spPr bwMode="auto">
          <a:xfrm>
            <a:off x="1115616" y="1820816"/>
            <a:ext cx="3950153" cy="2304256"/>
          </a:xfrm>
          <a:prstGeom prst="rect">
            <a:avLst/>
          </a:prstGeom>
          <a:noFill/>
          <a:ln w="9525">
            <a:noFill/>
            <a:miter lim="800000"/>
            <a:headEnd/>
            <a:tailEnd/>
          </a:ln>
          <a:effectLst/>
        </p:spPr>
      </p:pic>
    </p:spTree>
    <p:extLst>
      <p:ext uri="{BB962C8B-B14F-4D97-AF65-F5344CB8AC3E}">
        <p14:creationId xmlns:p14="http://schemas.microsoft.com/office/powerpoint/2010/main" val="95483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404664"/>
            <a:ext cx="8424936" cy="5909310"/>
          </a:xfrm>
          <a:prstGeom prst="rect">
            <a:avLst/>
          </a:prstGeom>
        </p:spPr>
        <p:txBody>
          <a:bodyPr wrap="square">
            <a:spAutoFit/>
          </a:bodyPr>
          <a:lstStyle/>
          <a:p>
            <a:pPr>
              <a:lnSpc>
                <a:spcPct val="150000"/>
              </a:lnSpc>
            </a:pPr>
            <a:r>
              <a:rPr lang="tr-TR" sz="1800" baseline="0" dirty="0">
                <a:cs typeface="Times New Roman" pitchFamily="18" charset="0"/>
              </a:rPr>
              <a:t>Aynı büyüklükteki iki zıt yük belli bir mesafe ile ayrıldığı zaman bir </a:t>
            </a:r>
            <a:r>
              <a:rPr lang="tr-TR" sz="1800" baseline="0" dirty="0" err="1">
                <a:solidFill>
                  <a:srgbClr val="FF0000"/>
                </a:solidFill>
                <a:cs typeface="Times New Roman" pitchFamily="18" charset="0"/>
              </a:rPr>
              <a:t>dipol</a:t>
            </a:r>
            <a:r>
              <a:rPr lang="tr-TR" sz="1800" baseline="0" dirty="0">
                <a:cs typeface="Times New Roman" pitchFamily="18" charset="0"/>
              </a:rPr>
              <a:t> </a:t>
            </a:r>
            <a:r>
              <a:rPr lang="tr-TR" sz="1800" baseline="0" dirty="0" smtClean="0">
                <a:cs typeface="Times New Roman" pitchFamily="18" charset="0"/>
              </a:rPr>
              <a:t>(iki kutup) oluşur</a:t>
            </a:r>
            <a:r>
              <a:rPr lang="tr-TR" sz="1800" baseline="0" dirty="0">
                <a:cs typeface="Times New Roman" pitchFamily="18" charset="0"/>
              </a:rPr>
              <a:t>. </a:t>
            </a:r>
            <a:endParaRPr lang="tr-TR" sz="1800" baseline="0" dirty="0" smtClean="0">
              <a:cs typeface="Times New Roman" pitchFamily="18" charset="0"/>
            </a:endParaRPr>
          </a:p>
          <a:p>
            <a:pPr>
              <a:lnSpc>
                <a:spcPct val="150000"/>
              </a:lnSpc>
            </a:pPr>
            <a:r>
              <a:rPr lang="tr-TR" sz="1800" baseline="0" dirty="0" err="1" smtClean="0">
                <a:cs typeface="Times New Roman" pitchFamily="18" charset="0"/>
              </a:rPr>
              <a:t>Dipolün</a:t>
            </a:r>
            <a:r>
              <a:rPr lang="tr-TR" sz="1800" baseline="0" dirty="0" smtClean="0">
                <a:cs typeface="Times New Roman" pitchFamily="18" charset="0"/>
              </a:rPr>
              <a:t> </a:t>
            </a:r>
            <a:r>
              <a:rPr lang="tr-TR" sz="1800" baseline="0" dirty="0">
                <a:cs typeface="Times New Roman" pitchFamily="18" charset="0"/>
              </a:rPr>
              <a:t>büyüklüğü </a:t>
            </a:r>
            <a:r>
              <a:rPr lang="tr-TR" sz="1800" baseline="0" dirty="0" err="1">
                <a:solidFill>
                  <a:srgbClr val="FF0000"/>
                </a:solidFill>
                <a:cs typeface="Times New Roman" pitchFamily="18" charset="0"/>
              </a:rPr>
              <a:t>dipol</a:t>
            </a:r>
            <a:r>
              <a:rPr lang="tr-TR" sz="1800" baseline="0" dirty="0">
                <a:solidFill>
                  <a:srgbClr val="FF0000"/>
                </a:solidFill>
                <a:cs typeface="Times New Roman" pitchFamily="18" charset="0"/>
              </a:rPr>
              <a:t> moment </a:t>
            </a:r>
            <a:r>
              <a:rPr lang="tr-TR" sz="1800" baseline="0" dirty="0">
                <a:cs typeface="Times New Roman" pitchFamily="18" charset="0"/>
              </a:rPr>
              <a:t>ile ölçülür ve </a:t>
            </a:r>
            <a:r>
              <a:rPr lang="tr-TR" sz="1800" i="1" baseline="0" dirty="0">
                <a:cs typeface="Times New Roman" pitchFamily="18" charset="0"/>
              </a:rPr>
              <a:t>µ </a:t>
            </a:r>
            <a:r>
              <a:rPr lang="tr-TR" sz="1800" baseline="0" dirty="0">
                <a:cs typeface="Times New Roman" pitchFamily="18" charset="0"/>
              </a:rPr>
              <a:t>ile gösterilir. </a:t>
            </a:r>
            <a:endParaRPr lang="tr-TR" sz="1800" baseline="0" dirty="0" smtClean="0">
              <a:cs typeface="Times New Roman" pitchFamily="18" charset="0"/>
            </a:endParaRPr>
          </a:p>
          <a:p>
            <a:pPr>
              <a:lnSpc>
                <a:spcPct val="150000"/>
              </a:lnSpc>
            </a:pPr>
            <a:r>
              <a:rPr lang="tr-TR" sz="1800" baseline="0" dirty="0" smtClean="0">
                <a:cs typeface="Times New Roman" pitchFamily="18" charset="0"/>
              </a:rPr>
              <a:t>Aralarında </a:t>
            </a:r>
            <a:r>
              <a:rPr lang="tr-TR" sz="1800" i="1" baseline="0" dirty="0" smtClean="0">
                <a:cs typeface="Times New Roman" pitchFamily="18" charset="0"/>
              </a:rPr>
              <a:t>d </a:t>
            </a:r>
            <a:r>
              <a:rPr lang="tr-TR" sz="1800" baseline="0" dirty="0">
                <a:cs typeface="Times New Roman" pitchFamily="18" charset="0"/>
              </a:rPr>
              <a:t>mesafesi bulunan eşit büyüklükteki </a:t>
            </a:r>
            <a:r>
              <a:rPr lang="tr-TR" sz="1800" i="1" baseline="0" dirty="0" smtClean="0">
                <a:cs typeface="Times New Roman" pitchFamily="18" charset="0"/>
              </a:rPr>
              <a:t>q+ </a:t>
            </a:r>
            <a:r>
              <a:rPr lang="tr-TR" sz="1800" baseline="0" dirty="0">
                <a:cs typeface="Times New Roman" pitchFamily="18" charset="0"/>
              </a:rPr>
              <a:t>ve </a:t>
            </a:r>
            <a:r>
              <a:rPr lang="tr-TR" sz="1800" i="1" baseline="0" dirty="0" smtClean="0">
                <a:cs typeface="Times New Roman" pitchFamily="18" charset="0"/>
              </a:rPr>
              <a:t>q- </a:t>
            </a:r>
            <a:r>
              <a:rPr lang="tr-TR" sz="1800" baseline="0" dirty="0">
                <a:cs typeface="Times New Roman" pitchFamily="18" charset="0"/>
              </a:rPr>
              <a:t>yükleri için </a:t>
            </a:r>
            <a:r>
              <a:rPr lang="tr-TR" sz="1800" baseline="0" dirty="0" err="1">
                <a:cs typeface="Times New Roman" pitchFamily="18" charset="0"/>
              </a:rPr>
              <a:t>dipol</a:t>
            </a:r>
            <a:r>
              <a:rPr lang="tr-TR" sz="1800" baseline="0" dirty="0">
                <a:cs typeface="Times New Roman" pitchFamily="18" charset="0"/>
              </a:rPr>
              <a:t> moment</a:t>
            </a:r>
            <a:r>
              <a:rPr lang="tr-TR" sz="1800" baseline="0" dirty="0" smtClean="0">
                <a:cs typeface="Times New Roman" pitchFamily="18" charset="0"/>
              </a:rPr>
              <a:t>;</a:t>
            </a:r>
          </a:p>
          <a:p>
            <a:pPr>
              <a:lnSpc>
                <a:spcPct val="150000"/>
              </a:lnSpc>
            </a:pPr>
            <a:r>
              <a:rPr lang="tr-TR" sz="1800" baseline="0" dirty="0" smtClean="0">
                <a:cs typeface="Times New Roman" pitchFamily="18" charset="0"/>
              </a:rPr>
              <a:t>µ = </a:t>
            </a:r>
            <a:r>
              <a:rPr lang="tr-TR" sz="1800" baseline="0" dirty="0" err="1" smtClean="0">
                <a:cs typeface="Times New Roman" pitchFamily="18" charset="0"/>
              </a:rPr>
              <a:t>q</a:t>
            </a:r>
            <a:r>
              <a:rPr lang="tr-TR" sz="1800" i="1" baseline="0" dirty="0" err="1" smtClean="0">
                <a:cs typeface="Times New Roman" pitchFamily="18" charset="0"/>
              </a:rPr>
              <a:t>d</a:t>
            </a:r>
            <a:r>
              <a:rPr lang="tr-TR" sz="1800" baseline="0" dirty="0" smtClean="0">
                <a:cs typeface="Times New Roman" pitchFamily="18" charset="0"/>
              </a:rPr>
              <a:t>  </a:t>
            </a:r>
            <a:r>
              <a:rPr lang="tr-TR" sz="1800" baseline="0" dirty="0">
                <a:cs typeface="Times New Roman" pitchFamily="18" charset="0"/>
              </a:rPr>
              <a:t>formülü ile ifade edilir</a:t>
            </a:r>
            <a:r>
              <a:rPr lang="tr-TR" sz="1800" baseline="0" dirty="0" smtClean="0">
                <a:cs typeface="Times New Roman" pitchFamily="18" charset="0"/>
              </a:rPr>
              <a:t>.</a:t>
            </a:r>
          </a:p>
          <a:p>
            <a:pPr>
              <a:lnSpc>
                <a:spcPct val="150000"/>
              </a:lnSpc>
            </a:pPr>
            <a:r>
              <a:rPr lang="tr-TR" sz="1800" baseline="0" dirty="0" smtClean="0">
                <a:cs typeface="Times New Roman" pitchFamily="18" charset="0"/>
              </a:rPr>
              <a:t>Moleküllerin </a:t>
            </a:r>
            <a:r>
              <a:rPr lang="tr-TR" sz="1800" baseline="0" dirty="0" err="1">
                <a:cs typeface="Times New Roman" pitchFamily="18" charset="0"/>
              </a:rPr>
              <a:t>dipol</a:t>
            </a:r>
            <a:r>
              <a:rPr lang="tr-TR" sz="1800" baseline="0" dirty="0">
                <a:cs typeface="Times New Roman" pitchFamily="18" charset="0"/>
              </a:rPr>
              <a:t> momentleri genellikle </a:t>
            </a:r>
            <a:r>
              <a:rPr lang="tr-TR" sz="1800" baseline="0" dirty="0" err="1">
                <a:cs typeface="Times New Roman" pitchFamily="18" charset="0"/>
              </a:rPr>
              <a:t>debye</a:t>
            </a:r>
            <a:r>
              <a:rPr lang="tr-TR" sz="1800" baseline="0" dirty="0">
                <a:cs typeface="Times New Roman" pitchFamily="18" charset="0"/>
              </a:rPr>
              <a:t> (D) olarak verilir </a:t>
            </a:r>
            <a:endParaRPr lang="tr-TR" sz="1800" baseline="0" dirty="0" smtClean="0">
              <a:cs typeface="Times New Roman" pitchFamily="18" charset="0"/>
            </a:endParaRPr>
          </a:p>
          <a:p>
            <a:pPr>
              <a:lnSpc>
                <a:spcPct val="150000"/>
              </a:lnSpc>
            </a:pPr>
            <a:r>
              <a:rPr lang="tr-TR" sz="1800" baseline="0" dirty="0" smtClean="0">
                <a:cs typeface="Times New Roman" pitchFamily="18" charset="0"/>
              </a:rPr>
              <a:t>1 D = </a:t>
            </a:r>
            <a:r>
              <a:rPr lang="tr-TR" sz="1800" baseline="0" dirty="0">
                <a:cs typeface="Times New Roman" pitchFamily="18" charset="0"/>
              </a:rPr>
              <a:t>3.34x10</a:t>
            </a:r>
            <a:r>
              <a:rPr lang="tr-TR" sz="1800" dirty="0">
                <a:cs typeface="Times New Roman" pitchFamily="18" charset="0"/>
              </a:rPr>
              <a:t>-30</a:t>
            </a:r>
            <a:r>
              <a:rPr lang="tr-TR" sz="1800" baseline="0" dirty="0">
                <a:cs typeface="Times New Roman" pitchFamily="18" charset="0"/>
              </a:rPr>
              <a:t> </a:t>
            </a:r>
            <a:r>
              <a:rPr lang="tr-TR" sz="1800" baseline="0" dirty="0" err="1">
                <a:cs typeface="Times New Roman" pitchFamily="18" charset="0"/>
              </a:rPr>
              <a:t>Coluomb</a:t>
            </a:r>
            <a:r>
              <a:rPr lang="tr-TR" sz="1800" baseline="0" dirty="0">
                <a:cs typeface="Times New Roman" pitchFamily="18" charset="0"/>
              </a:rPr>
              <a:t> metre </a:t>
            </a:r>
            <a:r>
              <a:rPr lang="tr-TR" sz="1800" baseline="0" dirty="0" smtClean="0">
                <a:cs typeface="Times New Roman" pitchFamily="18" charset="0"/>
              </a:rPr>
              <a:t> ye </a:t>
            </a:r>
            <a:r>
              <a:rPr lang="tr-TR" sz="1800" baseline="0" dirty="0">
                <a:cs typeface="Times New Roman" pitchFamily="18" charset="0"/>
              </a:rPr>
              <a:t>eşit olan bir birimdir. </a:t>
            </a:r>
            <a:endParaRPr lang="tr-TR" sz="1800" baseline="0" dirty="0" smtClean="0">
              <a:cs typeface="Times New Roman" pitchFamily="18" charset="0"/>
            </a:endParaRPr>
          </a:p>
          <a:p>
            <a:pPr>
              <a:lnSpc>
                <a:spcPct val="150000"/>
              </a:lnSpc>
            </a:pPr>
            <a:r>
              <a:rPr lang="tr-TR" sz="1800" baseline="0" dirty="0" smtClean="0">
                <a:cs typeface="Times New Roman" pitchFamily="18" charset="0"/>
              </a:rPr>
              <a:t>Moleküller </a:t>
            </a:r>
            <a:r>
              <a:rPr lang="tr-TR" sz="1800" baseline="0" dirty="0">
                <a:cs typeface="Times New Roman" pitchFamily="18" charset="0"/>
              </a:rPr>
              <a:t>için yük, elektron yükü birimi e ile ölçülür</a:t>
            </a:r>
            <a:r>
              <a:rPr lang="tr-TR" sz="1800" baseline="0" dirty="0" smtClean="0">
                <a:cs typeface="Times New Roman" pitchFamily="18" charset="0"/>
              </a:rPr>
              <a:t>. Aralarındaki </a:t>
            </a:r>
            <a:r>
              <a:rPr lang="tr-TR" sz="1800" baseline="0" dirty="0">
                <a:cs typeface="Times New Roman" pitchFamily="18" charset="0"/>
              </a:rPr>
              <a:t>uzaklık 1.00 Å ve yük yoğunluğu 1.60x10</a:t>
            </a:r>
            <a:r>
              <a:rPr lang="tr-TR" sz="1800" dirty="0">
                <a:cs typeface="Times New Roman" pitchFamily="18" charset="0"/>
              </a:rPr>
              <a:t>-19</a:t>
            </a:r>
            <a:r>
              <a:rPr lang="tr-TR" sz="1800" baseline="0" dirty="0">
                <a:cs typeface="Times New Roman" pitchFamily="18" charset="0"/>
              </a:rPr>
              <a:t> C olan bir molekülün </a:t>
            </a:r>
            <a:r>
              <a:rPr lang="tr-TR" sz="1800" baseline="0" dirty="0" err="1">
                <a:cs typeface="Times New Roman" pitchFamily="18" charset="0"/>
              </a:rPr>
              <a:t>dipol</a:t>
            </a:r>
            <a:r>
              <a:rPr lang="tr-TR" sz="1800" baseline="0" dirty="0">
                <a:cs typeface="Times New Roman" pitchFamily="18" charset="0"/>
              </a:rPr>
              <a:t> momenti şu şekilde hesaplanır</a:t>
            </a:r>
            <a:r>
              <a:rPr lang="tr-TR" sz="1800" baseline="0" dirty="0" smtClean="0">
                <a:cs typeface="Times New Roman" pitchFamily="18" charset="0"/>
              </a:rPr>
              <a:t>.</a:t>
            </a:r>
          </a:p>
          <a:p>
            <a:pPr>
              <a:lnSpc>
                <a:spcPct val="150000"/>
              </a:lnSpc>
            </a:pPr>
            <a:endParaRPr lang="tr-TR" sz="1800" b="1" i="1" baseline="0" dirty="0">
              <a:cs typeface="Times New Roman" pitchFamily="18" charset="0"/>
            </a:endParaRPr>
          </a:p>
          <a:p>
            <a:pPr>
              <a:lnSpc>
                <a:spcPct val="150000"/>
              </a:lnSpc>
            </a:pPr>
            <a:r>
              <a:rPr lang="tr-TR" sz="1800" baseline="0" dirty="0" smtClean="0">
                <a:cs typeface="Times New Roman" pitchFamily="18" charset="0"/>
              </a:rPr>
              <a:t>µ = </a:t>
            </a:r>
            <a:r>
              <a:rPr lang="tr-TR" sz="1800" baseline="0" dirty="0" err="1" smtClean="0">
                <a:cs typeface="Times New Roman" pitchFamily="18" charset="0"/>
              </a:rPr>
              <a:t>q</a:t>
            </a:r>
            <a:r>
              <a:rPr lang="tr-TR" sz="1800" i="1" baseline="0" dirty="0" err="1" smtClean="0">
                <a:cs typeface="Times New Roman" pitchFamily="18" charset="0"/>
              </a:rPr>
              <a:t>d</a:t>
            </a:r>
            <a:r>
              <a:rPr lang="tr-TR" sz="1800" baseline="0" dirty="0" smtClean="0">
                <a:cs typeface="Times New Roman" pitchFamily="18" charset="0"/>
              </a:rPr>
              <a:t> </a:t>
            </a:r>
            <a:r>
              <a:rPr lang="tr-TR" sz="1800" baseline="0" dirty="0">
                <a:cs typeface="Times New Roman" pitchFamily="18" charset="0"/>
              </a:rPr>
              <a:t>= (1.60x10</a:t>
            </a:r>
            <a:r>
              <a:rPr lang="tr-TR" sz="1800" dirty="0">
                <a:cs typeface="Times New Roman" pitchFamily="18" charset="0"/>
              </a:rPr>
              <a:t>-19</a:t>
            </a:r>
            <a:r>
              <a:rPr lang="tr-TR" sz="1800" baseline="0" dirty="0">
                <a:cs typeface="Times New Roman" pitchFamily="18" charset="0"/>
              </a:rPr>
              <a:t> C) x (1.00 Å )x (</a:t>
            </a:r>
            <a:r>
              <a:rPr lang="tr-TR" sz="1800" baseline="0" dirty="0" smtClean="0">
                <a:cs typeface="Times New Roman" pitchFamily="18" charset="0"/>
              </a:rPr>
              <a:t>10</a:t>
            </a:r>
            <a:r>
              <a:rPr lang="tr-TR" sz="1800" dirty="0" smtClean="0">
                <a:cs typeface="Times New Roman" pitchFamily="18" charset="0"/>
              </a:rPr>
              <a:t>-10 </a:t>
            </a:r>
            <a:r>
              <a:rPr lang="tr-TR" sz="1800" baseline="0" dirty="0" smtClean="0">
                <a:cs typeface="Times New Roman" pitchFamily="18" charset="0"/>
              </a:rPr>
              <a:t>m </a:t>
            </a:r>
            <a:r>
              <a:rPr lang="tr-TR" sz="1800" baseline="0" dirty="0">
                <a:cs typeface="Times New Roman" pitchFamily="18" charset="0"/>
              </a:rPr>
              <a:t>/1 Å) x (1D/ 3.34x10</a:t>
            </a:r>
            <a:r>
              <a:rPr lang="tr-TR" sz="1800" dirty="0">
                <a:cs typeface="Times New Roman" pitchFamily="18" charset="0"/>
              </a:rPr>
              <a:t>-30</a:t>
            </a:r>
            <a:r>
              <a:rPr lang="tr-TR" sz="1800" baseline="0" dirty="0">
                <a:cs typeface="Times New Roman" pitchFamily="18" charset="0"/>
              </a:rPr>
              <a:t> </a:t>
            </a:r>
            <a:r>
              <a:rPr lang="tr-TR" sz="1800" baseline="0" dirty="0" err="1">
                <a:cs typeface="Times New Roman" pitchFamily="18" charset="0"/>
              </a:rPr>
              <a:t>Coluomb</a:t>
            </a:r>
            <a:r>
              <a:rPr lang="tr-TR" sz="1800" baseline="0" dirty="0">
                <a:cs typeface="Times New Roman" pitchFamily="18" charset="0"/>
              </a:rPr>
              <a:t> metre) </a:t>
            </a:r>
            <a:endParaRPr lang="tr-TR" sz="1800" baseline="0" dirty="0" smtClean="0">
              <a:cs typeface="Times New Roman" pitchFamily="18" charset="0"/>
            </a:endParaRPr>
          </a:p>
          <a:p>
            <a:pPr>
              <a:lnSpc>
                <a:spcPct val="150000"/>
              </a:lnSpc>
            </a:pPr>
            <a:r>
              <a:rPr lang="tr-TR" sz="1800" baseline="0" dirty="0" smtClean="0">
                <a:cs typeface="Times New Roman" pitchFamily="18" charset="0"/>
              </a:rPr>
              <a:t>µ</a:t>
            </a:r>
            <a:r>
              <a:rPr lang="tr-TR" sz="1800" baseline="0" dirty="0">
                <a:cs typeface="Times New Roman" pitchFamily="18" charset="0"/>
              </a:rPr>
              <a:t>= 4.79 </a:t>
            </a:r>
            <a:r>
              <a:rPr lang="tr-TR" sz="1800" baseline="0" dirty="0" smtClean="0">
                <a:cs typeface="Times New Roman" pitchFamily="18" charset="0"/>
              </a:rPr>
              <a:t>D </a:t>
            </a:r>
          </a:p>
          <a:p>
            <a:pPr>
              <a:lnSpc>
                <a:spcPct val="150000"/>
              </a:lnSpc>
            </a:pPr>
            <a:r>
              <a:rPr lang="tr-TR" sz="1800" baseline="0" dirty="0" smtClean="0">
                <a:cs typeface="Times New Roman" pitchFamily="18" charset="0"/>
              </a:rPr>
              <a:t>Polar </a:t>
            </a:r>
            <a:r>
              <a:rPr lang="tr-TR" sz="1800" baseline="0" dirty="0">
                <a:cs typeface="Times New Roman" pitchFamily="18" charset="0"/>
              </a:rPr>
              <a:t>bir </a:t>
            </a:r>
            <a:r>
              <a:rPr lang="tr-TR" sz="1800" baseline="0" dirty="0" err="1">
                <a:cs typeface="Times New Roman" pitchFamily="18" charset="0"/>
              </a:rPr>
              <a:t>kovalent</a:t>
            </a:r>
            <a:r>
              <a:rPr lang="tr-TR" sz="1800" baseline="0" dirty="0">
                <a:cs typeface="Times New Roman" pitchFamily="18" charset="0"/>
              </a:rPr>
              <a:t> bağda yük dağılımdaki farklılık </a:t>
            </a:r>
            <a:r>
              <a:rPr lang="tr-TR" sz="1800" baseline="0" dirty="0" err="1">
                <a:cs typeface="Times New Roman" pitchFamily="18" charset="0"/>
              </a:rPr>
              <a:t>dipol</a:t>
            </a:r>
            <a:r>
              <a:rPr lang="tr-TR" sz="1800" baseline="0" dirty="0">
                <a:cs typeface="Times New Roman" pitchFamily="18" charset="0"/>
              </a:rPr>
              <a:t> moment ile verilir. </a:t>
            </a:r>
            <a:endParaRPr lang="tr-TR" sz="1800" baseline="0" dirty="0" smtClean="0">
              <a:cs typeface="Times New Roman" pitchFamily="18" charset="0"/>
            </a:endParaRPr>
          </a:p>
          <a:p>
            <a:pPr>
              <a:lnSpc>
                <a:spcPct val="150000"/>
              </a:lnSpc>
            </a:pPr>
            <a:r>
              <a:rPr lang="tr-TR" sz="1800" baseline="0" dirty="0" err="1" smtClean="0">
                <a:cs typeface="Times New Roman" pitchFamily="18" charset="0"/>
              </a:rPr>
              <a:t>Dipol</a:t>
            </a:r>
            <a:r>
              <a:rPr lang="tr-TR" sz="1800" baseline="0" dirty="0" smtClean="0">
                <a:cs typeface="Times New Roman" pitchFamily="18" charset="0"/>
              </a:rPr>
              <a:t> </a:t>
            </a:r>
            <a:r>
              <a:rPr lang="tr-TR" sz="1800" baseline="0" dirty="0">
                <a:cs typeface="Times New Roman" pitchFamily="18" charset="0"/>
              </a:rPr>
              <a:t>moment </a:t>
            </a:r>
            <a:r>
              <a:rPr lang="tr-TR" sz="1800" baseline="0" dirty="0" err="1">
                <a:cs typeface="Times New Roman" pitchFamily="18" charset="0"/>
              </a:rPr>
              <a:t>vektörel</a:t>
            </a:r>
            <a:r>
              <a:rPr lang="tr-TR" sz="1800" baseline="0" dirty="0">
                <a:cs typeface="Times New Roman" pitchFamily="18" charset="0"/>
              </a:rPr>
              <a:t> bir büyüklüktür.</a:t>
            </a:r>
          </a:p>
        </p:txBody>
      </p:sp>
    </p:spTree>
    <p:extLst>
      <p:ext uri="{BB962C8B-B14F-4D97-AF65-F5344CB8AC3E}">
        <p14:creationId xmlns:p14="http://schemas.microsoft.com/office/powerpoint/2010/main" val="147135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r>
              <a:rPr lang="tr-TR" dirty="0" smtClean="0"/>
              <a:t>Moleküllerin </a:t>
            </a:r>
            <a:r>
              <a:rPr lang="en-US" dirty="0" err="1" smtClean="0"/>
              <a:t>Dipol</a:t>
            </a:r>
            <a:r>
              <a:rPr lang="en-US" dirty="0" smtClean="0"/>
              <a:t> Moment</a:t>
            </a:r>
            <a:r>
              <a:rPr lang="tr-TR" dirty="0" smtClean="0"/>
              <a:t>i</a:t>
            </a:r>
            <a:endParaRPr lang="en-US" dirty="0"/>
          </a:p>
        </p:txBody>
      </p:sp>
      <p:sp>
        <p:nvSpPr>
          <p:cNvPr id="626691" name="Rectangle 3"/>
          <p:cNvSpPr>
            <a:spLocks noGrp="1" noChangeArrowheads="1"/>
          </p:cNvSpPr>
          <p:nvPr>
            <p:ph type="body" sz="half" idx="1"/>
          </p:nvPr>
        </p:nvSpPr>
        <p:spPr/>
        <p:txBody>
          <a:bodyPr/>
          <a:lstStyle/>
          <a:p>
            <a:endParaRPr lang="en-US" sz="2400" dirty="0"/>
          </a:p>
          <a:p>
            <a:endParaRPr lang="en-US" sz="2400" dirty="0"/>
          </a:p>
        </p:txBody>
      </p:sp>
      <p:pic>
        <p:nvPicPr>
          <p:cNvPr id="626697" name="Picture 9" descr="FG11_1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844800" y="1143000"/>
            <a:ext cx="2830513" cy="5053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8685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smtClean="0">
            <a:latin typeface="Times New Roman" pitchFamily="18" charset="0"/>
            <a:cs typeface="Times New Roman" pitchFamily="18" charset="0"/>
          </a:defRPr>
        </a:defPPr>
      </a:lstStyle>
    </a:txDef>
  </a:objectDefaults>
  <a:extraClrSchemeLst/>
</a:theme>
</file>

<file path=ppt/theme/theme4.xml><?xml version="1.0" encoding="utf-8"?>
<a:theme xmlns:a="http://schemas.openxmlformats.org/drawingml/2006/main" name="Default Design">
  <a:themeElements>
    <a:clrScheme name="">
      <a:dk1>
        <a:srgbClr val="000000"/>
      </a:dk1>
      <a:lt1>
        <a:srgbClr val="FFFFFF"/>
      </a:lt1>
      <a:dk2>
        <a:srgbClr val="FF0101"/>
      </a:dk2>
      <a:lt2>
        <a:srgbClr val="0066FF"/>
      </a:lt2>
      <a:accent1>
        <a:srgbClr val="0000FF"/>
      </a:accent1>
      <a:accent2>
        <a:srgbClr val="666633"/>
      </a:accent2>
      <a:accent3>
        <a:srgbClr val="FFFFFF"/>
      </a:accent3>
      <a:accent4>
        <a:srgbClr val="000000"/>
      </a:accent4>
      <a:accent5>
        <a:srgbClr val="AAAAFF"/>
      </a:accent5>
      <a:accent6>
        <a:srgbClr val="5C5C2D"/>
      </a:accent6>
      <a:hlink>
        <a:srgbClr val="0033CC"/>
      </a:hlink>
      <a:folHlink>
        <a:srgbClr val="9933FF"/>
      </a:folHlink>
    </a:clrScheme>
    <a:fontScheme name="Default Design">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B2B2B2"/>
        </a:lt1>
        <a:dk2>
          <a:srgbClr val="FF0101"/>
        </a:dk2>
        <a:lt2>
          <a:srgbClr val="333333"/>
        </a:lt2>
        <a:accent1>
          <a:srgbClr val="0000FF"/>
        </a:accent1>
        <a:accent2>
          <a:srgbClr val="666633"/>
        </a:accent2>
        <a:accent3>
          <a:srgbClr val="D5D5D5"/>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C0C0C0"/>
        </a:lt1>
        <a:dk2>
          <a:srgbClr val="FF0101"/>
        </a:dk2>
        <a:lt2>
          <a:srgbClr val="333333"/>
        </a:lt2>
        <a:accent1>
          <a:srgbClr val="0000FF"/>
        </a:accent1>
        <a:accent2>
          <a:srgbClr val="666633"/>
        </a:accent2>
        <a:accent3>
          <a:srgbClr val="DCDCDC"/>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
      <a:dk1>
        <a:srgbClr val="000000"/>
      </a:dk1>
      <a:lt1>
        <a:srgbClr val="FFFFFF"/>
      </a:lt1>
      <a:dk2>
        <a:srgbClr val="FF0101"/>
      </a:dk2>
      <a:lt2>
        <a:srgbClr val="0066FF"/>
      </a:lt2>
      <a:accent1>
        <a:srgbClr val="0000FF"/>
      </a:accent1>
      <a:accent2>
        <a:srgbClr val="666633"/>
      </a:accent2>
      <a:accent3>
        <a:srgbClr val="FFFFFF"/>
      </a:accent3>
      <a:accent4>
        <a:srgbClr val="000000"/>
      </a:accent4>
      <a:accent5>
        <a:srgbClr val="AAAAFF"/>
      </a:accent5>
      <a:accent6>
        <a:srgbClr val="5C5C2D"/>
      </a:accent6>
      <a:hlink>
        <a:srgbClr val="0033CC"/>
      </a:hlink>
      <a:folHlink>
        <a:srgbClr val="9933FF"/>
      </a:folHlink>
    </a:clrScheme>
    <a:fontScheme name="Default Design">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B2B2B2"/>
        </a:lt1>
        <a:dk2>
          <a:srgbClr val="FF0101"/>
        </a:dk2>
        <a:lt2>
          <a:srgbClr val="333333"/>
        </a:lt2>
        <a:accent1>
          <a:srgbClr val="0000FF"/>
        </a:accent1>
        <a:accent2>
          <a:srgbClr val="666633"/>
        </a:accent2>
        <a:accent3>
          <a:srgbClr val="D5D5D5"/>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C0C0C0"/>
        </a:lt1>
        <a:dk2>
          <a:srgbClr val="FF0101"/>
        </a:dk2>
        <a:lt2>
          <a:srgbClr val="333333"/>
        </a:lt2>
        <a:accent1>
          <a:srgbClr val="0000FF"/>
        </a:accent1>
        <a:accent2>
          <a:srgbClr val="666633"/>
        </a:accent2>
        <a:accent3>
          <a:srgbClr val="DCDCDC"/>
        </a:accent3>
        <a:accent4>
          <a:srgbClr val="000000"/>
        </a:accent4>
        <a:accent5>
          <a:srgbClr val="AAAAFF"/>
        </a:accent5>
        <a:accent6>
          <a:srgbClr val="5C5C2D"/>
        </a:accent6>
        <a:hlink>
          <a:srgbClr val="0033CC"/>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1405</TotalTime>
  <Words>1456</Words>
  <Application>Microsoft Office PowerPoint</Application>
  <PresentationFormat>Ekran Gösterisi (4:3)</PresentationFormat>
  <Paragraphs>159</Paragraphs>
  <Slides>29</Slides>
  <Notes>7</Notes>
  <HiddenSlides>0</HiddenSlides>
  <MMClips>0</MMClips>
  <ScaleCrop>false</ScaleCrop>
  <HeadingPairs>
    <vt:vector size="4" baseType="variant">
      <vt:variant>
        <vt:lpstr>Tema</vt:lpstr>
      </vt:variant>
      <vt:variant>
        <vt:i4>5</vt:i4>
      </vt:variant>
      <vt:variant>
        <vt:lpstr>Slayt Başlıkları</vt:lpstr>
      </vt:variant>
      <vt:variant>
        <vt:i4>29</vt:i4>
      </vt:variant>
    </vt:vector>
  </HeadingPairs>
  <TitlesOfParts>
    <vt:vector size="34" baseType="lpstr">
      <vt:lpstr>Akış</vt:lpstr>
      <vt:lpstr>Ofis Teması</vt:lpstr>
      <vt:lpstr>1_Ofis Teması</vt:lpstr>
      <vt:lpstr>Default Design</vt:lpstr>
      <vt:lpstr>1_Default Design</vt:lpstr>
      <vt:lpstr>PowerPoint Sunusu</vt:lpstr>
      <vt:lpstr>PowerPoint Sunusu</vt:lpstr>
      <vt:lpstr>PowerPoint Sunusu</vt:lpstr>
      <vt:lpstr>PowerPoint Sunusu</vt:lpstr>
      <vt:lpstr>PowerPoint Sunusu</vt:lpstr>
      <vt:lpstr>PowerPoint Sunusu</vt:lpstr>
      <vt:lpstr>PowerPoint Sunusu</vt:lpstr>
      <vt:lpstr>PowerPoint Sunusu</vt:lpstr>
      <vt:lpstr>Moleküllerin Dipol Momenti</vt:lpstr>
      <vt:lpstr>Bağ Derecesi ve Bağ Uzunlukları</vt:lpstr>
      <vt:lpstr>Bağ Uzunlukları</vt:lpstr>
      <vt:lpstr>Bağ Enerjileri</vt:lpstr>
      <vt:lpstr>Bağ Enerjileri</vt:lpstr>
      <vt:lpstr>Bağ Enerjileri  ve Reaksiyon Entalpileri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Kimyasal Kinetik</dc:title>
  <dc:creator>HASAN</dc:creator>
  <cp:lastModifiedBy>HCESUR</cp:lastModifiedBy>
  <cp:revision>307</cp:revision>
  <dcterms:created xsi:type="dcterms:W3CDTF">2010-01-30T12:12:07Z</dcterms:created>
  <dcterms:modified xsi:type="dcterms:W3CDTF">2014-10-31T11:34:30Z</dcterms:modified>
</cp:coreProperties>
</file>