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9" r:id="rId2"/>
    <p:sldId id="257" r:id="rId3"/>
    <p:sldId id="274" r:id="rId4"/>
    <p:sldId id="276" r:id="rId5"/>
    <p:sldId id="258" r:id="rId6"/>
    <p:sldId id="269" r:id="rId7"/>
    <p:sldId id="270" r:id="rId8"/>
    <p:sldId id="271" r:id="rId9"/>
    <p:sldId id="275" r:id="rId10"/>
    <p:sldId id="259" r:id="rId11"/>
    <p:sldId id="282" r:id="rId12"/>
    <p:sldId id="260" r:id="rId13"/>
    <p:sldId id="277" r:id="rId14"/>
    <p:sldId id="278" r:id="rId15"/>
    <p:sldId id="261" r:id="rId16"/>
    <p:sldId id="262" r:id="rId17"/>
    <p:sldId id="264" r:id="rId18"/>
    <p:sldId id="281" r:id="rId19"/>
    <p:sldId id="265" r:id="rId20"/>
    <p:sldId id="266"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4"/>
    <p:restoredTop sz="73780" autoAdjust="0"/>
  </p:normalViewPr>
  <p:slideViewPr>
    <p:cSldViewPr snapToGrid="0" snapToObjects="1">
      <p:cViewPr>
        <p:scale>
          <a:sx n="62" d="100"/>
          <a:sy n="62" d="100"/>
        </p:scale>
        <p:origin x="-712" y="-11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AEA9D-84DF-E449-8230-33F0C10B7FBB}" type="datetimeFigureOut">
              <a:rPr lang="en-US" smtClean="0"/>
              <a:t>17/11/17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24509-F6BB-CF41-A66A-A982CBBBCD86}" type="slidenum">
              <a:rPr lang="en-US" smtClean="0"/>
              <a:t>‹#›</a:t>
            </a:fld>
            <a:endParaRPr lang="en-US"/>
          </a:p>
        </p:txBody>
      </p:sp>
    </p:spTree>
    <p:extLst>
      <p:ext uri="{BB962C8B-B14F-4D97-AF65-F5344CB8AC3E}">
        <p14:creationId xmlns:p14="http://schemas.microsoft.com/office/powerpoint/2010/main" val="63933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Feben Asefaha</a:t>
            </a:r>
          </a:p>
          <a:p>
            <a:r>
              <a:rPr lang="en-US" dirty="0" smtClean="0"/>
              <a:t>I’m Xin Zheng</a:t>
            </a:r>
          </a:p>
          <a:p>
            <a:r>
              <a:rPr lang="en-US" dirty="0" smtClean="0"/>
              <a:t>And I’m </a:t>
            </a:r>
            <a:r>
              <a:rPr lang="en-US" dirty="0" err="1" smtClean="0"/>
              <a:t>Yeyi</a:t>
            </a:r>
            <a:r>
              <a:rPr lang="en-US" dirty="0" smtClean="0"/>
              <a:t> Zhang, and we’re here to talk to you about a</a:t>
            </a:r>
            <a:r>
              <a:rPr lang="en-US" baseline="0" dirty="0" smtClean="0"/>
              <a:t> 2011 research paper published in the American Society for Nutrition. The paper, titled “Sugar Sweetened and artificially sweetened beverage consumption and risk of type 2 diabetes in men</a:t>
            </a:r>
            <a:r>
              <a:rPr lang="en-US" baseline="0" dirty="0" smtClean="0"/>
              <a: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2</a:t>
            </a:fld>
            <a:endParaRPr lang="en-US"/>
          </a:p>
        </p:txBody>
      </p:sp>
    </p:spTree>
    <p:extLst>
      <p:ext uri="{BB962C8B-B14F-4D97-AF65-F5344CB8AC3E}">
        <p14:creationId xmlns:p14="http://schemas.microsoft.com/office/powerpoint/2010/main" val="168291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We</a:t>
            </a:r>
            <a:r>
              <a:rPr kumimoji="1" lang="zh-CN" altLang="en-US" dirty="0" smtClean="0"/>
              <a:t> </a:t>
            </a:r>
            <a:r>
              <a:rPr kumimoji="1" lang="en-US" altLang="zh-CN" dirty="0" smtClean="0"/>
              <a:t>use</a:t>
            </a:r>
            <a:r>
              <a:rPr kumimoji="1" lang="zh-CN" altLang="en-US" dirty="0" smtClean="0"/>
              <a:t> </a:t>
            </a:r>
            <a:r>
              <a:rPr kumimoji="1" lang="en-US" altLang="zh-CN" dirty="0" smtClean="0"/>
              <a:t>longitude</a:t>
            </a:r>
            <a:r>
              <a:rPr kumimoji="1" lang="zh-CN" altLang="en-US" dirty="0" smtClean="0"/>
              <a:t> </a:t>
            </a:r>
            <a:r>
              <a:rPr kumimoji="1" lang="en-US" altLang="zh-CN" dirty="0" smtClean="0"/>
              <a:t>cohort</a:t>
            </a:r>
            <a:r>
              <a:rPr kumimoji="1" lang="zh-CN" altLang="en-US" dirty="0" smtClean="0"/>
              <a:t> </a:t>
            </a:r>
            <a:r>
              <a:rPr kumimoji="1" lang="en-US" altLang="zh-CN" dirty="0" smtClean="0"/>
              <a:t>study</a:t>
            </a:r>
            <a:r>
              <a:rPr kumimoji="1" lang="zh-CN" altLang="en-US" dirty="0" smtClean="0"/>
              <a:t> </a:t>
            </a:r>
            <a:r>
              <a:rPr kumimoji="1" lang="en-US" altLang="zh-CN" dirty="0" smtClean="0"/>
              <a:t>of</a:t>
            </a:r>
            <a:r>
              <a:rPr kumimoji="1" lang="zh-CN" altLang="en-US" dirty="0" smtClean="0"/>
              <a:t> </a:t>
            </a:r>
            <a:r>
              <a:rPr kumimoji="1" lang="en-US" altLang="zh-CN" dirty="0" smtClean="0"/>
              <a:t>40389</a:t>
            </a:r>
            <a:r>
              <a:rPr kumimoji="1" lang="zh-CN" altLang="en-US" dirty="0" smtClean="0"/>
              <a:t> </a:t>
            </a:r>
            <a:r>
              <a:rPr kumimoji="1" lang="en-US" altLang="zh-CN" dirty="0" smtClean="0"/>
              <a:t>participants</a:t>
            </a:r>
            <a:r>
              <a:rPr kumimoji="1" lang="zh-CN" altLang="en-US" dirty="0" smtClean="0"/>
              <a:t>（</a:t>
            </a:r>
            <a:r>
              <a:rPr kumimoji="1" lang="en-US" altLang="zh-CN" dirty="0" smtClean="0"/>
              <a:t>excludes</a:t>
            </a:r>
            <a:r>
              <a:rPr kumimoji="1" lang="zh-CN" altLang="en-US" dirty="0" smtClean="0"/>
              <a:t> </a:t>
            </a:r>
            <a:r>
              <a:rPr kumimoji="1" lang="en-US" altLang="zh-CN" dirty="0" smtClean="0"/>
              <a:t>not</a:t>
            </a:r>
            <a:r>
              <a:rPr kumimoji="1" lang="zh-CN" altLang="en-US" dirty="0" smtClean="0"/>
              <a:t> </a:t>
            </a:r>
            <a:r>
              <a:rPr kumimoji="1" lang="en-US" altLang="zh-CN" dirty="0" smtClean="0"/>
              <a:t>eligible</a:t>
            </a:r>
            <a:r>
              <a:rPr kumimoji="1" lang="zh-CN" altLang="en-US" dirty="0" smtClean="0"/>
              <a:t> </a:t>
            </a:r>
            <a:r>
              <a:rPr kumimoji="1" lang="en-US" altLang="zh-CN" dirty="0" smtClean="0"/>
              <a:t>participants</a:t>
            </a:r>
            <a:r>
              <a:rPr kumimoji="1" lang="zh-CN" altLang="en-US" dirty="0" smtClean="0"/>
              <a:t> </a:t>
            </a:r>
            <a:r>
              <a:rPr kumimoji="1" lang="en-US" altLang="zh-CN" dirty="0" smtClean="0"/>
              <a:t>who</a:t>
            </a:r>
            <a:r>
              <a:rPr kumimoji="1" lang="zh-CN" altLang="en-US" dirty="0" smtClean="0"/>
              <a:t> </a:t>
            </a:r>
            <a:r>
              <a:rPr kumimoji="1" lang="en-US" altLang="zh-CN" dirty="0" smtClean="0"/>
              <a:t>are</a:t>
            </a:r>
            <a:r>
              <a:rPr kumimoji="1" lang="zh-CN" altLang="en-US" dirty="0" smtClean="0"/>
              <a:t> </a:t>
            </a:r>
            <a:r>
              <a:rPr kumimoji="1" lang="en-US" altLang="zh-CN" dirty="0" smtClean="0"/>
              <a:t>with</a:t>
            </a:r>
            <a:r>
              <a:rPr kumimoji="1" lang="zh-CN" altLang="en-US" dirty="0" smtClean="0"/>
              <a:t> </a:t>
            </a:r>
            <a:r>
              <a:rPr kumimoji="1" lang="en-US" altLang="zh-CN" dirty="0" smtClean="0"/>
              <a:t>t</a:t>
            </a:r>
            <a:r>
              <a:rPr lang="en-US" altLang="zh-CN" sz="1200" kern="1200" dirty="0" smtClean="0">
                <a:solidFill>
                  <a:schemeClr val="tx1"/>
                </a:solidFill>
                <a:effectLst/>
                <a:latin typeface="+mn-lt"/>
                <a:ea typeface="+mn-ea"/>
                <a:cs typeface="+mn-cs"/>
              </a:rPr>
              <a:t>ype 2 diabetes, cardiovascular disease cancer</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a:t>
            </a:r>
            <a:r>
              <a:rPr lang="zh-CN" altLang="en-US" sz="1200" kern="1200" dirty="0" smtClean="0">
                <a:solidFill>
                  <a:schemeClr val="tx1"/>
                </a:solidFill>
                <a:effectLst/>
                <a:latin typeface="+mn-lt"/>
                <a:ea typeface="+mn-ea"/>
                <a:cs typeface="+mn-cs"/>
              </a:rPr>
              <a:t> </a:t>
            </a:r>
            <a:r>
              <a:rPr kumimoji="1" lang="en-US" altLang="zh-CN" sz="1200" kern="1200" dirty="0" err="1" smtClean="0">
                <a:solidFill>
                  <a:schemeClr val="tx1"/>
                </a:solidFill>
                <a:effectLst/>
                <a:latin typeface="+mn-lt"/>
                <a:ea typeface="+mn-ea"/>
                <a:cs typeface="+mn-cs"/>
              </a:rPr>
              <a:t>etc</a:t>
            </a:r>
            <a:r>
              <a:rPr kumimoji="1" lang="zh-CN" altLang="en-US" sz="1200" kern="1200" dirty="0" smtClean="0">
                <a:solidFill>
                  <a:schemeClr val="tx1"/>
                </a:solidFill>
                <a:effectLst/>
                <a:latin typeface="+mn-lt"/>
                <a:ea typeface="+mn-ea"/>
                <a:cs typeface="+mn-cs"/>
              </a:rPr>
              <a:t> </a:t>
            </a:r>
            <a:r>
              <a:rPr kumimoji="1" lang="en-US" altLang="zh-CN" sz="1200" kern="1200" dirty="0" smtClean="0">
                <a:solidFill>
                  <a:schemeClr val="tx1"/>
                </a:solidFill>
                <a:effectLst/>
                <a:latin typeface="+mn-lt"/>
                <a:ea typeface="+mn-ea"/>
                <a:cs typeface="+mn-cs"/>
              </a:rPr>
              <a:t>at</a:t>
            </a:r>
            <a:r>
              <a:rPr kumimoji="1" lang="zh-CN" altLang="en-US" sz="1200" kern="1200" dirty="0" smtClean="0">
                <a:solidFill>
                  <a:schemeClr val="tx1"/>
                </a:solidFill>
                <a:effectLst/>
                <a:latin typeface="+mn-lt"/>
                <a:ea typeface="+mn-ea"/>
                <a:cs typeface="+mn-cs"/>
              </a:rPr>
              <a:t> </a:t>
            </a:r>
            <a:r>
              <a:rPr kumimoji="1" lang="en-US" altLang="zh-CN" sz="1200" kern="1200" dirty="0" smtClean="0">
                <a:solidFill>
                  <a:schemeClr val="tx1"/>
                </a:solidFill>
                <a:effectLst/>
                <a:latin typeface="+mn-lt"/>
                <a:ea typeface="+mn-ea"/>
                <a:cs typeface="+mn-cs"/>
              </a:rPr>
              <a:t>baseline).</a:t>
            </a:r>
            <a:r>
              <a:rPr kumimoji="1" lang="zh-CN" altLang="en-US" sz="1200" kern="1200" dirty="0" smtClean="0">
                <a:solidFill>
                  <a:schemeClr val="tx1"/>
                </a:solidFill>
                <a:effectLst/>
                <a:latin typeface="+mn-lt"/>
                <a:ea typeface="+mn-ea"/>
                <a:cs typeface="+mn-cs"/>
              </a:rPr>
              <a:t>  </a:t>
            </a:r>
            <a:endParaRPr kumimoji="1" lang="zh-CN" altLang="en-US" dirty="0"/>
          </a:p>
        </p:txBody>
      </p:sp>
      <p:sp>
        <p:nvSpPr>
          <p:cNvPr id="4" name="幻灯片编号占位符 3"/>
          <p:cNvSpPr>
            <a:spLocks noGrp="1"/>
          </p:cNvSpPr>
          <p:nvPr>
            <p:ph type="sldNum" sz="quarter" idx="10"/>
          </p:nvPr>
        </p:nvSpPr>
        <p:spPr/>
        <p:txBody>
          <a:bodyPr/>
          <a:lstStyle/>
          <a:p>
            <a:fld id="{C2C24509-F6BB-CF41-A66A-A982CBBBCD86}" type="slidenum">
              <a:rPr lang="en-US" smtClean="0"/>
              <a:t>13</a:t>
            </a:fld>
            <a:endParaRPr lang="en-US"/>
          </a:p>
        </p:txBody>
      </p:sp>
    </p:spTree>
    <p:extLst>
      <p:ext uri="{BB962C8B-B14F-4D97-AF65-F5344CB8AC3E}">
        <p14:creationId xmlns:p14="http://schemas.microsoft.com/office/powerpoint/2010/main" val="170054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study,</a:t>
            </a:r>
            <a:r>
              <a:rPr kumimoji="1" lang="zh-CN" altLang="en-US" dirty="0" smtClean="0"/>
              <a:t> </a:t>
            </a:r>
            <a:r>
              <a:rPr kumimoji="1" lang="en-US" altLang="zh-CN" dirty="0" smtClean="0"/>
              <a:t>we</a:t>
            </a:r>
            <a:r>
              <a:rPr kumimoji="1" lang="zh-CN" altLang="en-US" dirty="0" smtClean="0"/>
              <a:t> </a:t>
            </a:r>
            <a:r>
              <a:rPr kumimoji="1" lang="en-US" altLang="zh-CN" dirty="0" smtClean="0"/>
              <a:t>choose</a:t>
            </a:r>
            <a:r>
              <a:rPr kumimoji="1" lang="zh-CN" altLang="en-US" dirty="0" smtClean="0"/>
              <a:t> </a:t>
            </a:r>
            <a:r>
              <a:rPr kumimoji="1" lang="en-US" altLang="zh-CN" dirty="0" smtClean="0"/>
              <a:t>40389</a:t>
            </a:r>
            <a:r>
              <a:rPr kumimoji="1" lang="zh-CN" altLang="en-US" dirty="0" smtClean="0"/>
              <a:t> </a:t>
            </a:r>
            <a:r>
              <a:rPr kumimoji="1" lang="en-US" altLang="zh-CN" dirty="0" smtClean="0"/>
              <a:t>participants</a:t>
            </a:r>
            <a:r>
              <a:rPr kumimoji="1" lang="zh-CN" altLang="en-US" dirty="0" smtClean="0"/>
              <a:t> </a:t>
            </a:r>
            <a:r>
              <a:rPr lang="en-US" altLang="zh-CN" sz="1200" kern="1200" dirty="0" smtClean="0">
                <a:solidFill>
                  <a:schemeClr val="tx1"/>
                </a:solidFill>
                <a:effectLst/>
                <a:latin typeface="+mn-lt"/>
                <a:ea typeface="+mn-ea"/>
                <a:cs typeface="+mn-cs"/>
              </a:rPr>
              <a:t>form the Health Professionals Follow-Up Study (HPFS)</a:t>
            </a:r>
            <a:r>
              <a:rPr lang="en-US"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latin typeface="+mn-lt"/>
                <a:ea typeface="+mn-ea"/>
                <a:cs typeface="+mn-cs"/>
              </a:rPr>
              <a:t>However,  not all men included in the study were used for analysis. Men with Type 2 diabetes, cardiovascular disease, cancer, or “implausible energy intake” were excluded from baseline, reducing the number of participants in this particular study to 40,389. These men were followed over 20 years, and were excluded if they developed Type 2 diabetes within the first two years of the study, in order to negate any effects of prior metabolic defects clouding affecting the onset of diseases (such as insulin resistance), rather than the exposures of interest (here, sugary and artificially sweetened beverages).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Health Professional Follow Up Study implements restriction in its design, by limiting the participants to men. This removes gender based bias in the analysis.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mr-IN" altLang="zh-CN" dirty="0" smtClean="0"/>
              <a:t>…</a:t>
            </a:r>
            <a:r>
              <a:rPr lang="en-US" altLang="zh-CN" dirty="0" smtClean="0"/>
              <a:t>.But that reduces generalizability for</a:t>
            </a:r>
            <a:r>
              <a:rPr lang="en-US" altLang="zh-CN" baseline="0" dirty="0" smtClean="0"/>
              <a:t> half of your population. (sad </a:t>
            </a:r>
            <a:r>
              <a:rPr lang="en-US" altLang="zh-CN" baseline="0" dirty="0" err="1" smtClean="0"/>
              <a:t>emoji</a:t>
            </a:r>
            <a:r>
              <a:rPr lang="en-US" altLang="zh-CN" baseline="0" dirty="0" smtClean="0"/>
              <a:t> on next slide)</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a:t>
            </a:r>
            <a:r>
              <a:rPr lang="en-US" altLang="zh-CN" baseline="0" dirty="0" smtClean="0"/>
              <a:t> are also restricted to health professionals, which includes nurses, </a:t>
            </a:r>
            <a:r>
              <a:rPr lang="en-US" altLang="zh-CN" baseline="0" dirty="0" err="1" smtClean="0"/>
              <a:t>veterianarians</a:t>
            </a:r>
            <a:r>
              <a:rPr lang="en-US" altLang="zh-CN" baseline="0" dirty="0" smtClean="0"/>
              <a:t>, physicians, which keeps it above the same socioeconomic status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C2C24509-F6BB-CF41-A66A-A982CBBBCD86}" type="slidenum">
              <a:rPr lang="en-US" smtClean="0"/>
              <a:t>14</a:t>
            </a:fld>
            <a:endParaRPr lang="en-US"/>
          </a:p>
        </p:txBody>
      </p:sp>
    </p:spTree>
    <p:extLst>
      <p:ext uri="{BB962C8B-B14F-4D97-AF65-F5344CB8AC3E}">
        <p14:creationId xmlns:p14="http://schemas.microsoft.com/office/powerpoint/2010/main" val="1700549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 </a:t>
            </a:r>
            <a:r>
              <a:rPr lang="en-US" altLang="zh-CN" sz="1200" kern="1200" dirty="0" smtClean="0">
                <a:solidFill>
                  <a:schemeClr val="tx1"/>
                </a:solidFill>
                <a:latin typeface="+mn-lt"/>
                <a:ea typeface="+mn-ea"/>
                <a:cs typeface="+mn-cs"/>
              </a:rPr>
              <a:t>This was a prospective cohort study, with data collected via surveys.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In</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the</a:t>
            </a:r>
            <a:r>
              <a:rPr lang="en-US" altLang="zh-CN" sz="1200" kern="1200" dirty="0" smtClean="0">
                <a:solidFill>
                  <a:schemeClr val="tx1"/>
                </a:solidFill>
                <a:latin typeface="+mn-lt"/>
                <a:ea typeface="+mn-ea"/>
                <a:cs typeface="+mn-cs"/>
              </a:rPr>
              <a:t> </a:t>
            </a:r>
            <a:r>
              <a:rPr lang="en-US" altLang="zh-CN" sz="1200" kern="1200" dirty="0" smtClean="0">
                <a:solidFill>
                  <a:schemeClr val="tx1"/>
                </a:solidFill>
                <a:effectLst/>
                <a:latin typeface="+mn-lt"/>
                <a:ea typeface="+mn-ea"/>
                <a:cs typeface="+mn-cs"/>
              </a:rPr>
              <a:t>131-item semi</a:t>
            </a:r>
            <a:r>
              <a:rPr lang="en-US"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quantitative food-frequency questionnaire</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a:t>
            </a:r>
            <a:r>
              <a:rPr lang="en-US" altLang="zh-CN" sz="1200" kern="1200" dirty="0" smtClean="0">
                <a:solidFill>
                  <a:schemeClr val="tx1"/>
                </a:solidFill>
                <a:latin typeface="+mn-lt"/>
                <a:ea typeface="+mn-ea"/>
                <a:cs typeface="+mn-cs"/>
              </a:rPr>
              <a:t>esearchers asked questions about things such as smoking, physical activity, family history of disease, high blood pressure, high triglycerides (in 1986), cardiovascular disease risk, and use of vitamins (post 1988), diuretic. They also looked into energy intake and consumption via detailed questionnaires, to assess what participants dietary behaviors were. </a:t>
            </a:r>
            <a:endParaRPr kumimoji="1" lang="zh-CN" altLang="en-US" dirty="0"/>
          </a:p>
        </p:txBody>
      </p:sp>
      <p:sp>
        <p:nvSpPr>
          <p:cNvPr id="4" name="幻灯片编号占位符 3"/>
          <p:cNvSpPr>
            <a:spLocks noGrp="1"/>
          </p:cNvSpPr>
          <p:nvPr>
            <p:ph type="sldNum" sz="quarter" idx="10"/>
          </p:nvPr>
        </p:nvSpPr>
        <p:spPr/>
        <p:txBody>
          <a:bodyPr/>
          <a:lstStyle/>
          <a:p>
            <a:fld id="{C2C24509-F6BB-CF41-A66A-A982CBBBCD86}" type="slidenum">
              <a:rPr lang="en-US" smtClean="0"/>
              <a:t>15</a:t>
            </a:fld>
            <a:endParaRPr lang="en-US"/>
          </a:p>
        </p:txBody>
      </p:sp>
    </p:spTree>
    <p:extLst>
      <p:ext uri="{BB962C8B-B14F-4D97-AF65-F5344CB8AC3E}">
        <p14:creationId xmlns:p14="http://schemas.microsoft.com/office/powerpoint/2010/main" val="2387985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There were 2680 cases over 20 y of follow-up. </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16</a:t>
            </a:fld>
            <a:endParaRPr lang="en-US"/>
          </a:p>
        </p:txBody>
      </p:sp>
    </p:spTree>
    <p:extLst>
      <p:ext uri="{BB962C8B-B14F-4D97-AF65-F5344CB8AC3E}">
        <p14:creationId xmlns:p14="http://schemas.microsoft.com/office/powerpoint/2010/main" val="206002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of the excessive sugars we consume are “hidden” from us.  Unlike the sugars in fruit, which have their absorption into our bodies slowed down by their fiber content, sugary drinks provide us with a large amount of easily absorbable sugars. Without the fiber, we may not feel satiated, making it easier to consume more of these liquids. </a:t>
            </a:r>
            <a:endParaRPr lang="en-US"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3</a:t>
            </a:fld>
            <a:endParaRPr lang="en-US"/>
          </a:p>
        </p:txBody>
      </p:sp>
    </p:spTree>
    <p:extLst>
      <p:ext uri="{BB962C8B-B14F-4D97-AF65-F5344CB8AC3E}">
        <p14:creationId xmlns:p14="http://schemas.microsoft.com/office/powerpoint/2010/main" val="11772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has been</a:t>
            </a:r>
            <a:r>
              <a:rPr lang="en-US" baseline="0" dirty="0" smtClean="0"/>
              <a:t> discussed</a:t>
            </a:r>
            <a:r>
              <a:rPr lang="en-US" dirty="0" smtClean="0"/>
              <a:t> about the increasing</a:t>
            </a:r>
            <a:r>
              <a:rPr lang="en-US" baseline="0" dirty="0" smtClean="0"/>
              <a:t> incidence and prevalence of type 2 diabetes. Diabetes is an endocrine disorder in which the body cannot properly regulate its blood sugar. Type 2 diabetes is heavily associated with age, and now, lifestyle.  Initially a disease primarily occurring among older people, it is now more frequently diagnosed in people young adults, and sometimes </a:t>
            </a:r>
            <a:r>
              <a:rPr lang="en-US" baseline="0" dirty="0" err="1" smtClean="0"/>
              <a:t>childen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5</a:t>
            </a:fld>
            <a:endParaRPr lang="en-US"/>
          </a:p>
        </p:txBody>
      </p:sp>
    </p:spTree>
    <p:extLst>
      <p:ext uri="{BB962C8B-B14F-4D97-AF65-F5344CB8AC3E}">
        <p14:creationId xmlns:p14="http://schemas.microsoft.com/office/powerpoint/2010/main" val="1368204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a wealth of literature that supports the known risk factors: obesity, sedentary lifestyle, and poor diet. Within dietary behaviors, sugar-sweetened beverages have been identified as major risk factor for diabetes, a behavior that can lead to adiposity, or fat deposition.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(have to cite these major studies)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6</a:t>
            </a:fld>
            <a:endParaRPr lang="en-US"/>
          </a:p>
        </p:txBody>
      </p:sp>
    </p:spTree>
    <p:extLst>
      <p:ext uri="{BB962C8B-B14F-4D97-AF65-F5344CB8AC3E}">
        <p14:creationId xmlns:p14="http://schemas.microsoft.com/office/powerpoint/2010/main" val="28264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Recently, the World Health Organization has set forth recommendations for added sugar consumption: no more than 25 grams a day, or about 5% of total daily calories coming from sugar. This is the optimum threshold for health, and WHO classifies the evidence supporting this recommendation as “strong”.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7</a:t>
            </a:fld>
            <a:endParaRPr lang="en-US"/>
          </a:p>
        </p:txBody>
      </p:sp>
    </p:spTree>
    <p:extLst>
      <p:ext uri="{BB962C8B-B14F-4D97-AF65-F5344CB8AC3E}">
        <p14:creationId xmlns:p14="http://schemas.microsoft.com/office/powerpoint/2010/main" val="23651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There are approximately 40 grams of sugar in ONE can of soda.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8</a:t>
            </a:fld>
            <a:endParaRPr lang="en-US"/>
          </a:p>
        </p:txBody>
      </p:sp>
    </p:spTree>
    <p:extLst>
      <p:ext uri="{BB962C8B-B14F-4D97-AF65-F5344CB8AC3E}">
        <p14:creationId xmlns:p14="http://schemas.microsoft.com/office/powerpoint/2010/main" val="90586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reduce sugar intake, many people utilize artificial sweeteners; like</a:t>
            </a:r>
            <a:r>
              <a:rPr lang="zh-CN" altLang="en-US" baseline="0" dirty="0" smtClean="0"/>
              <a:t> </a:t>
            </a:r>
            <a:r>
              <a:rPr lang="en-US" altLang="zh-CN" baseline="0" dirty="0" smtClean="0"/>
              <a:t>as</a:t>
            </a:r>
            <a:r>
              <a:rPr lang="en-US" baseline="0" dirty="0" smtClean="0"/>
              <a:t>partame, saccharine, and sucralose, marketed as Equal,  </a:t>
            </a:r>
            <a:r>
              <a:rPr lang="en-US" baseline="0" dirty="0" err="1" smtClean="0"/>
              <a:t>Nutrasweet</a:t>
            </a:r>
            <a:r>
              <a:rPr lang="en-US" baseline="0" dirty="0" smtClean="0"/>
              <a:t>, or Splenda, respectively. These are scrutinized, and may come with their own controversies, but many still find them to be a suitable, calorie-free alternative. The</a:t>
            </a:r>
            <a:r>
              <a:rPr lang="zh-CN" altLang="en-US" baseline="0" dirty="0" smtClean="0"/>
              <a:t> </a:t>
            </a:r>
            <a:r>
              <a:rPr lang="en-US" altLang="zh-CN" baseline="0" dirty="0" smtClean="0"/>
              <a:t>researchers</a:t>
            </a:r>
            <a:r>
              <a:rPr lang="zh-CN" altLang="en-US" baseline="0" dirty="0" smtClean="0"/>
              <a:t> </a:t>
            </a:r>
            <a:r>
              <a:rPr lang="en-US" altLang="zh-CN" baseline="0" dirty="0" smtClean="0"/>
              <a:t>are</a:t>
            </a:r>
            <a:r>
              <a:rPr lang="zh-CN" altLang="en-US" baseline="0" dirty="0" smtClean="0"/>
              <a:t> </a:t>
            </a:r>
            <a:r>
              <a:rPr lang="en-US" altLang="zh-CN" baseline="0" dirty="0" smtClean="0"/>
              <a:t>not</a:t>
            </a:r>
            <a:r>
              <a:rPr lang="zh-CN" altLang="en-US" baseline="0" dirty="0" smtClean="0"/>
              <a:t> </a:t>
            </a:r>
            <a:r>
              <a:rPr lang="en-US" altLang="zh-CN" baseline="0" dirty="0" smtClean="0"/>
              <a:t>so</a:t>
            </a:r>
            <a:r>
              <a:rPr lang="zh-CN" altLang="en-US" baseline="0" dirty="0" smtClean="0"/>
              <a:t> </a:t>
            </a:r>
            <a:r>
              <a:rPr lang="en-US" altLang="zh-CN" baseline="0" dirty="0" smtClean="0"/>
              <a:t>convinced,</a:t>
            </a:r>
            <a:r>
              <a:rPr lang="zh-CN" altLang="en-US" baseline="0" dirty="0" smtClean="0"/>
              <a:t> </a:t>
            </a:r>
            <a:r>
              <a:rPr lang="en-US" altLang="zh-CN" baseline="0" dirty="0" smtClean="0"/>
              <a:t>however.</a:t>
            </a:r>
            <a:r>
              <a:rPr lang="zh-CN" altLang="en-US" baseline="0" dirty="0" smtClean="0"/>
              <a:t> </a:t>
            </a:r>
            <a:r>
              <a:rPr lang="en-US" altLang="zh-CN" baseline="0" dirty="0" smtClean="0"/>
              <a:t>Some</a:t>
            </a:r>
            <a:r>
              <a:rPr lang="zh-CN" altLang="en-US" baseline="0" dirty="0" smtClean="0"/>
              <a:t> </a:t>
            </a:r>
            <a:r>
              <a:rPr lang="en-US" altLang="zh-CN" baseline="0" dirty="0" smtClean="0"/>
              <a:t>previous</a:t>
            </a:r>
            <a:r>
              <a:rPr lang="zh-CN" altLang="en-US" baseline="0" dirty="0" smtClean="0"/>
              <a:t> </a:t>
            </a:r>
            <a:r>
              <a:rPr lang="en-US" altLang="zh-CN" baseline="0" dirty="0" smtClean="0"/>
              <a:t>studies</a:t>
            </a:r>
            <a:r>
              <a:rPr lang="zh-CN" altLang="en-US" baseline="0" dirty="0" smtClean="0"/>
              <a:t> </a:t>
            </a:r>
            <a:r>
              <a:rPr lang="en-US" altLang="zh-CN" baseline="0" dirty="0" smtClean="0"/>
              <a:t>have</a:t>
            </a:r>
            <a:r>
              <a:rPr lang="zh-CN" altLang="en-US" baseline="0" dirty="0" smtClean="0"/>
              <a:t> </a:t>
            </a:r>
            <a:r>
              <a:rPr lang="en-US" altLang="zh-CN" baseline="0" dirty="0" smtClean="0"/>
              <a:t>demonstrated</a:t>
            </a:r>
            <a:r>
              <a:rPr lang="zh-CN" altLang="en-US" baseline="0" dirty="0" smtClean="0"/>
              <a:t> </a:t>
            </a:r>
            <a:r>
              <a:rPr lang="en-US" altLang="zh-CN" baseline="0" dirty="0" smtClean="0"/>
              <a:t>an</a:t>
            </a:r>
            <a:r>
              <a:rPr lang="zh-CN" altLang="en-US" baseline="0" dirty="0" smtClean="0"/>
              <a:t> </a:t>
            </a:r>
            <a:r>
              <a:rPr lang="en-US" altLang="zh-CN" baseline="0" dirty="0" smtClean="0"/>
              <a:t>association</a:t>
            </a:r>
            <a:r>
              <a:rPr lang="zh-CN" altLang="en-US" baseline="0" dirty="0" smtClean="0"/>
              <a:t> </a:t>
            </a:r>
            <a:r>
              <a:rPr lang="en-US" altLang="zh-CN" baseline="0" dirty="0" smtClean="0"/>
              <a:t>between</a:t>
            </a:r>
            <a:r>
              <a:rPr lang="zh-CN" altLang="en-US" baseline="0" dirty="0" smtClean="0"/>
              <a:t> </a:t>
            </a:r>
            <a:r>
              <a:rPr lang="en-US" altLang="zh-CN" baseline="0" dirty="0" smtClean="0"/>
              <a:t>these</a:t>
            </a:r>
            <a:r>
              <a:rPr lang="zh-CN" altLang="en-US" baseline="0" dirty="0" smtClean="0"/>
              <a:t> </a:t>
            </a:r>
            <a:r>
              <a:rPr lang="en-US" altLang="zh-CN" baseline="0" dirty="0" smtClean="0"/>
              <a:t>artificial</a:t>
            </a:r>
            <a:r>
              <a:rPr lang="zh-CN" altLang="en-US" baseline="0" dirty="0" smtClean="0"/>
              <a:t> </a:t>
            </a:r>
            <a:r>
              <a:rPr lang="en-US" altLang="zh-CN" baseline="0" dirty="0" smtClean="0"/>
              <a:t>sweeteners</a:t>
            </a:r>
            <a:r>
              <a:rPr lang="zh-CN" altLang="en-US" baseline="0" dirty="0" smtClean="0"/>
              <a:t> </a:t>
            </a:r>
            <a:r>
              <a:rPr lang="en-US" altLang="zh-CN" baseline="0" dirty="0" smtClean="0"/>
              <a:t>and</a:t>
            </a:r>
            <a:r>
              <a:rPr lang="zh-CN" altLang="en-US" baseline="0" dirty="0" smtClean="0"/>
              <a:t> </a:t>
            </a:r>
            <a:r>
              <a:rPr lang="en-US" altLang="zh-CN" baseline="0" dirty="0" smtClean="0"/>
              <a:t>increased</a:t>
            </a:r>
            <a:r>
              <a:rPr lang="zh-CN" altLang="en-US" baseline="0" dirty="0" smtClean="0"/>
              <a:t> </a:t>
            </a:r>
            <a:r>
              <a:rPr lang="en-US" altLang="zh-CN" baseline="0" dirty="0" smtClean="0"/>
              <a:t>type</a:t>
            </a:r>
            <a:r>
              <a:rPr lang="zh-CN" altLang="en-US" baseline="0" dirty="0" smtClean="0"/>
              <a:t> </a:t>
            </a:r>
            <a:r>
              <a:rPr lang="en-US" altLang="zh-CN" baseline="0" dirty="0" smtClean="0"/>
              <a:t>2</a:t>
            </a:r>
            <a:r>
              <a:rPr lang="zh-CN" altLang="en-US" baseline="0" dirty="0" smtClean="0"/>
              <a:t> </a:t>
            </a:r>
            <a:r>
              <a:rPr lang="en-US" altLang="zh-CN" baseline="0" dirty="0" smtClean="0"/>
              <a:t>diabetes</a:t>
            </a:r>
            <a:r>
              <a:rPr lang="zh-CN" altLang="en-US" baseline="0" dirty="0" smtClean="0"/>
              <a:t> </a:t>
            </a:r>
            <a:r>
              <a:rPr lang="en-US" altLang="zh-CN" baseline="0" dirty="0" smtClean="0"/>
              <a:t>risk.</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9</a:t>
            </a:fld>
            <a:endParaRPr lang="en-US"/>
          </a:p>
        </p:txBody>
      </p:sp>
    </p:spTree>
    <p:extLst>
      <p:ext uri="{BB962C8B-B14F-4D97-AF65-F5344CB8AC3E}">
        <p14:creationId xmlns:p14="http://schemas.microsoft.com/office/powerpoint/2010/main" val="108685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zh-CN" altLang="en-US" dirty="0" smtClean="0"/>
              <a:t> </a:t>
            </a:r>
            <a:r>
              <a:rPr lang="en-US" altLang="zh-CN" dirty="0" smtClean="0"/>
              <a:t>last</a:t>
            </a:r>
            <a:r>
              <a:rPr lang="zh-CN" altLang="en-US" dirty="0" smtClean="0"/>
              <a:t> </a:t>
            </a:r>
            <a:r>
              <a:rPr lang="en-US" altLang="zh-CN" dirty="0" err="1" smtClean="0"/>
              <a:t>background:</a:t>
            </a:r>
            <a:r>
              <a:rPr lang="en-US" dirty="0" err="1" smtClean="0"/>
              <a:t>The</a:t>
            </a:r>
            <a:r>
              <a:rPr lang="en-US" baseline="0" dirty="0" smtClean="0"/>
              <a:t> </a:t>
            </a:r>
            <a:r>
              <a:rPr lang="en-US" baseline="0" dirty="0" smtClean="0"/>
              <a:t>connection between sugar and chronic disease is so strong, that many cities have already administered public health campaigns in order to curb the overconsumption of the liquid sweets, an easy way to mindlessly consume several days worth of sugar. There have also been many proposed ”sugar taxes” on these drinks. </a:t>
            </a:r>
          </a:p>
        </p:txBody>
      </p:sp>
      <p:sp>
        <p:nvSpPr>
          <p:cNvPr id="4" name="Slide Number Placeholder 3"/>
          <p:cNvSpPr>
            <a:spLocks noGrp="1"/>
          </p:cNvSpPr>
          <p:nvPr>
            <p:ph type="sldNum" sz="quarter" idx="10"/>
          </p:nvPr>
        </p:nvSpPr>
        <p:spPr/>
        <p:txBody>
          <a:bodyPr/>
          <a:lstStyle/>
          <a:p>
            <a:fld id="{C2C24509-F6BB-CF41-A66A-A982CBBBCD86}" type="slidenum">
              <a:rPr lang="en-US" smtClean="0"/>
              <a:t>10</a:t>
            </a:fld>
            <a:endParaRPr lang="en-US"/>
          </a:p>
        </p:txBody>
      </p:sp>
    </p:spTree>
    <p:extLst>
      <p:ext uri="{BB962C8B-B14F-4D97-AF65-F5344CB8AC3E}">
        <p14:creationId xmlns:p14="http://schemas.microsoft.com/office/powerpoint/2010/main" val="1493654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a:t>
            </a:r>
            <a:r>
              <a:rPr lang="zh-CN" altLang="en-US" baseline="0" dirty="0" smtClean="0"/>
              <a:t> </a:t>
            </a:r>
            <a:r>
              <a:rPr lang="en-US" altLang="zh-CN" baseline="0" dirty="0" smtClean="0"/>
              <a:t>study</a:t>
            </a:r>
            <a:r>
              <a:rPr lang="zh-CN" altLang="en-US" baseline="0" dirty="0" smtClean="0"/>
              <a:t> </a:t>
            </a:r>
            <a:r>
              <a:rPr lang="en-US" altLang="zh-CN" baseline="0" dirty="0" smtClean="0"/>
              <a:t>takes an already existing longitudinal survey, and mines it for pertinent data. That data and subsequent analysis is used in an attempt to clarify and strengthen the associations between our exposures, sugar sweetened and artificially sweetened beverages, and our disease, Type 2 diabetes. </a:t>
            </a:r>
            <a:endParaRPr lang="en-US" altLang="zh-CN" dirty="0" smtClean="0"/>
          </a:p>
          <a:p>
            <a:r>
              <a:rPr kumimoji="1" lang="en-US" altLang="zh-CN" dirty="0" smtClean="0"/>
              <a:t>u</a:t>
            </a:r>
            <a:endParaRPr kumimoji="1" lang="zh-CN" altLang="en-US" dirty="0"/>
          </a:p>
        </p:txBody>
      </p:sp>
      <p:sp>
        <p:nvSpPr>
          <p:cNvPr id="4" name="幻灯片编号占位符 3"/>
          <p:cNvSpPr>
            <a:spLocks noGrp="1"/>
          </p:cNvSpPr>
          <p:nvPr>
            <p:ph type="sldNum" sz="quarter" idx="10"/>
          </p:nvPr>
        </p:nvSpPr>
        <p:spPr/>
        <p:txBody>
          <a:bodyPr/>
          <a:lstStyle/>
          <a:p>
            <a:fld id="{C2C24509-F6BB-CF41-A66A-A982CBBBCD86}" type="slidenum">
              <a:rPr lang="en-US" smtClean="0"/>
              <a:t>12</a:t>
            </a:fld>
            <a:endParaRPr lang="en-US"/>
          </a:p>
        </p:txBody>
      </p:sp>
    </p:spTree>
    <p:extLst>
      <p:ext uri="{BB962C8B-B14F-4D97-AF65-F5344CB8AC3E}">
        <p14:creationId xmlns:p14="http://schemas.microsoft.com/office/powerpoint/2010/main" val="216166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27535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35986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79944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84651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29913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D9D1F-00C1-EB45-877D-FCD374FF7806}" type="datetimeFigureOut">
              <a:rPr lang="en-US" smtClean="0"/>
              <a:t>17/11/17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2642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3D9D1F-00C1-EB45-877D-FCD374FF7806}" type="datetimeFigureOut">
              <a:rPr lang="en-US" smtClean="0"/>
              <a:t>17/11/17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63940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D9D1F-00C1-EB45-877D-FCD374FF7806}" type="datetimeFigureOut">
              <a:rPr lang="en-US" smtClean="0"/>
              <a:t>17/11/17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49356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D9D1F-00C1-EB45-877D-FCD374FF7806}" type="datetimeFigureOut">
              <a:rPr lang="en-US" smtClean="0"/>
              <a:t>17/11/17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76398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D1F-00C1-EB45-877D-FCD374FF7806}" type="datetimeFigureOut">
              <a:rPr lang="en-US" smtClean="0"/>
              <a:t>17/11/17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27098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D1F-00C1-EB45-877D-FCD374FF7806}" type="datetimeFigureOut">
              <a:rPr lang="en-US" smtClean="0"/>
              <a:t>17/11/17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4802524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D9D1F-00C1-EB45-877D-FCD374FF7806}" type="datetimeFigureOut">
              <a:rPr lang="en-US" smtClean="0"/>
              <a:t>17/11/17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F4DA6-271D-EB43-8D7B-7492429AAB7B}" type="slidenum">
              <a:rPr lang="en-US" smtClean="0"/>
              <a:t>‹#›</a:t>
            </a:fld>
            <a:endParaRPr lang="en-US"/>
          </a:p>
        </p:txBody>
      </p:sp>
    </p:spTree>
    <p:extLst>
      <p:ext uri="{BB962C8B-B14F-4D97-AF65-F5344CB8AC3E}">
        <p14:creationId xmlns:p14="http://schemas.microsoft.com/office/powerpoint/2010/main" val="53442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43393" y="307304"/>
            <a:ext cx="7680806" cy="6894194"/>
          </a:xfrm>
          <a:prstGeom prst="rect">
            <a:avLst/>
          </a:prstGeom>
          <a:noFill/>
        </p:spPr>
        <p:txBody>
          <a:bodyPr wrap="square" rtlCol="0">
            <a:spAutoFit/>
          </a:bodyPr>
          <a:lstStyle/>
          <a:p>
            <a:endParaRPr kumimoji="1" lang="en-US" altLang="zh-CN" dirty="0" smtClean="0"/>
          </a:p>
          <a:p>
            <a:r>
              <a:rPr lang="en-US" altLang="zh-CN" sz="4400" dirty="0">
                <a:latin typeface="+mj-lt"/>
                <a:ea typeface="+mj-ea"/>
                <a:cs typeface="+mj-cs"/>
              </a:rPr>
              <a:t>Summary</a:t>
            </a:r>
            <a:endParaRPr lang="en-US" altLang="zh-CN" sz="4400" dirty="0">
              <a:latin typeface="+mj-lt"/>
              <a:ea typeface="+mj-ea"/>
              <a:cs typeface="+mj-cs"/>
            </a:endParaRPr>
          </a:p>
          <a:p>
            <a:endParaRPr kumimoji="1" lang="en-US" altLang="zh-CN" dirty="0"/>
          </a:p>
          <a:p>
            <a:pPr marL="571500" indent="-571500">
              <a:buFont typeface="Arial"/>
              <a:buChar char="•"/>
            </a:pPr>
            <a:r>
              <a:rPr lang="en-US" altLang="zh-CN" sz="4400" dirty="0">
                <a:latin typeface="+mj-lt"/>
                <a:ea typeface="+mj-ea"/>
                <a:cs typeface="+mj-cs"/>
              </a:rPr>
              <a:t>Background</a:t>
            </a:r>
          </a:p>
          <a:p>
            <a:pPr marL="571500" indent="-571500">
              <a:buFont typeface="Arial"/>
              <a:buChar char="•"/>
            </a:pPr>
            <a:r>
              <a:rPr lang="en-US" altLang="zh-CN" sz="4400" dirty="0">
                <a:latin typeface="+mj-lt"/>
                <a:ea typeface="+mj-ea"/>
                <a:cs typeface="+mj-cs"/>
              </a:rPr>
              <a:t>Study</a:t>
            </a:r>
            <a:r>
              <a:rPr lang="zh-CN" altLang="en-US" sz="4400" dirty="0">
                <a:latin typeface="+mj-lt"/>
                <a:ea typeface="+mj-ea"/>
                <a:cs typeface="+mj-cs"/>
              </a:rPr>
              <a:t> </a:t>
            </a:r>
            <a:r>
              <a:rPr lang="en-US" altLang="zh-CN" sz="4400" dirty="0">
                <a:latin typeface="+mj-lt"/>
                <a:ea typeface="+mj-ea"/>
                <a:cs typeface="+mj-cs"/>
              </a:rPr>
              <a:t>design</a:t>
            </a:r>
          </a:p>
          <a:p>
            <a:pPr marL="571500" indent="-571500">
              <a:buFont typeface="Arial"/>
              <a:buChar char="•"/>
            </a:pPr>
            <a:r>
              <a:rPr lang="en-US" altLang="zh-CN" sz="4400" dirty="0" smtClean="0">
                <a:latin typeface="+mj-lt"/>
                <a:ea typeface="+mj-ea"/>
                <a:cs typeface="+mj-cs"/>
              </a:rPr>
              <a:t>Analysis</a:t>
            </a:r>
          </a:p>
          <a:p>
            <a:pPr marL="571500" indent="-571500">
              <a:buFont typeface="Arial"/>
              <a:buChar char="•"/>
            </a:pPr>
            <a:r>
              <a:rPr lang="en-US" altLang="zh-CN" sz="4400" dirty="0" smtClean="0">
                <a:latin typeface="+mj-lt"/>
                <a:ea typeface="+mj-ea"/>
                <a:cs typeface="+mj-cs"/>
              </a:rPr>
              <a:t>Conclusion</a:t>
            </a:r>
            <a:endParaRPr lang="en-US" altLang="zh-CN" sz="4400" dirty="0">
              <a:latin typeface="+mj-lt"/>
              <a:ea typeface="+mj-ea"/>
              <a:cs typeface="+mj-cs"/>
            </a:endParaRPr>
          </a:p>
          <a:p>
            <a:pPr marL="571500" indent="-571500">
              <a:buFont typeface="Arial"/>
              <a:buChar char="•"/>
            </a:pPr>
            <a:r>
              <a:rPr lang="en-US" altLang="zh-CN" sz="4400" dirty="0">
                <a:latin typeface="+mj-lt"/>
                <a:ea typeface="+mj-ea"/>
                <a:cs typeface="+mj-cs"/>
              </a:rPr>
              <a:t>Discussion</a:t>
            </a:r>
          </a:p>
          <a:p>
            <a:pPr marL="571500" indent="-571500">
              <a:buFont typeface="Arial"/>
              <a:buChar char="•"/>
            </a:pPr>
            <a:r>
              <a:rPr lang="en-US" altLang="zh-CN" sz="4400" dirty="0">
                <a:latin typeface="+mj-lt"/>
                <a:ea typeface="+mj-ea"/>
                <a:cs typeface="+mj-cs"/>
              </a:rPr>
              <a:t>Policy</a:t>
            </a:r>
            <a:r>
              <a:rPr lang="zh-CN" altLang="en-US" sz="4400" dirty="0">
                <a:latin typeface="+mj-lt"/>
                <a:ea typeface="+mj-ea"/>
                <a:cs typeface="+mj-cs"/>
              </a:rPr>
              <a:t> </a:t>
            </a:r>
            <a:r>
              <a:rPr lang="en-US" altLang="zh-CN" sz="4400" dirty="0">
                <a:latin typeface="+mj-lt"/>
                <a:ea typeface="+mj-ea"/>
                <a:cs typeface="+mj-cs"/>
              </a:rPr>
              <a:t>of</a:t>
            </a:r>
            <a:r>
              <a:rPr lang="zh-CN" altLang="en-US" sz="4400" dirty="0">
                <a:latin typeface="+mj-lt"/>
                <a:ea typeface="+mj-ea"/>
                <a:cs typeface="+mj-cs"/>
              </a:rPr>
              <a:t> </a:t>
            </a:r>
            <a:r>
              <a:rPr lang="en-US" altLang="zh-CN" sz="4400" dirty="0">
                <a:latin typeface="+mj-lt"/>
                <a:ea typeface="+mj-ea"/>
                <a:cs typeface="+mj-cs"/>
              </a:rPr>
              <a:t>intervention</a:t>
            </a:r>
          </a:p>
          <a:p>
            <a:pPr marL="571500" indent="-571500">
              <a:buFont typeface="Arial"/>
              <a:buChar char="•"/>
            </a:pPr>
            <a:r>
              <a:rPr lang="en-US" altLang="zh-CN" sz="4400" dirty="0">
                <a:latin typeface="+mj-lt"/>
                <a:ea typeface="+mj-ea"/>
                <a:cs typeface="+mj-cs"/>
              </a:rPr>
              <a:t>contribution</a:t>
            </a:r>
          </a:p>
          <a:p>
            <a:endParaRPr kumimoji="1" lang="en-US" altLang="zh-CN" dirty="0" smtClean="0"/>
          </a:p>
          <a:p>
            <a:endParaRPr kumimoji="1" lang="en-US" altLang="zh-CN" dirty="0" smtClean="0"/>
          </a:p>
          <a:p>
            <a:endParaRPr kumimoji="1" lang="en-US" altLang="zh-CN" dirty="0" smtClean="0"/>
          </a:p>
        </p:txBody>
      </p:sp>
    </p:spTree>
    <p:extLst>
      <p:ext uri="{BB962C8B-B14F-4D97-AF65-F5344CB8AC3E}">
        <p14:creationId xmlns:p14="http://schemas.microsoft.com/office/powerpoint/2010/main" val="255292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Study</a:t>
            </a:r>
            <a:r>
              <a:rPr lang="zh-CN" altLang="en-US" dirty="0" smtClean="0">
                <a:solidFill>
                  <a:srgbClr val="FF0000"/>
                </a:solidFill>
              </a:rPr>
              <a:t> </a:t>
            </a:r>
            <a:r>
              <a:rPr lang="en-US" altLang="zh-CN" dirty="0" smtClean="0">
                <a:solidFill>
                  <a:srgbClr val="FF0000"/>
                </a:solidFill>
              </a:rPr>
              <a:t>Purpose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Data</a:t>
            </a:r>
            <a:endParaRPr lang="en-US" dirty="0"/>
          </a:p>
        </p:txBody>
      </p:sp>
      <p:sp>
        <p:nvSpPr>
          <p:cNvPr id="4" name="矩形 3"/>
          <p:cNvSpPr/>
          <p:nvPr/>
        </p:nvSpPr>
        <p:spPr>
          <a:xfrm>
            <a:off x="3048000" y="2690336"/>
            <a:ext cx="6096000" cy="1477328"/>
          </a:xfrm>
          <a:prstGeom prst="rect">
            <a:avLst/>
          </a:prstGeom>
        </p:spPr>
        <p:txBody>
          <a:bodyPr>
            <a:spAutoFit/>
          </a:bodyPr>
          <a:lstStyle/>
          <a:p>
            <a:r>
              <a:rPr lang="en-US" altLang="zh-CN" dirty="0"/>
              <a:t>takes an already existing longitudinal survey, and mines it for pertinent data. That data and subsequent analyses is used in an attempt to clarify and strengthen the associations between our exposures, sugar sweetened and artificially sweetened beverages, and our disease, Type 2 diabetes. </a:t>
            </a:r>
            <a:endParaRPr lang="en-US" altLang="zh-CN" dirty="0"/>
          </a:p>
        </p:txBody>
      </p:sp>
    </p:spTree>
    <p:extLst>
      <p:ext uri="{BB962C8B-B14F-4D97-AF65-F5344CB8AC3E}">
        <p14:creationId xmlns:p14="http://schemas.microsoft.com/office/powerpoint/2010/main" val="7511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9803" y="2663301"/>
            <a:ext cx="4345398" cy="923330"/>
          </a:xfrm>
          <a:prstGeom prst="rect">
            <a:avLst/>
          </a:prstGeom>
          <a:noFill/>
        </p:spPr>
        <p:txBody>
          <a:bodyPr wrap="none" rtlCol="0">
            <a:spAutoFit/>
          </a:bodyPr>
          <a:lstStyle/>
          <a:p>
            <a:r>
              <a:rPr kumimoji="1" lang="en-US" altLang="zh-CN" sz="5400" dirty="0" smtClean="0"/>
              <a:t>STUDY</a:t>
            </a:r>
            <a:r>
              <a:rPr kumimoji="1" lang="zh-CN" altLang="en-US" sz="5400" dirty="0" smtClean="0"/>
              <a:t> </a:t>
            </a:r>
            <a:r>
              <a:rPr kumimoji="1" lang="en-US" altLang="zh-CN" sz="5400" dirty="0" smtClean="0"/>
              <a:t>DESIGN</a:t>
            </a:r>
            <a:endParaRPr kumimoji="1" lang="zh-CN" altLang="en-US" sz="5400" dirty="0"/>
          </a:p>
        </p:txBody>
      </p:sp>
    </p:spTree>
    <p:extLst>
      <p:ext uri="{BB962C8B-B14F-4D97-AF65-F5344CB8AC3E}">
        <p14:creationId xmlns:p14="http://schemas.microsoft.com/office/powerpoint/2010/main" val="392351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a:t>
            </a:r>
            <a:r>
              <a:rPr lang="en-US" dirty="0" smtClean="0"/>
              <a:t>Purpose</a:t>
            </a:r>
            <a:endParaRPr lang="en-US" dirty="0"/>
          </a:p>
        </p:txBody>
      </p:sp>
      <p:sp>
        <p:nvSpPr>
          <p:cNvPr id="3" name="Content Placeholder 2"/>
          <p:cNvSpPr>
            <a:spLocks noGrp="1"/>
          </p:cNvSpPr>
          <p:nvPr>
            <p:ph idx="1"/>
          </p:nvPr>
        </p:nvSpPr>
        <p:spPr/>
        <p:txBody>
          <a:bodyPr/>
          <a:lstStyle/>
          <a:p>
            <a:r>
              <a:rPr lang="en-US" dirty="0" smtClean="0"/>
              <a:t>Relationship</a:t>
            </a:r>
            <a:r>
              <a:rPr lang="zh-CN" altLang="en-US" dirty="0" smtClean="0"/>
              <a:t> </a:t>
            </a:r>
            <a:r>
              <a:rPr lang="en-US" altLang="zh-CN" dirty="0" smtClean="0"/>
              <a:t>chart</a:t>
            </a:r>
            <a:r>
              <a:rPr lang="zh-CN" altLang="en-US" dirty="0" smtClean="0"/>
              <a:t> </a:t>
            </a:r>
            <a:r>
              <a:rPr lang="zh-CN" altLang="zh-CN" dirty="0" smtClean="0"/>
              <a:t>:</a:t>
            </a:r>
            <a:endParaRPr lang="en-US" altLang="zh-CN" dirty="0" smtClean="0"/>
          </a:p>
          <a:p>
            <a:pPr marL="0" indent="0">
              <a:buNone/>
            </a:pPr>
            <a:r>
              <a:rPr lang="en-US" dirty="0" smtClean="0"/>
              <a:t>The</a:t>
            </a:r>
            <a:r>
              <a:rPr lang="zh-CN" altLang="en-US" dirty="0" smtClean="0"/>
              <a:t> </a:t>
            </a:r>
            <a:r>
              <a:rPr lang="en-US" altLang="zh-CN" dirty="0" smtClean="0"/>
              <a:t>associations</a:t>
            </a:r>
            <a:r>
              <a:rPr lang="zh-CN" altLang="en-US" dirty="0" smtClean="0"/>
              <a:t> </a:t>
            </a:r>
            <a:r>
              <a:rPr lang="en-US" altLang="zh-CN" dirty="0" smtClean="0"/>
              <a:t>we</a:t>
            </a:r>
            <a:r>
              <a:rPr lang="zh-CN" altLang="en-US" dirty="0" smtClean="0"/>
              <a:t> </a:t>
            </a:r>
            <a:r>
              <a:rPr lang="en-US" altLang="zh-CN" dirty="0" smtClean="0"/>
              <a:t>want</a:t>
            </a:r>
            <a:r>
              <a:rPr lang="zh-CN" altLang="en-US" dirty="0" smtClean="0"/>
              <a:t> </a:t>
            </a:r>
            <a:r>
              <a:rPr lang="en-US" altLang="zh-CN" dirty="0" smtClean="0"/>
              <a:t>to</a:t>
            </a:r>
            <a:r>
              <a:rPr lang="zh-CN" altLang="en-US" dirty="0" smtClean="0"/>
              <a:t> </a:t>
            </a:r>
            <a:r>
              <a:rPr lang="en-US" altLang="zh-CN" dirty="0" smtClean="0"/>
              <a:t>examine.</a:t>
            </a:r>
            <a:endParaRPr lang="en-US" altLang="zh-CN" dirty="0"/>
          </a:p>
          <a:p>
            <a:pPr marL="0" indent="0">
              <a:buNone/>
            </a:pPr>
            <a:endParaRPr lang="en-US" dirty="0"/>
          </a:p>
        </p:txBody>
      </p:sp>
    </p:spTree>
    <p:extLst>
      <p:ext uri="{BB962C8B-B14F-4D97-AF65-F5344CB8AC3E}">
        <p14:creationId xmlns:p14="http://schemas.microsoft.com/office/powerpoint/2010/main" val="181409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a:t>
            </a:r>
            <a:endParaRPr lang="en-US" dirty="0"/>
          </a:p>
        </p:txBody>
      </p:sp>
      <p:sp>
        <p:nvSpPr>
          <p:cNvPr id="3" name="Content Placeholder 2"/>
          <p:cNvSpPr>
            <a:spLocks noGrp="1"/>
          </p:cNvSpPr>
          <p:nvPr>
            <p:ph idx="1"/>
          </p:nvPr>
        </p:nvSpPr>
        <p:spPr/>
        <p:txBody>
          <a:bodyPr/>
          <a:lstStyle/>
          <a:p>
            <a:r>
              <a:rPr lang="en-US" dirty="0" smtClean="0"/>
              <a:t>Cohort</a:t>
            </a:r>
            <a:r>
              <a:rPr lang="en-US" dirty="0" smtClean="0"/>
              <a:t> study(longitude)</a:t>
            </a:r>
            <a:r>
              <a:rPr lang="zh-CN" altLang="en-US" dirty="0" smtClean="0"/>
              <a:t> </a:t>
            </a:r>
            <a:endParaRPr lang="en-US" dirty="0" smtClean="0"/>
          </a:p>
          <a:p>
            <a:pPr marL="0" indent="0">
              <a:buNone/>
            </a:pPr>
            <a:endParaRPr lang="en-US" dirty="0"/>
          </a:p>
          <a:p>
            <a:r>
              <a:rPr lang="en-US" dirty="0" smtClean="0"/>
              <a:t>pic</a:t>
            </a:r>
            <a:r>
              <a:rPr lang="zh-CN" altLang="zh-CN" dirty="0"/>
              <a:t> </a:t>
            </a:r>
            <a:r>
              <a:rPr lang="en-US" altLang="zh-CN" dirty="0" smtClean="0"/>
              <a:t>chart:</a:t>
            </a:r>
          </a:p>
          <a:p>
            <a:r>
              <a:rPr lang="en-US" dirty="0" smtClean="0"/>
              <a:t>Select</a:t>
            </a:r>
            <a:r>
              <a:rPr lang="zh-CN" altLang="en-US" dirty="0" smtClean="0"/>
              <a:t> </a:t>
            </a:r>
            <a:r>
              <a:rPr lang="en-US" altLang="zh-CN" dirty="0" smtClean="0"/>
              <a:t>people</a:t>
            </a:r>
            <a:r>
              <a:rPr lang="zh-CN" altLang="en-US" dirty="0" smtClean="0"/>
              <a:t> </a:t>
            </a:r>
            <a:r>
              <a:rPr lang="en-US" altLang="zh-CN" dirty="0" smtClean="0"/>
              <a:t>in</a:t>
            </a:r>
            <a:r>
              <a:rPr lang="zh-CN" altLang="en-US" dirty="0" smtClean="0"/>
              <a:t> </a:t>
            </a:r>
            <a:r>
              <a:rPr lang="en-US" altLang="zh-CN" dirty="0" smtClean="0"/>
              <a:t>HPFS---follow</a:t>
            </a:r>
            <a:r>
              <a:rPr lang="zh-CN" altLang="en-US" dirty="0" smtClean="0"/>
              <a:t> </a:t>
            </a:r>
            <a:r>
              <a:rPr lang="en-US" altLang="zh-CN" dirty="0" smtClean="0"/>
              <a:t>up</a:t>
            </a:r>
            <a:r>
              <a:rPr lang="zh-CN" altLang="en-US" dirty="0" smtClean="0"/>
              <a:t> </a:t>
            </a:r>
            <a:r>
              <a:rPr lang="en-US" altLang="zh-CN" dirty="0" smtClean="0"/>
              <a:t>over</a:t>
            </a:r>
            <a:r>
              <a:rPr lang="zh-CN" altLang="en-US" dirty="0" smtClean="0"/>
              <a:t> </a:t>
            </a:r>
            <a:r>
              <a:rPr lang="en-US" altLang="zh-CN" dirty="0" smtClean="0"/>
              <a:t>20</a:t>
            </a:r>
            <a:r>
              <a:rPr lang="zh-CN" altLang="en-US" dirty="0" smtClean="0"/>
              <a:t> </a:t>
            </a:r>
            <a:r>
              <a:rPr lang="en-US" altLang="zh-CN" dirty="0" smtClean="0"/>
              <a:t>years---type</a:t>
            </a:r>
            <a:r>
              <a:rPr lang="zh-CN" altLang="en-US" dirty="0" smtClean="0"/>
              <a:t> </a:t>
            </a:r>
            <a:r>
              <a:rPr lang="en-US" altLang="zh-CN" dirty="0" smtClean="0"/>
              <a:t>2</a:t>
            </a:r>
            <a:r>
              <a:rPr lang="zh-CN" altLang="en-US" dirty="0" smtClean="0"/>
              <a:t> </a:t>
            </a:r>
            <a:r>
              <a:rPr lang="en-US" altLang="zh-CN" dirty="0" smtClean="0"/>
              <a:t>diabetes—data analysis-- conclusion</a:t>
            </a:r>
            <a:endParaRPr lang="en-US" dirty="0"/>
          </a:p>
        </p:txBody>
      </p:sp>
    </p:spTree>
    <p:extLst>
      <p:ext uri="{BB962C8B-B14F-4D97-AF65-F5344CB8AC3E}">
        <p14:creationId xmlns:p14="http://schemas.microsoft.com/office/powerpoint/2010/main" val="336760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r>
              <a:rPr lang="en-US" dirty="0" smtClean="0"/>
              <a:t> People</a:t>
            </a:r>
            <a:endParaRPr lang="en-US" dirty="0"/>
          </a:p>
        </p:txBody>
      </p:sp>
      <p:sp>
        <p:nvSpPr>
          <p:cNvPr id="4" name="内容占位符 3"/>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88834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Follow</a:t>
            </a:r>
            <a:r>
              <a:rPr lang="zh-CN" altLang="en-US" dirty="0"/>
              <a:t> </a:t>
            </a:r>
            <a:r>
              <a:rPr lang="en-US" altLang="zh-CN" dirty="0"/>
              <a:t>up</a:t>
            </a:r>
            <a:r>
              <a:rPr lang="zh-CN" altLang="en-US" dirty="0"/>
              <a:t> </a:t>
            </a:r>
            <a:endParaRPr lang="en-US" dirty="0"/>
          </a:p>
        </p:txBody>
      </p:sp>
      <p:sp>
        <p:nvSpPr>
          <p:cNvPr id="3" name="Content Placeholder 2"/>
          <p:cNvSpPr>
            <a:spLocks noGrp="1"/>
          </p:cNvSpPr>
          <p:nvPr>
            <p:ph idx="1"/>
          </p:nvPr>
        </p:nvSpPr>
        <p:spPr/>
        <p:txBody>
          <a:bodyPr/>
          <a:lstStyle/>
          <a:p>
            <a:r>
              <a:rPr lang="en-US" altLang="zh-CN" dirty="0" smtClean="0"/>
              <a:t>over</a:t>
            </a:r>
            <a:r>
              <a:rPr lang="zh-CN" altLang="en-US" dirty="0" smtClean="0"/>
              <a:t> </a:t>
            </a:r>
            <a:r>
              <a:rPr lang="en-US" altLang="zh-CN" dirty="0" smtClean="0"/>
              <a:t>20</a:t>
            </a:r>
            <a:r>
              <a:rPr lang="zh-CN" altLang="en-US" dirty="0" smtClean="0"/>
              <a:t> </a:t>
            </a:r>
            <a:r>
              <a:rPr lang="en-US" altLang="zh-CN" dirty="0" smtClean="0"/>
              <a:t>years:</a:t>
            </a:r>
          </a:p>
          <a:p>
            <a:r>
              <a:rPr lang="en-US" altLang="zh-CN" dirty="0" smtClean="0"/>
              <a:t>Sent</a:t>
            </a:r>
            <a:r>
              <a:rPr lang="zh-CN" altLang="en-US" dirty="0" smtClean="0"/>
              <a:t> </a:t>
            </a:r>
            <a:r>
              <a:rPr lang="en-US" altLang="zh-CN" dirty="0" smtClean="0"/>
              <a:t>questionnaires</a:t>
            </a:r>
            <a:r>
              <a:rPr lang="zh-CN" altLang="en-US" dirty="0" smtClean="0"/>
              <a:t> </a:t>
            </a:r>
            <a:r>
              <a:rPr lang="en-US" altLang="zh-CN" dirty="0" smtClean="0"/>
              <a:t>every</a:t>
            </a:r>
            <a:r>
              <a:rPr lang="zh-CN" altLang="en-US" dirty="0" smtClean="0"/>
              <a:t> </a:t>
            </a:r>
            <a:r>
              <a:rPr lang="en-US" altLang="zh-CN" dirty="0" smtClean="0"/>
              <a:t>4</a:t>
            </a:r>
            <a:r>
              <a:rPr lang="zh-CN" altLang="en-US" dirty="0" smtClean="0"/>
              <a:t> </a:t>
            </a:r>
            <a:r>
              <a:rPr lang="en-US" altLang="zh-CN" dirty="0" smtClean="0"/>
              <a:t>years.</a:t>
            </a:r>
            <a:endParaRPr lang="en-US" altLang="zh-CN" dirty="0" smtClean="0"/>
          </a:p>
          <a:p>
            <a:r>
              <a:rPr lang="en-US" altLang="zh-CN" dirty="0"/>
              <a:t>131-item semi-quantitative food-</a:t>
            </a:r>
            <a:r>
              <a:rPr lang="en-US" altLang="zh-CN" dirty="0" smtClean="0"/>
              <a:t>frequency</a:t>
            </a:r>
            <a:r>
              <a:rPr lang="zh-CN" altLang="zh-CN" dirty="0"/>
              <a:t> </a:t>
            </a:r>
            <a:r>
              <a:rPr lang="en-US" altLang="zh-CN" dirty="0" smtClean="0"/>
              <a:t>questionnaire</a:t>
            </a:r>
            <a:endParaRPr lang="en-US" altLang="zh-CN" dirty="0"/>
          </a:p>
          <a:p>
            <a:endParaRPr lang="en-US" altLang="zh-CN" dirty="0" smtClean="0"/>
          </a:p>
          <a:p>
            <a:r>
              <a:rPr lang="en-US" dirty="0" smtClean="0"/>
              <a:t>Variables of Interest</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questionnaire</a:t>
            </a:r>
            <a:endParaRPr lang="en-US" dirty="0"/>
          </a:p>
        </p:txBody>
      </p:sp>
      <p:pic>
        <p:nvPicPr>
          <p:cNvPr id="5" name="图片 4" descr="屏幕快照 2017-11-17 上午11.08.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4640" y="0"/>
            <a:ext cx="6148921" cy="6858000"/>
          </a:xfrm>
          <a:prstGeom prst="rect">
            <a:avLst/>
          </a:prstGeom>
        </p:spPr>
      </p:pic>
    </p:spTree>
    <p:extLst>
      <p:ext uri="{BB962C8B-B14F-4D97-AF65-F5344CB8AC3E}">
        <p14:creationId xmlns:p14="http://schemas.microsoft.com/office/powerpoint/2010/main" val="14841258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collection</a:t>
            </a:r>
            <a:br>
              <a:rPr lang="en-US" altLang="zh-CN" dirty="0"/>
            </a:b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Find the people with type 2 diabetes;</a:t>
            </a:r>
          </a:p>
          <a:p>
            <a:pPr marL="0" indent="0">
              <a:buNone/>
            </a:pPr>
            <a:endParaRPr lang="en-US" dirty="0"/>
          </a:p>
        </p:txBody>
      </p:sp>
    </p:spTree>
    <p:extLst>
      <p:ext uri="{BB962C8B-B14F-4D97-AF65-F5344CB8AC3E}">
        <p14:creationId xmlns:p14="http://schemas.microsoft.com/office/powerpoint/2010/main" val="150431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99685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773035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Strengths, Limits, </a:t>
            </a:r>
            <a:r>
              <a:rPr lang="en-US" dirty="0" err="1" smtClean="0"/>
              <a:t>etc</a:t>
            </a:r>
            <a:endParaRPr lang="en-US" dirty="0" smtClean="0"/>
          </a:p>
          <a:p>
            <a:r>
              <a:rPr lang="en-US" dirty="0" smtClean="0"/>
              <a:t>FFQ </a:t>
            </a:r>
            <a:r>
              <a:rPr lang="en-US" smtClean="0"/>
              <a:t>(introduces recall bias)</a:t>
            </a:r>
            <a:endParaRPr lang="en-US"/>
          </a:p>
        </p:txBody>
      </p:sp>
    </p:spTree>
    <p:extLst>
      <p:ext uri="{BB962C8B-B14F-4D97-AF65-F5344CB8AC3E}">
        <p14:creationId xmlns:p14="http://schemas.microsoft.com/office/powerpoint/2010/main" val="198322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81" y="191386"/>
            <a:ext cx="11098619" cy="1998921"/>
          </a:xfrm>
        </p:spPr>
        <p:txBody>
          <a:bodyPr>
            <a:normAutofit/>
          </a:bodyPr>
          <a:lstStyle/>
          <a:p>
            <a:r>
              <a:rPr lang="en-US" dirty="0"/>
              <a:t>Sugar Sweetened and </a:t>
            </a:r>
            <a:r>
              <a:rPr lang="en-US" dirty="0" smtClean="0"/>
              <a:t>artificially-sweetened </a:t>
            </a:r>
            <a:r>
              <a:rPr lang="en-US" dirty="0"/>
              <a:t>beverage consumption and risk of type 2 diabetes in men</a:t>
            </a:r>
          </a:p>
        </p:txBody>
      </p:sp>
      <p:sp>
        <p:nvSpPr>
          <p:cNvPr id="3" name="Content Placeholder 2"/>
          <p:cNvSpPr>
            <a:spLocks noGrp="1"/>
          </p:cNvSpPr>
          <p:nvPr>
            <p:ph idx="1"/>
          </p:nvPr>
        </p:nvSpPr>
        <p:spPr>
          <a:xfrm>
            <a:off x="838200" y="2424223"/>
            <a:ext cx="9964479" cy="3752740"/>
          </a:xfrm>
        </p:spPr>
        <p:txBody>
          <a:bodyPr>
            <a:normAutofit fontScale="77500" lnSpcReduction="20000"/>
          </a:bodyPr>
          <a:lstStyle/>
          <a:p>
            <a:r>
              <a:rPr lang="en-US" dirty="0" smtClean="0"/>
              <a:t>Lawrence de </a:t>
            </a:r>
            <a:r>
              <a:rPr lang="en-US" dirty="0" err="1" smtClean="0"/>
              <a:t>Koning</a:t>
            </a:r>
            <a:r>
              <a:rPr lang="en-US" dirty="0" smtClean="0"/>
              <a:t>, </a:t>
            </a:r>
            <a:r>
              <a:rPr lang="en-US" dirty="0" err="1" smtClean="0"/>
              <a:t>Vasanti</a:t>
            </a:r>
            <a:r>
              <a:rPr lang="en-US" dirty="0" smtClean="0"/>
              <a:t> S Malik, Eric B </a:t>
            </a:r>
            <a:r>
              <a:rPr lang="en-US" dirty="0" err="1" smtClean="0"/>
              <a:t>Rimm</a:t>
            </a:r>
            <a:r>
              <a:rPr lang="en-US" dirty="0" smtClean="0"/>
              <a:t>, Walter C Willett, Frank B Hu</a:t>
            </a:r>
          </a:p>
          <a:p>
            <a:endParaRPr lang="en-US" dirty="0"/>
          </a:p>
          <a:p>
            <a:endParaRPr lang="en-US" dirty="0" smtClean="0"/>
          </a:p>
          <a:p>
            <a:r>
              <a:rPr lang="en-US" dirty="0" smtClean="0"/>
              <a:t>Presented </a:t>
            </a:r>
            <a:r>
              <a:rPr lang="en-US" dirty="0"/>
              <a:t>by </a:t>
            </a:r>
            <a:r>
              <a:rPr lang="en-US" dirty="0" smtClean="0"/>
              <a:t>Feben Asefaha, </a:t>
            </a:r>
            <a:r>
              <a:rPr lang="en-US" dirty="0"/>
              <a:t>Xin </a:t>
            </a:r>
            <a:r>
              <a:rPr lang="en-US" dirty="0" smtClean="0"/>
              <a:t>Zheng, &amp; </a:t>
            </a:r>
            <a:r>
              <a:rPr lang="en-US" dirty="0" err="1" smtClean="0"/>
              <a:t>Yeyi</a:t>
            </a:r>
            <a:r>
              <a:rPr lang="en-US" dirty="0" smtClean="0"/>
              <a:t> Zhang</a:t>
            </a:r>
          </a:p>
          <a:p>
            <a:endParaRPr lang="en-US" dirty="0"/>
          </a:p>
          <a:p>
            <a:endParaRPr lang="en-US" dirty="0" smtClean="0"/>
          </a:p>
          <a:p>
            <a:endParaRPr lang="en-US" dirty="0"/>
          </a:p>
          <a:p>
            <a:endParaRPr lang="en-US" dirty="0" smtClean="0"/>
          </a:p>
          <a:p>
            <a:r>
              <a:rPr lang="en-US" dirty="0" smtClean="0"/>
              <a:t>(maybe like pictures of a time series graph, a questionnaire, and like regular and diet sodas???)</a:t>
            </a:r>
            <a:endParaRPr lang="en-US" dirty="0"/>
          </a:p>
        </p:txBody>
      </p:sp>
    </p:spTree>
    <p:extLst>
      <p:ext uri="{BB962C8B-B14F-4D97-AF65-F5344CB8AC3E}">
        <p14:creationId xmlns:p14="http://schemas.microsoft.com/office/powerpoint/2010/main" val="1825175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implications?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81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2707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a:t>
            </a:r>
            <a:r>
              <a:rPr lang="en-US" dirty="0" err="1"/>
              <a:t>www.ucdenver.edu</a:t>
            </a:r>
            <a:r>
              <a:rPr lang="en-US" dirty="0"/>
              <a:t>/research/CCTSI/programs-services/</a:t>
            </a:r>
            <a:r>
              <a:rPr lang="en-US" dirty="0" err="1"/>
              <a:t>ctrc</a:t>
            </a:r>
            <a:r>
              <a:rPr lang="en-US" dirty="0"/>
              <a:t>/Nutrition/Documents/</a:t>
            </a:r>
            <a:r>
              <a:rPr lang="en-US" dirty="0" err="1"/>
              <a:t>Food_Frequency_Questionnaires.pdf</a:t>
            </a:r>
            <a:endParaRPr lang="en-US" dirty="0"/>
          </a:p>
        </p:txBody>
      </p:sp>
    </p:spTree>
    <p:extLst>
      <p:ext uri="{BB962C8B-B14F-4D97-AF65-F5344CB8AC3E}">
        <p14:creationId xmlns:p14="http://schemas.microsoft.com/office/powerpoint/2010/main" val="184218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sugar in </a:t>
            </a:r>
            <a:r>
              <a:rPr lang="en-US" i="1" dirty="0" smtClean="0"/>
              <a:t>that?”</a:t>
            </a:r>
            <a:endParaRPr lang="en-US" i="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3480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0820" y="2370714"/>
            <a:ext cx="10515600" cy="1325563"/>
          </a:xfrm>
        </p:spPr>
        <p:txBody>
          <a:bodyPr>
            <a:normAutofit/>
          </a:bodyPr>
          <a:lstStyle/>
          <a:p>
            <a:pPr algn="ctr"/>
            <a:r>
              <a:rPr lang="en-US" altLang="zh-CN" sz="7200" dirty="0"/>
              <a:t>Background</a:t>
            </a:r>
            <a:endParaRPr kumimoji="1" lang="zh-CN" altLang="en-US" sz="7200" dirty="0"/>
          </a:p>
        </p:txBody>
      </p:sp>
    </p:spTree>
    <p:extLst>
      <p:ext uri="{BB962C8B-B14F-4D97-AF65-F5344CB8AC3E}">
        <p14:creationId xmlns:p14="http://schemas.microsoft.com/office/powerpoint/2010/main" val="75831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a:t>
            </a:r>
            <a:r>
              <a:rPr lang="en-US" dirty="0" smtClean="0"/>
              <a:t>ncidence increases</a:t>
            </a:r>
          </a:p>
          <a:p>
            <a:endParaRPr lang="en-US" dirty="0"/>
          </a:p>
          <a:p>
            <a:endParaRPr lang="en-US" dirty="0" smtClean="0"/>
          </a:p>
          <a:p>
            <a:endParaRPr lang="en-US" dirty="0"/>
          </a:p>
          <a:p>
            <a:r>
              <a:rPr lang="en-US" dirty="0" smtClean="0"/>
              <a:t>(A chart showing incidence in  separate countries for 4 separate years 80s, 90s, 2000s, 2010s</a:t>
            </a:r>
          </a:p>
          <a:p>
            <a:r>
              <a:rPr lang="en-US" dirty="0" smtClean="0"/>
              <a:t>US, India, South Africa, China, Brazil (or something)</a:t>
            </a:r>
          </a:p>
        </p:txBody>
      </p:sp>
    </p:spTree>
    <p:extLst>
      <p:ext uri="{BB962C8B-B14F-4D97-AF65-F5344CB8AC3E}">
        <p14:creationId xmlns:p14="http://schemas.microsoft.com/office/powerpoint/2010/main" val="9172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Diabetes risk of sugar sweetened beverages</a:t>
            </a:r>
            <a:endParaRPr lang="en-US" dirty="0"/>
          </a:p>
        </p:txBody>
      </p:sp>
      <p:sp>
        <p:nvSpPr>
          <p:cNvPr id="3" name="Content Placeholder 2"/>
          <p:cNvSpPr>
            <a:spLocks noGrp="1"/>
          </p:cNvSpPr>
          <p:nvPr>
            <p:ph idx="1"/>
          </p:nvPr>
        </p:nvSpPr>
        <p:spPr/>
        <p:txBody>
          <a:bodyPr/>
          <a:lstStyle/>
          <a:p>
            <a:r>
              <a:rPr lang="en-US" dirty="0" smtClean="0"/>
              <a:t>(Pics of sodas, </a:t>
            </a:r>
            <a:r>
              <a:rPr lang="en-US" dirty="0" err="1" smtClean="0"/>
              <a:t>frappucinos</a:t>
            </a:r>
            <a:r>
              <a:rPr lang="en-US" dirty="0" smtClean="0"/>
              <a:t>, other sugary drinks)</a:t>
            </a:r>
            <a:endParaRPr lang="en-US" dirty="0"/>
          </a:p>
        </p:txBody>
      </p:sp>
    </p:spTree>
    <p:extLst>
      <p:ext uri="{BB962C8B-B14F-4D97-AF65-F5344CB8AC3E}">
        <p14:creationId xmlns:p14="http://schemas.microsoft.com/office/powerpoint/2010/main" val="128411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Health Organization revises sugar guidelines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217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(Pics of like three different soda brands with an equal sign saying how much soda is in it)</a:t>
            </a:r>
            <a:endParaRPr lang="en-US" dirty="0"/>
          </a:p>
        </p:txBody>
      </p:sp>
    </p:spTree>
    <p:extLst>
      <p:ext uri="{BB962C8B-B14F-4D97-AF65-F5344CB8AC3E}">
        <p14:creationId xmlns:p14="http://schemas.microsoft.com/office/powerpoint/2010/main" val="132135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Artificially-sweetened beverages and Type 2 diabetes risk</a:t>
            </a:r>
            <a:endParaRPr lang="en-US" dirty="0"/>
          </a:p>
        </p:txBody>
      </p:sp>
      <p:sp>
        <p:nvSpPr>
          <p:cNvPr id="3" name="Content Placeholder 2"/>
          <p:cNvSpPr>
            <a:spLocks noGrp="1"/>
          </p:cNvSpPr>
          <p:nvPr>
            <p:ph idx="1"/>
          </p:nvPr>
        </p:nvSpPr>
        <p:spPr/>
        <p:txBody>
          <a:bodyPr/>
          <a:lstStyle/>
          <a:p>
            <a:r>
              <a:rPr lang="en-US" dirty="0" smtClean="0"/>
              <a:t>(Pics of diet sodas ads and these products?)</a:t>
            </a:r>
            <a:endParaRPr lang="en-US" dirty="0"/>
          </a:p>
        </p:txBody>
      </p:sp>
    </p:spTree>
    <p:extLst>
      <p:ext uri="{BB962C8B-B14F-4D97-AF65-F5344CB8AC3E}">
        <p14:creationId xmlns:p14="http://schemas.microsoft.com/office/powerpoint/2010/main" val="34985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1239</Words>
  <Application>Microsoft Macintosh PowerPoint</Application>
  <PresentationFormat>自定义</PresentationFormat>
  <Paragraphs>106</Paragraphs>
  <Slides>22</Slides>
  <Notes>13</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Theme</vt:lpstr>
      <vt:lpstr>PowerPoint 演示文稿</vt:lpstr>
      <vt:lpstr>Sugar Sweetened and artificially-sweetened beverage consumption and risk of type 2 diabetes in men</vt:lpstr>
      <vt:lpstr>”There’s sugar in that?”</vt:lpstr>
      <vt:lpstr>Background</vt:lpstr>
      <vt:lpstr>PowerPoint 演示文稿</vt:lpstr>
      <vt:lpstr>Diabetes risk of sugar sweetened beverages</vt:lpstr>
      <vt:lpstr>World Health Organization revises sugar guidelines</vt:lpstr>
      <vt:lpstr>But…..</vt:lpstr>
      <vt:lpstr>Artificially-sweetened beverages and Type 2 diabetes risk</vt:lpstr>
      <vt:lpstr>Study Purpose</vt:lpstr>
      <vt:lpstr>PowerPoint 演示文稿</vt:lpstr>
      <vt:lpstr>Study Purpose</vt:lpstr>
      <vt:lpstr>Study Design</vt:lpstr>
      <vt:lpstr>Select People</vt:lpstr>
      <vt:lpstr>Follow up </vt:lpstr>
      <vt:lpstr>data collection  </vt:lpstr>
      <vt:lpstr>Analysis</vt:lpstr>
      <vt:lpstr>conclusion</vt:lpstr>
      <vt:lpstr>Discussion</vt:lpstr>
      <vt:lpstr>Policy implications?</vt:lpstr>
      <vt:lpstr>Contributions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Study</dc:title>
  <dc:creator>Asefaha, Feben T.</dc:creator>
  <cp:lastModifiedBy>欣 郑</cp:lastModifiedBy>
  <cp:revision>40</cp:revision>
  <dcterms:created xsi:type="dcterms:W3CDTF">2017-11-09T18:06:05Z</dcterms:created>
  <dcterms:modified xsi:type="dcterms:W3CDTF">2017-11-17T16:33:43Z</dcterms:modified>
</cp:coreProperties>
</file>