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7" r:id="rId2"/>
    <p:sldId id="258" r:id="rId3"/>
    <p:sldId id="269" r:id="rId4"/>
    <p:sldId id="270" r:id="rId5"/>
    <p:sldId id="271" r:id="rId6"/>
    <p:sldId id="274" r:id="rId7"/>
    <p:sldId id="275" r:id="rId8"/>
    <p:sldId id="259" r:id="rId9"/>
    <p:sldId id="260" r:id="rId10"/>
    <p:sldId id="261" r:id="rId11"/>
    <p:sldId id="262" r:id="rId12"/>
    <p:sldId id="272" r:id="rId13"/>
    <p:sldId id="273" r:id="rId14"/>
    <p:sldId id="263" r:id="rId15"/>
    <p:sldId id="264" r:id="rId16"/>
    <p:sldId id="265"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4"/>
    <p:restoredTop sz="66848"/>
  </p:normalViewPr>
  <p:slideViewPr>
    <p:cSldViewPr snapToGrid="0" snapToObjects="1">
      <p:cViewPr varScale="1">
        <p:scale>
          <a:sx n="60" d="100"/>
          <a:sy n="60" d="100"/>
        </p:scale>
        <p:origin x="1008" y="18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AEA9D-84DF-E449-8230-33F0C10B7FBB}" type="datetimeFigureOut">
              <a:rPr lang="en-US" smtClean="0"/>
              <a:t>11/16/17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24509-F6BB-CF41-A66A-A982CBBBCD86}" type="slidenum">
              <a:rPr lang="en-US" smtClean="0"/>
              <a:t>‹#›</a:t>
            </a:fld>
            <a:endParaRPr lang="en-US"/>
          </a:p>
        </p:txBody>
      </p:sp>
    </p:spTree>
    <p:extLst>
      <p:ext uri="{BB962C8B-B14F-4D97-AF65-F5344CB8AC3E}">
        <p14:creationId xmlns:p14="http://schemas.microsoft.com/office/powerpoint/2010/main" val="63933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Feben Asefaha</a:t>
            </a:r>
          </a:p>
          <a:p>
            <a:r>
              <a:rPr lang="en-US" dirty="0" smtClean="0"/>
              <a:t>I’m Xin Zheng</a:t>
            </a:r>
          </a:p>
          <a:p>
            <a:r>
              <a:rPr lang="en-US" dirty="0" smtClean="0"/>
              <a:t>And I’m </a:t>
            </a:r>
            <a:r>
              <a:rPr lang="en-US" dirty="0" err="1" smtClean="0"/>
              <a:t>Yeyi</a:t>
            </a:r>
            <a:r>
              <a:rPr lang="en-US" dirty="0" smtClean="0"/>
              <a:t> Zhang, and we’re here to talk to you about a</a:t>
            </a:r>
            <a:r>
              <a:rPr lang="en-US" baseline="0" dirty="0" smtClean="0"/>
              <a:t> 2011 research paper published in the American Society for Nutrition. The paper, titled “Sugar Sweetened and artificially sweetened beverage consumption and risk of type 2 diabetes in men” takes an already existing longitudinal survey, and mines it for pertinent data. That data and subsequent analyses is used in an attempt to clarify and strengthen the associations between our exposures, sugar sweetened and artificially sweetened beverages, and our disease, Type 2 diabetes.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1</a:t>
            </a:fld>
            <a:endParaRPr lang="en-US"/>
          </a:p>
        </p:txBody>
      </p:sp>
    </p:spTree>
    <p:extLst>
      <p:ext uri="{BB962C8B-B14F-4D97-AF65-F5344CB8AC3E}">
        <p14:creationId xmlns:p14="http://schemas.microsoft.com/office/powerpoint/2010/main" val="1682910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smtClean="0"/>
              <a:t>…</a:t>
            </a:r>
            <a:r>
              <a:rPr lang="en-US" dirty="0" smtClean="0"/>
              <a:t>.But that reduces generalizability for</a:t>
            </a:r>
            <a:r>
              <a:rPr lang="en-US" baseline="0" dirty="0" smtClean="0"/>
              <a:t> half of your population. (sad emoji on next slide)</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12</a:t>
            </a:fld>
            <a:endParaRPr lang="en-US"/>
          </a:p>
        </p:txBody>
      </p:sp>
    </p:spTree>
    <p:extLst>
      <p:ext uri="{BB962C8B-B14F-4D97-AF65-F5344CB8AC3E}">
        <p14:creationId xmlns:p14="http://schemas.microsoft.com/office/powerpoint/2010/main" val="1449954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are also restricted to health professionals, which includes nurses, </a:t>
            </a:r>
            <a:r>
              <a:rPr lang="en-US" baseline="0" dirty="0" err="1" smtClean="0"/>
              <a:t>veterianarians</a:t>
            </a:r>
            <a:r>
              <a:rPr lang="en-US" baseline="0" dirty="0" smtClean="0"/>
              <a:t>, physicians, which keeps it above the same socioeconomic status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13</a:t>
            </a:fld>
            <a:endParaRPr lang="en-US"/>
          </a:p>
        </p:txBody>
      </p:sp>
    </p:spTree>
    <p:extLst>
      <p:ext uri="{BB962C8B-B14F-4D97-AF65-F5344CB8AC3E}">
        <p14:creationId xmlns:p14="http://schemas.microsoft.com/office/powerpoint/2010/main" val="1699639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has </a:t>
            </a:r>
            <a:r>
              <a:rPr lang="en-US" dirty="0" smtClean="0"/>
              <a:t>been</a:t>
            </a:r>
            <a:r>
              <a:rPr lang="en-US" baseline="0" dirty="0" smtClean="0"/>
              <a:t> discussed</a:t>
            </a:r>
            <a:r>
              <a:rPr lang="en-US" dirty="0" smtClean="0"/>
              <a:t> </a:t>
            </a:r>
            <a:r>
              <a:rPr lang="en-US" dirty="0" smtClean="0"/>
              <a:t>about the increasing</a:t>
            </a:r>
            <a:r>
              <a:rPr lang="en-US" baseline="0" dirty="0" smtClean="0"/>
              <a:t> incidence and prevalence of type 2 diabetes. Diabetes is an endocrine disorder in which the body cannot properly regulate its blood sugar</a:t>
            </a:r>
            <a:r>
              <a:rPr lang="en-US" baseline="0" dirty="0" smtClean="0"/>
              <a:t>. Type 2 diabetes is heavily associated with age, and now, lifestyle.  </a:t>
            </a:r>
            <a:r>
              <a:rPr lang="en-US" baseline="0" dirty="0" smtClean="0"/>
              <a:t>Initially a disease primarily </a:t>
            </a:r>
            <a:r>
              <a:rPr lang="en-US" baseline="0" dirty="0" smtClean="0"/>
              <a:t>occurring among </a:t>
            </a:r>
            <a:r>
              <a:rPr lang="en-US" baseline="0" dirty="0" smtClean="0"/>
              <a:t>older people, it is </a:t>
            </a:r>
            <a:r>
              <a:rPr lang="en-US" baseline="0" dirty="0" smtClean="0"/>
              <a:t>now more frequently </a:t>
            </a:r>
            <a:r>
              <a:rPr lang="en-US" baseline="0" dirty="0" smtClean="0"/>
              <a:t>diagnosed in people </a:t>
            </a:r>
            <a:r>
              <a:rPr lang="en-US" baseline="0" dirty="0" smtClean="0"/>
              <a:t>young adults, and sometimes </a:t>
            </a:r>
            <a:r>
              <a:rPr lang="en-US" baseline="0" dirty="0" err="1" smtClean="0"/>
              <a:t>childen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2</a:t>
            </a:fld>
            <a:endParaRPr lang="en-US"/>
          </a:p>
        </p:txBody>
      </p:sp>
    </p:spTree>
    <p:extLst>
      <p:ext uri="{BB962C8B-B14F-4D97-AF65-F5344CB8AC3E}">
        <p14:creationId xmlns:p14="http://schemas.microsoft.com/office/powerpoint/2010/main" val="1368204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 wealth of literature that supports the known risk factors: obesity, sedentary lifestyle, and poor diet. Within dietary behaviors, sugar-sweetened beverages have been identified as major risk factor for diabetes, a behavior that can lead to adiposity, or fat deposition.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(have to cite these major studies)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3</a:t>
            </a:fld>
            <a:endParaRPr lang="en-US"/>
          </a:p>
        </p:txBody>
      </p:sp>
    </p:spTree>
    <p:extLst>
      <p:ext uri="{BB962C8B-B14F-4D97-AF65-F5344CB8AC3E}">
        <p14:creationId xmlns:p14="http://schemas.microsoft.com/office/powerpoint/2010/main" val="28264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Recently, the World Health Organization has set forth recommendations for added sugar consumption: no more than 25 grams a day, or about 5% of total daily calories coming from sugar. This is the optimum threshold for health, and WHO classifies the evidence supporting this recommendation as “strong”.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4</a:t>
            </a:fld>
            <a:endParaRPr lang="en-US"/>
          </a:p>
        </p:txBody>
      </p:sp>
    </p:spTree>
    <p:extLst>
      <p:ext uri="{BB962C8B-B14F-4D97-AF65-F5344CB8AC3E}">
        <p14:creationId xmlns:p14="http://schemas.microsoft.com/office/powerpoint/2010/main" val="23651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There are approximately 40 grams of sugar in ONE can of soda.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5</a:t>
            </a:fld>
            <a:endParaRPr lang="en-US"/>
          </a:p>
        </p:txBody>
      </p:sp>
    </p:spTree>
    <p:extLst>
      <p:ext uri="{BB962C8B-B14F-4D97-AF65-F5344CB8AC3E}">
        <p14:creationId xmlns:p14="http://schemas.microsoft.com/office/powerpoint/2010/main" val="905864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of the excessive sugars we consume are “hidden” from us.  Unlike the sugars in fruit, which have their absorption into our bodies slowed down by their fiber content, sugary drinks provide us with a large amount of easily absorbable sugars. Without the fiber, we may not feel satiated, making it easier to consume more of these liquids. </a:t>
            </a:r>
            <a:endParaRPr lang="en-US" dirty="0" smtClean="0"/>
          </a:p>
          <a:p>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6</a:t>
            </a:fld>
            <a:endParaRPr lang="en-US"/>
          </a:p>
        </p:txBody>
      </p:sp>
    </p:spTree>
    <p:extLst>
      <p:ext uri="{BB962C8B-B14F-4D97-AF65-F5344CB8AC3E}">
        <p14:creationId xmlns:p14="http://schemas.microsoft.com/office/powerpoint/2010/main" val="117721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reduce sugar intake, many people utilize artificial sweeteners; as aspartame, saccharine, and sucralose, marketed as Equal,  </a:t>
            </a:r>
            <a:r>
              <a:rPr lang="en-US" baseline="0" dirty="0" err="1" smtClean="0"/>
              <a:t>Nutrasweet</a:t>
            </a:r>
            <a:r>
              <a:rPr lang="en-US" baseline="0" dirty="0" smtClean="0"/>
              <a:t>, or Splenda, respectively. These are scrutinized, and may come with their own controversies, but many still find them to be a suitable, calorie-free alternative. </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7</a:t>
            </a:fld>
            <a:endParaRPr lang="en-US"/>
          </a:p>
        </p:txBody>
      </p:sp>
    </p:spTree>
    <p:extLst>
      <p:ext uri="{BB962C8B-B14F-4D97-AF65-F5344CB8AC3E}">
        <p14:creationId xmlns:p14="http://schemas.microsoft.com/office/powerpoint/2010/main" val="1086859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connection between sugar and chronic disease is so strong, that many cities have already administered public health campaigns in order to curb the overconsumption of the liquid sweets, an easy way to mindlessly consume several days worth of </a:t>
            </a:r>
            <a:r>
              <a:rPr lang="en-US" baseline="0" dirty="0" smtClean="0"/>
              <a:t>sugar. There have also been many proposed ”sugar taxes” on these drinks. </a:t>
            </a:r>
            <a:endParaRPr lang="en-US" baseline="0" dirty="0" smtClean="0"/>
          </a:p>
        </p:txBody>
      </p:sp>
      <p:sp>
        <p:nvSpPr>
          <p:cNvPr id="4" name="Slide Number Placeholder 3"/>
          <p:cNvSpPr>
            <a:spLocks noGrp="1"/>
          </p:cNvSpPr>
          <p:nvPr>
            <p:ph type="sldNum" sz="quarter" idx="10"/>
          </p:nvPr>
        </p:nvSpPr>
        <p:spPr/>
        <p:txBody>
          <a:bodyPr/>
          <a:lstStyle/>
          <a:p>
            <a:fld id="{C2C24509-F6BB-CF41-A66A-A982CBBBCD86}" type="slidenum">
              <a:rPr lang="en-US" smtClean="0"/>
              <a:t>8</a:t>
            </a:fld>
            <a:endParaRPr lang="en-US"/>
          </a:p>
        </p:txBody>
      </p:sp>
    </p:spTree>
    <p:extLst>
      <p:ext uri="{BB962C8B-B14F-4D97-AF65-F5344CB8AC3E}">
        <p14:creationId xmlns:p14="http://schemas.microsoft.com/office/powerpoint/2010/main" val="1493654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Health Professional Follow Up Study implements restriction in its design, by limiting the participants to men. This removes gender based bias in the analysis. </a:t>
            </a:r>
          </a:p>
          <a:p>
            <a:endParaRPr lang="en-US" baseline="0" dirty="0" smtClean="0"/>
          </a:p>
          <a:p>
            <a:r>
              <a:rPr lang="en-US" baseline="0" dirty="0" smtClean="0"/>
              <a:t>(fun emoji on duplicate slide!)</a:t>
            </a:r>
            <a:endParaRPr lang="en-US" dirty="0"/>
          </a:p>
        </p:txBody>
      </p:sp>
      <p:sp>
        <p:nvSpPr>
          <p:cNvPr id="4" name="Slide Number Placeholder 3"/>
          <p:cNvSpPr>
            <a:spLocks noGrp="1"/>
          </p:cNvSpPr>
          <p:nvPr>
            <p:ph type="sldNum" sz="quarter" idx="10"/>
          </p:nvPr>
        </p:nvSpPr>
        <p:spPr/>
        <p:txBody>
          <a:bodyPr/>
          <a:lstStyle/>
          <a:p>
            <a:fld id="{C2C24509-F6BB-CF41-A66A-A982CBBBCD86}" type="slidenum">
              <a:rPr lang="en-US" smtClean="0"/>
              <a:t>11</a:t>
            </a:fld>
            <a:endParaRPr lang="en-US"/>
          </a:p>
        </p:txBody>
      </p:sp>
    </p:spTree>
    <p:extLst>
      <p:ext uri="{BB962C8B-B14F-4D97-AF65-F5344CB8AC3E}">
        <p14:creationId xmlns:p14="http://schemas.microsoft.com/office/powerpoint/2010/main" val="206002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27535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35986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79944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3D9D1F-00C1-EB45-877D-FCD374FF7806}"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84651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3D9D1F-00C1-EB45-877D-FCD374FF7806}" type="datetimeFigureOut">
              <a:rPr lang="en-US" smtClean="0"/>
              <a:t>11/16/17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299132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3D9D1F-00C1-EB45-877D-FCD374FF7806}"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2642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3D9D1F-00C1-EB45-877D-FCD374FF7806}" type="datetimeFigureOut">
              <a:rPr lang="en-US" smtClean="0"/>
              <a:t>11/16/17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639406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3D9D1F-00C1-EB45-877D-FCD374FF7806}" type="datetimeFigureOut">
              <a:rPr lang="en-US" smtClean="0"/>
              <a:t>11/16/17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49356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D9D1F-00C1-EB45-877D-FCD374FF7806}" type="datetimeFigureOut">
              <a:rPr lang="en-US" smtClean="0"/>
              <a:t>11/16/17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76398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D1F-00C1-EB45-877D-FCD374FF7806}"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1270988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3D9D1F-00C1-EB45-877D-FCD374FF7806}" type="datetimeFigureOut">
              <a:rPr lang="en-US" smtClean="0"/>
              <a:t>11/16/17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F4DA6-271D-EB43-8D7B-7492429AAB7B}" type="slidenum">
              <a:rPr lang="en-US" smtClean="0"/>
              <a:t>‹#›</a:t>
            </a:fld>
            <a:endParaRPr lang="en-US"/>
          </a:p>
        </p:txBody>
      </p:sp>
    </p:spTree>
    <p:extLst>
      <p:ext uri="{BB962C8B-B14F-4D97-AF65-F5344CB8AC3E}">
        <p14:creationId xmlns:p14="http://schemas.microsoft.com/office/powerpoint/2010/main" val="4802524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D9D1F-00C1-EB45-877D-FCD374FF7806}" type="datetimeFigureOut">
              <a:rPr lang="en-US" smtClean="0"/>
              <a:t>11/16/17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F4DA6-271D-EB43-8D7B-7492429AAB7B}" type="slidenum">
              <a:rPr lang="en-US" smtClean="0"/>
              <a:t>‹#›</a:t>
            </a:fld>
            <a:endParaRPr lang="en-US"/>
          </a:p>
        </p:txBody>
      </p:sp>
    </p:spTree>
    <p:extLst>
      <p:ext uri="{BB962C8B-B14F-4D97-AF65-F5344CB8AC3E}">
        <p14:creationId xmlns:p14="http://schemas.microsoft.com/office/powerpoint/2010/main" val="53442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81" y="191386"/>
            <a:ext cx="11098619" cy="1998921"/>
          </a:xfrm>
        </p:spPr>
        <p:txBody>
          <a:bodyPr>
            <a:normAutofit/>
          </a:bodyPr>
          <a:lstStyle/>
          <a:p>
            <a:r>
              <a:rPr lang="en-US" dirty="0"/>
              <a:t>Sugar Sweetened and </a:t>
            </a:r>
            <a:r>
              <a:rPr lang="en-US" dirty="0" smtClean="0"/>
              <a:t>artificially-sweetened </a:t>
            </a:r>
            <a:r>
              <a:rPr lang="en-US" dirty="0"/>
              <a:t>beverage consumption and risk of type 2 diabetes in men</a:t>
            </a:r>
            <a:endParaRPr lang="en-US" dirty="0"/>
          </a:p>
        </p:txBody>
      </p:sp>
      <p:sp>
        <p:nvSpPr>
          <p:cNvPr id="3" name="Content Placeholder 2"/>
          <p:cNvSpPr>
            <a:spLocks noGrp="1"/>
          </p:cNvSpPr>
          <p:nvPr>
            <p:ph idx="1"/>
          </p:nvPr>
        </p:nvSpPr>
        <p:spPr>
          <a:xfrm>
            <a:off x="838200" y="2424223"/>
            <a:ext cx="9964479" cy="3752740"/>
          </a:xfrm>
        </p:spPr>
        <p:txBody>
          <a:bodyPr>
            <a:normAutofit fontScale="77500" lnSpcReduction="20000"/>
          </a:bodyPr>
          <a:lstStyle/>
          <a:p>
            <a:r>
              <a:rPr lang="en-US" dirty="0" smtClean="0"/>
              <a:t>Lawrence de </a:t>
            </a:r>
            <a:r>
              <a:rPr lang="en-US" dirty="0" err="1" smtClean="0"/>
              <a:t>Koning</a:t>
            </a:r>
            <a:r>
              <a:rPr lang="en-US" dirty="0" smtClean="0"/>
              <a:t>, </a:t>
            </a:r>
            <a:r>
              <a:rPr lang="en-US" dirty="0" err="1" smtClean="0"/>
              <a:t>Vasanti</a:t>
            </a:r>
            <a:r>
              <a:rPr lang="en-US" dirty="0" smtClean="0"/>
              <a:t> S Malik, Eric B </a:t>
            </a:r>
            <a:r>
              <a:rPr lang="en-US" dirty="0" err="1" smtClean="0"/>
              <a:t>Rimm</a:t>
            </a:r>
            <a:r>
              <a:rPr lang="en-US" dirty="0" smtClean="0"/>
              <a:t>, Walter C Willett, Frank B Hu</a:t>
            </a:r>
          </a:p>
          <a:p>
            <a:endParaRPr lang="en-US" dirty="0"/>
          </a:p>
          <a:p>
            <a:endParaRPr lang="en-US" dirty="0" smtClean="0"/>
          </a:p>
          <a:p>
            <a:r>
              <a:rPr lang="en-US" dirty="0" smtClean="0"/>
              <a:t>Presented </a:t>
            </a:r>
            <a:r>
              <a:rPr lang="en-US" dirty="0"/>
              <a:t>by </a:t>
            </a:r>
            <a:r>
              <a:rPr lang="en-US" dirty="0" smtClean="0"/>
              <a:t>Feben Asefaha, </a:t>
            </a:r>
            <a:r>
              <a:rPr lang="en-US" dirty="0"/>
              <a:t>Xin </a:t>
            </a:r>
            <a:r>
              <a:rPr lang="en-US" dirty="0" smtClean="0"/>
              <a:t>Zheng, &amp; </a:t>
            </a:r>
            <a:r>
              <a:rPr lang="en-US" dirty="0" err="1" smtClean="0"/>
              <a:t>Yeyi</a:t>
            </a:r>
            <a:r>
              <a:rPr lang="en-US" dirty="0" smtClean="0"/>
              <a:t> Zhang</a:t>
            </a:r>
          </a:p>
          <a:p>
            <a:endParaRPr lang="en-US" dirty="0"/>
          </a:p>
          <a:p>
            <a:endParaRPr lang="en-US" dirty="0" smtClean="0"/>
          </a:p>
          <a:p>
            <a:endParaRPr lang="en-US" dirty="0"/>
          </a:p>
          <a:p>
            <a:endParaRPr lang="en-US" dirty="0" smtClean="0"/>
          </a:p>
          <a:p>
            <a:r>
              <a:rPr lang="en-US" dirty="0" smtClean="0"/>
              <a:t>(maybe like pictures of a time series graph, a questionnaire, and like regular and diet sodas???)</a:t>
            </a:r>
            <a:endParaRPr lang="en-US" dirty="0"/>
          </a:p>
        </p:txBody>
      </p:sp>
    </p:spTree>
    <p:extLst>
      <p:ext uri="{BB962C8B-B14F-4D97-AF65-F5344CB8AC3E}">
        <p14:creationId xmlns:p14="http://schemas.microsoft.com/office/powerpoint/2010/main" val="1825175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a:t>
            </a:r>
            <a:endParaRPr lang="en-US" dirty="0"/>
          </a:p>
        </p:txBody>
      </p:sp>
      <p:sp>
        <p:nvSpPr>
          <p:cNvPr id="3" name="Content Placeholder 2"/>
          <p:cNvSpPr>
            <a:spLocks noGrp="1"/>
          </p:cNvSpPr>
          <p:nvPr>
            <p:ph idx="1"/>
          </p:nvPr>
        </p:nvSpPr>
        <p:spPr/>
        <p:txBody>
          <a:bodyPr/>
          <a:lstStyle/>
          <a:p>
            <a:r>
              <a:rPr lang="en-US" dirty="0" smtClean="0"/>
              <a:t>Variables of Interest</a:t>
            </a:r>
            <a:endParaRPr lang="en-US" dirty="0"/>
          </a:p>
        </p:txBody>
      </p:sp>
    </p:spTree>
    <p:extLst>
      <p:ext uri="{BB962C8B-B14F-4D97-AF65-F5344CB8AC3E}">
        <p14:creationId xmlns:p14="http://schemas.microsoft.com/office/powerpoint/2010/main" val="1484125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	</a:t>
            </a:r>
            <a:endParaRPr lang="en-US" dirty="0"/>
          </a:p>
        </p:txBody>
      </p:sp>
      <p:sp>
        <p:nvSpPr>
          <p:cNvPr id="3" name="Content Placeholder 2"/>
          <p:cNvSpPr>
            <a:spLocks noGrp="1"/>
          </p:cNvSpPr>
          <p:nvPr>
            <p:ph idx="1"/>
          </p:nvPr>
        </p:nvSpPr>
        <p:spPr/>
        <p:txBody>
          <a:bodyPr/>
          <a:lstStyle/>
          <a:p>
            <a:r>
              <a:rPr lang="en-US" dirty="0" smtClean="0"/>
              <a:t>Participants</a:t>
            </a:r>
            <a:endParaRPr lang="en-US" dirty="0"/>
          </a:p>
        </p:txBody>
      </p:sp>
    </p:spTree>
    <p:extLst>
      <p:ext uri="{BB962C8B-B14F-4D97-AF65-F5344CB8AC3E}">
        <p14:creationId xmlns:p14="http://schemas.microsoft.com/office/powerpoint/2010/main" val="1504318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	</a:t>
            </a:r>
            <a:endParaRPr lang="en-US" dirty="0"/>
          </a:p>
        </p:txBody>
      </p:sp>
      <p:sp>
        <p:nvSpPr>
          <p:cNvPr id="3" name="Content Placeholder 2"/>
          <p:cNvSpPr>
            <a:spLocks noGrp="1"/>
          </p:cNvSpPr>
          <p:nvPr>
            <p:ph idx="1"/>
          </p:nvPr>
        </p:nvSpPr>
        <p:spPr/>
        <p:txBody>
          <a:bodyPr/>
          <a:lstStyle/>
          <a:p>
            <a:r>
              <a:rPr lang="en-US" dirty="0" smtClean="0"/>
              <a:t>Participants</a:t>
            </a:r>
            <a:endParaRPr lang="en-US" dirty="0"/>
          </a:p>
        </p:txBody>
      </p:sp>
    </p:spTree>
    <p:extLst>
      <p:ext uri="{BB962C8B-B14F-4D97-AF65-F5344CB8AC3E}">
        <p14:creationId xmlns:p14="http://schemas.microsoft.com/office/powerpoint/2010/main" val="138438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	</a:t>
            </a:r>
            <a:endParaRPr lang="en-US" dirty="0"/>
          </a:p>
        </p:txBody>
      </p:sp>
      <p:sp>
        <p:nvSpPr>
          <p:cNvPr id="3" name="Content Placeholder 2"/>
          <p:cNvSpPr>
            <a:spLocks noGrp="1"/>
          </p:cNvSpPr>
          <p:nvPr>
            <p:ph idx="1"/>
          </p:nvPr>
        </p:nvSpPr>
        <p:spPr/>
        <p:txBody>
          <a:bodyPr/>
          <a:lstStyle/>
          <a:p>
            <a:r>
              <a:rPr lang="en-US" dirty="0" smtClean="0"/>
              <a:t>Participants</a:t>
            </a:r>
            <a:endParaRPr lang="en-US" dirty="0"/>
          </a:p>
        </p:txBody>
      </p:sp>
    </p:spTree>
    <p:extLst>
      <p:ext uri="{BB962C8B-B14F-4D97-AF65-F5344CB8AC3E}">
        <p14:creationId xmlns:p14="http://schemas.microsoft.com/office/powerpoint/2010/main" val="135334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a:t>
            </a:r>
            <a:endParaRPr lang="en-US" dirty="0"/>
          </a:p>
        </p:txBody>
      </p:sp>
      <p:sp>
        <p:nvSpPr>
          <p:cNvPr id="3" name="Content Placeholder 2"/>
          <p:cNvSpPr>
            <a:spLocks noGrp="1"/>
          </p:cNvSpPr>
          <p:nvPr>
            <p:ph idx="1"/>
          </p:nvPr>
        </p:nvSpPr>
        <p:spPr/>
        <p:txBody>
          <a:bodyPr/>
          <a:lstStyle/>
          <a:p>
            <a:r>
              <a:rPr lang="en-US" dirty="0" smtClean="0"/>
              <a:t>Data Collection</a:t>
            </a:r>
            <a:endParaRPr lang="en-US" dirty="0"/>
          </a:p>
        </p:txBody>
      </p:sp>
    </p:spTree>
    <p:extLst>
      <p:ext uri="{BB962C8B-B14F-4D97-AF65-F5344CB8AC3E}">
        <p14:creationId xmlns:p14="http://schemas.microsoft.com/office/powerpoint/2010/main" val="2021004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And Conclusion</a:t>
            </a:r>
            <a:endParaRPr lang="en-US" dirty="0"/>
          </a:p>
        </p:txBody>
      </p:sp>
    </p:spTree>
    <p:extLst>
      <p:ext uri="{BB962C8B-B14F-4D97-AF65-F5344CB8AC3E}">
        <p14:creationId xmlns:p14="http://schemas.microsoft.com/office/powerpoint/2010/main" val="1996856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Strengths, Limits, </a:t>
            </a:r>
            <a:r>
              <a:rPr lang="en-US" dirty="0" err="1" smtClean="0"/>
              <a:t>etc</a:t>
            </a:r>
            <a:endParaRPr lang="en-US" dirty="0" smtClean="0"/>
          </a:p>
          <a:p>
            <a:r>
              <a:rPr lang="en-US" dirty="0" smtClean="0"/>
              <a:t>FFQ </a:t>
            </a:r>
            <a:r>
              <a:rPr lang="en-US" smtClean="0"/>
              <a:t>(introduces recall bias)</a:t>
            </a:r>
            <a:endParaRPr lang="en-US"/>
          </a:p>
        </p:txBody>
      </p:sp>
    </p:spTree>
    <p:extLst>
      <p:ext uri="{BB962C8B-B14F-4D97-AF65-F5344CB8AC3E}">
        <p14:creationId xmlns:p14="http://schemas.microsoft.com/office/powerpoint/2010/main" val="198322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implications?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9812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82707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http://</a:t>
            </a:r>
            <a:r>
              <a:rPr lang="en-US" dirty="0" err="1"/>
              <a:t>www.ucdenver.edu</a:t>
            </a:r>
            <a:r>
              <a:rPr lang="en-US" dirty="0"/>
              <a:t>/research/CCTSI/programs-services/</a:t>
            </a:r>
            <a:r>
              <a:rPr lang="en-US" dirty="0" err="1"/>
              <a:t>ctrc</a:t>
            </a:r>
            <a:r>
              <a:rPr lang="en-US" dirty="0"/>
              <a:t>/Nutrition/Documents/</a:t>
            </a:r>
            <a:r>
              <a:rPr lang="en-US" dirty="0" err="1"/>
              <a:t>Food_Frequency_Questionnaires.pdf</a:t>
            </a:r>
            <a:endParaRPr lang="en-US" dirty="0"/>
          </a:p>
        </p:txBody>
      </p:sp>
    </p:spTree>
    <p:extLst>
      <p:ext uri="{BB962C8B-B14F-4D97-AF65-F5344CB8AC3E}">
        <p14:creationId xmlns:p14="http://schemas.microsoft.com/office/powerpoint/2010/main" val="1842184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a:t>I</a:t>
            </a:r>
            <a:r>
              <a:rPr lang="en-US" dirty="0" smtClean="0"/>
              <a:t>ncidence increases</a:t>
            </a:r>
          </a:p>
          <a:p>
            <a:endParaRPr lang="en-US" dirty="0"/>
          </a:p>
          <a:p>
            <a:endParaRPr lang="en-US" dirty="0" smtClean="0"/>
          </a:p>
          <a:p>
            <a:endParaRPr lang="en-US" dirty="0"/>
          </a:p>
          <a:p>
            <a:r>
              <a:rPr lang="en-US" dirty="0" smtClean="0"/>
              <a:t>(A chart showing incidence in  separate countries for 4 separate years 80s, 90s, 2000s, 2010s</a:t>
            </a:r>
          </a:p>
          <a:p>
            <a:r>
              <a:rPr lang="en-US" dirty="0" smtClean="0"/>
              <a:t>US, India, South Africa, China, Brazil (or something)</a:t>
            </a:r>
          </a:p>
        </p:txBody>
      </p:sp>
    </p:spTree>
    <p:extLst>
      <p:ext uri="{BB962C8B-B14F-4D97-AF65-F5344CB8AC3E}">
        <p14:creationId xmlns:p14="http://schemas.microsoft.com/office/powerpoint/2010/main" val="91726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 risk of sugar sweetened beverages</a:t>
            </a:r>
            <a:endParaRPr lang="en-US" dirty="0"/>
          </a:p>
        </p:txBody>
      </p:sp>
      <p:sp>
        <p:nvSpPr>
          <p:cNvPr id="3" name="Content Placeholder 2"/>
          <p:cNvSpPr>
            <a:spLocks noGrp="1"/>
          </p:cNvSpPr>
          <p:nvPr>
            <p:ph idx="1"/>
          </p:nvPr>
        </p:nvSpPr>
        <p:spPr/>
        <p:txBody>
          <a:bodyPr/>
          <a:lstStyle/>
          <a:p>
            <a:r>
              <a:rPr lang="en-US" dirty="0" smtClean="0"/>
              <a:t>(Pics of sodas, </a:t>
            </a:r>
            <a:r>
              <a:rPr lang="en-US" dirty="0" err="1" smtClean="0"/>
              <a:t>frappucinos</a:t>
            </a:r>
            <a:r>
              <a:rPr lang="en-US" dirty="0" smtClean="0"/>
              <a:t>, other sugary drinks)</a:t>
            </a:r>
            <a:endParaRPr lang="en-US" dirty="0"/>
          </a:p>
        </p:txBody>
      </p:sp>
    </p:spTree>
    <p:extLst>
      <p:ext uri="{BB962C8B-B14F-4D97-AF65-F5344CB8AC3E}">
        <p14:creationId xmlns:p14="http://schemas.microsoft.com/office/powerpoint/2010/main" val="128411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Health Organization revises sugar guidelines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9217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a:t>
            </a:r>
            <a:r>
              <a:rPr lang="mr-IN" dirty="0" smtClean="0"/>
              <a:t>…</a:t>
            </a:r>
            <a:r>
              <a:rPr lang="en-US" dirty="0" smtClean="0"/>
              <a:t>..</a:t>
            </a:r>
            <a:endParaRPr lang="en-US" dirty="0"/>
          </a:p>
        </p:txBody>
      </p:sp>
      <p:sp>
        <p:nvSpPr>
          <p:cNvPr id="3" name="Content Placeholder 2"/>
          <p:cNvSpPr>
            <a:spLocks noGrp="1"/>
          </p:cNvSpPr>
          <p:nvPr>
            <p:ph idx="1"/>
          </p:nvPr>
        </p:nvSpPr>
        <p:spPr/>
        <p:txBody>
          <a:bodyPr/>
          <a:lstStyle/>
          <a:p>
            <a:r>
              <a:rPr lang="en-US" dirty="0" smtClean="0"/>
              <a:t>(Pics of like three different soda brands with an equal sign saying how much soda is in it)</a:t>
            </a:r>
            <a:endParaRPr lang="en-US" dirty="0"/>
          </a:p>
        </p:txBody>
      </p:sp>
    </p:spTree>
    <p:extLst>
      <p:ext uri="{BB962C8B-B14F-4D97-AF65-F5344CB8AC3E}">
        <p14:creationId xmlns:p14="http://schemas.microsoft.com/office/powerpoint/2010/main" val="1321356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”There’s sugar in </a:t>
            </a:r>
            <a:r>
              <a:rPr lang="en-US" i="1" dirty="0" smtClean="0"/>
              <a:t>that?”</a:t>
            </a:r>
            <a:endParaRPr lang="en-US" i="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3480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Artificially-sweetened beverages and Type 2 diabetes risk</a:t>
            </a:r>
            <a:endParaRPr lang="en-US" dirty="0"/>
          </a:p>
        </p:txBody>
      </p:sp>
      <p:sp>
        <p:nvSpPr>
          <p:cNvPr id="3" name="Content Placeholder 2"/>
          <p:cNvSpPr>
            <a:spLocks noGrp="1"/>
          </p:cNvSpPr>
          <p:nvPr>
            <p:ph idx="1"/>
          </p:nvPr>
        </p:nvSpPr>
        <p:spPr/>
        <p:txBody>
          <a:bodyPr/>
          <a:lstStyle/>
          <a:p>
            <a:r>
              <a:rPr lang="en-US" dirty="0" smtClean="0"/>
              <a:t>(Pics of diet sodas ads and these products?)</a:t>
            </a:r>
            <a:endParaRPr lang="en-US" dirty="0"/>
          </a:p>
        </p:txBody>
      </p:sp>
    </p:spTree>
    <p:extLst>
      <p:ext uri="{BB962C8B-B14F-4D97-AF65-F5344CB8AC3E}">
        <p14:creationId xmlns:p14="http://schemas.microsoft.com/office/powerpoint/2010/main" val="3498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Data</a:t>
            </a:r>
            <a:endParaRPr lang="en-US" dirty="0"/>
          </a:p>
        </p:txBody>
      </p:sp>
    </p:spTree>
    <p:extLst>
      <p:ext uri="{BB962C8B-B14F-4D97-AF65-F5344CB8AC3E}">
        <p14:creationId xmlns:p14="http://schemas.microsoft.com/office/powerpoint/2010/main" val="7511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a:t>
            </a:r>
            <a:endParaRPr lang="en-US" dirty="0"/>
          </a:p>
        </p:txBody>
      </p:sp>
      <p:sp>
        <p:nvSpPr>
          <p:cNvPr id="3" name="Content Placeholder 2"/>
          <p:cNvSpPr>
            <a:spLocks noGrp="1"/>
          </p:cNvSpPr>
          <p:nvPr>
            <p:ph idx="1"/>
          </p:nvPr>
        </p:nvSpPr>
        <p:spPr/>
        <p:txBody>
          <a:bodyPr/>
          <a:lstStyle/>
          <a:p>
            <a:r>
              <a:rPr lang="en-US" dirty="0" smtClean="0"/>
              <a:t>(Longitudinal) Cohort Study</a:t>
            </a:r>
            <a:endParaRPr lang="en-US" dirty="0"/>
          </a:p>
        </p:txBody>
      </p:sp>
    </p:spTree>
    <p:extLst>
      <p:ext uri="{BB962C8B-B14F-4D97-AF65-F5344CB8AC3E}">
        <p14:creationId xmlns:p14="http://schemas.microsoft.com/office/powerpoint/2010/main" val="1814090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786</Words>
  <Application>Microsoft Macintosh PowerPoint</Application>
  <PresentationFormat>Widescreen</PresentationFormat>
  <Paragraphs>77</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Mangal</vt:lpstr>
      <vt:lpstr>Arial</vt:lpstr>
      <vt:lpstr>Office Theme</vt:lpstr>
      <vt:lpstr>Sugar Sweetened and artificially-sweetened beverage consumption and risk of type 2 diabetes in men</vt:lpstr>
      <vt:lpstr>Background</vt:lpstr>
      <vt:lpstr>Diabetes risk of sugar sweetened beverages</vt:lpstr>
      <vt:lpstr>World Health Organization revises sugar guidelines</vt:lpstr>
      <vt:lpstr>But…..</vt:lpstr>
      <vt:lpstr>”There’s sugar in that?”</vt:lpstr>
      <vt:lpstr>Artificially-sweetened beverages and Type 2 diabetes risk</vt:lpstr>
      <vt:lpstr>Background</vt:lpstr>
      <vt:lpstr>Study Design</vt:lpstr>
      <vt:lpstr>Study Design</vt:lpstr>
      <vt:lpstr>Study Design </vt:lpstr>
      <vt:lpstr>Study Design </vt:lpstr>
      <vt:lpstr>Study Design </vt:lpstr>
      <vt:lpstr>Study Design</vt:lpstr>
      <vt:lpstr>Analysis</vt:lpstr>
      <vt:lpstr>Discussion</vt:lpstr>
      <vt:lpstr>Policy implications?</vt:lpstr>
      <vt:lpstr>Contributions</vt:lpstr>
      <vt:lpstr>References</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Study</dc:title>
  <dc:creator>Asefaha, Feben T.</dc:creator>
  <cp:lastModifiedBy>Asefaha, Feben T.</cp:lastModifiedBy>
  <cp:revision>28</cp:revision>
  <dcterms:created xsi:type="dcterms:W3CDTF">2017-11-09T18:06:05Z</dcterms:created>
  <dcterms:modified xsi:type="dcterms:W3CDTF">2017-11-16T14:48:28Z</dcterms:modified>
</cp:coreProperties>
</file>