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5"/>
  </p:notesMasterIdLst>
  <p:sldIdLst>
    <p:sldId id="256" r:id="rId2"/>
    <p:sldId id="259" r:id="rId3"/>
    <p:sldId id="262" r:id="rId4"/>
    <p:sldId id="261" r:id="rId5"/>
    <p:sldId id="313" r:id="rId6"/>
    <p:sldId id="279" r:id="rId7"/>
    <p:sldId id="280" r:id="rId8"/>
    <p:sldId id="263" r:id="rId9"/>
    <p:sldId id="319" r:id="rId10"/>
    <p:sldId id="277" r:id="rId11"/>
    <p:sldId id="318" r:id="rId12"/>
    <p:sldId id="320" r:id="rId13"/>
    <p:sldId id="284" r:id="rId14"/>
    <p:sldId id="322" r:id="rId15"/>
    <p:sldId id="326" r:id="rId16"/>
    <p:sldId id="325" r:id="rId17"/>
    <p:sldId id="330" r:id="rId18"/>
    <p:sldId id="323" r:id="rId19"/>
    <p:sldId id="329" r:id="rId20"/>
    <p:sldId id="327" r:id="rId21"/>
    <p:sldId id="324" r:id="rId22"/>
    <p:sldId id="328" r:id="rId23"/>
    <p:sldId id="267" r:id="rId24"/>
  </p:sldIdLst>
  <p:sldSz cx="9144000" cy="5143500" type="screen16x9"/>
  <p:notesSz cx="6858000" cy="9144000"/>
  <p:embeddedFontLst>
    <p:embeddedFont>
      <p:font typeface="Aldrich" panose="020B0604020202020204" charset="0"/>
      <p:regular r:id="rId26"/>
    </p:embeddedFont>
    <p:embeddedFont>
      <p:font typeface="Bai Jamjuree" panose="020B0604020202020204" charset="-3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3DBB4-D077-44F1-A73F-C365747D5EB7}">
  <a:tblStyle styleId="{18E3DBB4-D077-44F1-A73F-C365747D5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508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01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127f379f98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127f379f98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g13e9dbcaf0c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9" name="Google Shape;2649;g13e9dbcaf0c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2" name="Google Shape;6642;g13e437834e8_0_2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3" name="Google Shape;6643;g13e437834e8_0_2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60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_1"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0" name="Google Shape;2000;p4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41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100">
                <a:solidFill>
                  <a:schemeClr val="dk2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41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03" name="Google Shape;2003;p41"/>
          <p:cNvGrpSpPr/>
          <p:nvPr/>
        </p:nvGrpSpPr>
        <p:grpSpPr>
          <a:xfrm rot="-5400000" flipH="1">
            <a:off x="3352827" y="574632"/>
            <a:ext cx="289170" cy="284718"/>
            <a:chOff x="426000" y="3302025"/>
            <a:chExt cx="220875" cy="217475"/>
          </a:xfrm>
        </p:grpSpPr>
        <p:sp>
          <p:nvSpPr>
            <p:cNvPr id="2004" name="Google Shape;2004;p4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41"/>
          <p:cNvGrpSpPr/>
          <p:nvPr/>
        </p:nvGrpSpPr>
        <p:grpSpPr>
          <a:xfrm rot="-5400000" flipH="1">
            <a:off x="1014983" y="238830"/>
            <a:ext cx="357454" cy="956304"/>
            <a:chOff x="357713" y="600975"/>
            <a:chExt cx="357454" cy="956304"/>
          </a:xfrm>
        </p:grpSpPr>
        <p:sp>
          <p:nvSpPr>
            <p:cNvPr id="2007" name="Google Shape;2007;p4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1"/>
          <p:cNvGrpSpPr/>
          <p:nvPr/>
        </p:nvGrpSpPr>
        <p:grpSpPr>
          <a:xfrm>
            <a:off x="7917151" y="2136847"/>
            <a:ext cx="2019176" cy="2019176"/>
            <a:chOff x="1943325" y="-220375"/>
            <a:chExt cx="1298672" cy="1298672"/>
          </a:xfrm>
        </p:grpSpPr>
        <p:sp>
          <p:nvSpPr>
            <p:cNvPr id="2012" name="Google Shape;2012;p41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1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1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1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1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1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1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1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1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1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1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1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1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1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1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1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1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1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0" name="Google Shape;2060;p41"/>
          <p:cNvGrpSpPr/>
          <p:nvPr/>
        </p:nvGrpSpPr>
        <p:grpSpPr>
          <a:xfrm>
            <a:off x="1020340" y="4088183"/>
            <a:ext cx="1965289" cy="517060"/>
            <a:chOff x="3539975" y="3523525"/>
            <a:chExt cx="745925" cy="196250"/>
          </a:xfrm>
        </p:grpSpPr>
        <p:sp>
          <p:nvSpPr>
            <p:cNvPr id="2061" name="Google Shape;2061;p4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6" r:id="rId8"/>
    <p:sldLayoutId id="2147483668" r:id="rId9"/>
    <p:sldLayoutId id="2147483669" r:id="rId10"/>
    <p:sldLayoutId id="2147483684" r:id="rId11"/>
    <p:sldLayoutId id="2147483687" r:id="rId12"/>
    <p:sldLayoutId id="2147483692" r:id="rId13"/>
    <p:sldLayoutId id="2147483697" r:id="rId14"/>
    <p:sldLayoutId id="2147483698" r:id="rId15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DATABASE </a:t>
            </a:r>
            <a:br>
              <a:rPr lang="en" sz="5800" dirty="0"/>
            </a:br>
            <a:r>
              <a:rPr lang="en" sz="5050" dirty="0">
                <a:solidFill>
                  <a:schemeClr val="dk2"/>
                </a:solidFill>
              </a:rPr>
              <a:t>EPOKA CLUBS</a:t>
            </a:r>
            <a:br>
              <a:rPr lang="en" sz="5050" dirty="0">
                <a:solidFill>
                  <a:schemeClr val="dk2"/>
                </a:solidFill>
              </a:rPr>
            </a:b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949073" y="3371823"/>
            <a:ext cx="2018243" cy="163525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Aldrich" panose="020B0604020202020204" charset="0"/>
                <a:cs typeface="Times New Roman" panose="02020603050405020304" pitchFamily="18" charset="0"/>
              </a:rPr>
              <a:t>Team members: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" dirty="0">
                <a:latin typeface="Aldrich" panose="020B0604020202020204" charset="0"/>
                <a:cs typeface="Times New Roman" panose="02020603050405020304" pitchFamily="18" charset="0"/>
              </a:rPr>
              <a:t>Aldrin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Çifliku</a:t>
            </a:r>
            <a:endParaRPr lang="en-US" dirty="0">
              <a:latin typeface="Aldrich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Brinaldo</a:t>
            </a:r>
            <a:r>
              <a:rPr lang="en-US" dirty="0">
                <a:latin typeface="Aldrich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Vorfi</a:t>
            </a:r>
            <a:endParaRPr lang="en-US" dirty="0">
              <a:latin typeface="Aldrich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Erlis</a:t>
            </a:r>
            <a:r>
              <a:rPr lang="en-US" dirty="0">
                <a:latin typeface="Aldrich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Këndezi</a:t>
            </a:r>
            <a:endParaRPr lang="en-US" dirty="0">
              <a:latin typeface="Aldrich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>
                <a:latin typeface="Aldrich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Fabiona</a:t>
            </a:r>
            <a:r>
              <a:rPr lang="en-US" dirty="0">
                <a:latin typeface="Aldrich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Tafçiu</a:t>
            </a:r>
            <a:endParaRPr lang="en-US" dirty="0">
              <a:latin typeface="Aldrich" panose="020B0604020202020204" charset="0"/>
              <a:cs typeface="Times New Roman" panose="02020603050405020304" pitchFamily="18" charset="0"/>
            </a:endParaRP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Juljan</a:t>
            </a:r>
            <a:r>
              <a:rPr lang="en-US" dirty="0">
                <a:latin typeface="Aldrich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ldrich" panose="020B0604020202020204" charset="0"/>
                <a:cs typeface="Times New Roman" panose="02020603050405020304" pitchFamily="18" charset="0"/>
              </a:rPr>
              <a:t>Losha</a:t>
            </a:r>
            <a:endParaRPr dirty="0">
              <a:latin typeface="Aldrich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79"/>
          <p:cNvSpPr txBox="1">
            <a:spLocks noGrp="1"/>
          </p:cNvSpPr>
          <p:nvPr>
            <p:ph type="subTitle" idx="1"/>
          </p:nvPr>
        </p:nvSpPr>
        <p:spPr>
          <a:xfrm>
            <a:off x="6574243" y="2618815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4</a:t>
            </a:r>
            <a:endParaRPr/>
          </a:p>
        </p:txBody>
      </p:sp>
      <p:sp>
        <p:nvSpPr>
          <p:cNvPr id="3233" name="Google Shape;3233;p79"/>
          <p:cNvSpPr txBox="1">
            <a:spLocks noGrp="1"/>
          </p:cNvSpPr>
          <p:nvPr>
            <p:ph type="subTitle" idx="2"/>
          </p:nvPr>
        </p:nvSpPr>
        <p:spPr>
          <a:xfrm>
            <a:off x="6500273" y="301535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Make the database consistent and adaptable to changes</a:t>
            </a:r>
            <a:endParaRPr lang="en-US" dirty="0"/>
          </a:p>
        </p:txBody>
      </p:sp>
      <p:sp>
        <p:nvSpPr>
          <p:cNvPr id="3234" name="Google Shape;3234;p79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3235" name="Google Shape;3235;p79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Fix the issues with the event's attendance</a:t>
            </a:r>
            <a:endParaRPr lang="en-US" dirty="0"/>
          </a:p>
        </p:txBody>
      </p:sp>
      <p:sp>
        <p:nvSpPr>
          <p:cNvPr id="3236" name="Google Shape;3236;p79"/>
          <p:cNvSpPr/>
          <p:nvPr/>
        </p:nvSpPr>
        <p:spPr>
          <a:xfrm rot="-5400000">
            <a:off x="5094397" y="35156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7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238" name="Google Shape;3238;p79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3239" name="Google Shape;3239;p79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Avoid redundant data </a:t>
            </a:r>
          </a:p>
        </p:txBody>
      </p:sp>
      <p:sp>
        <p:nvSpPr>
          <p:cNvPr id="3240" name="Google Shape;3240;p79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3241" name="Google Shape;3241;p79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Easier to connect database</a:t>
            </a:r>
          </a:p>
        </p:txBody>
      </p:sp>
      <p:sp>
        <p:nvSpPr>
          <p:cNvPr id="3242" name="Google Shape;3242;p79"/>
          <p:cNvSpPr/>
          <p:nvPr/>
        </p:nvSpPr>
        <p:spPr>
          <a:xfrm>
            <a:off x="1401809" y="20097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3" name="Google Shape;3243;p79"/>
          <p:cNvSpPr/>
          <p:nvPr/>
        </p:nvSpPr>
        <p:spPr>
          <a:xfrm>
            <a:off x="3330022" y="196942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/>
          </a:p>
        </p:txBody>
      </p:sp>
      <p:sp>
        <p:nvSpPr>
          <p:cNvPr id="3244" name="Google Shape;3244;p79"/>
          <p:cNvSpPr/>
          <p:nvPr/>
        </p:nvSpPr>
        <p:spPr>
          <a:xfrm>
            <a:off x="5258247" y="20097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5" name="Google Shape;3245;p79"/>
          <p:cNvSpPr/>
          <p:nvPr/>
        </p:nvSpPr>
        <p:spPr>
          <a:xfrm>
            <a:off x="7186472" y="20097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2" name="Google Shape;3282;p79"/>
          <p:cNvGrpSpPr/>
          <p:nvPr/>
        </p:nvGrpSpPr>
        <p:grpSpPr>
          <a:xfrm>
            <a:off x="4407208" y="722871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00"/>
                                        <p:tgtEl>
                                          <p:spTgt spid="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2826817" y="356395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30B583DC-4A68-532B-2C3C-F66E08D2A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87" y="1193446"/>
            <a:ext cx="5943600" cy="3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3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2826817" y="356395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</a:t>
            </a:r>
            <a:endParaRPr dirty="0"/>
          </a:p>
        </p:txBody>
      </p:sp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" action="ppaction://noaction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E64386A5-02BB-D08B-82C0-66D9958F0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1126173"/>
            <a:ext cx="5943600" cy="3948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7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/>
              <a:t>Managerial </a:t>
            </a:r>
            <a:r>
              <a:rPr lang="en-US">
                <a:solidFill>
                  <a:schemeClr val="dk2"/>
                </a:solidFill>
              </a:rPr>
              <a:t>Queries</a:t>
            </a: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1041475" y="1182806"/>
            <a:ext cx="6898366" cy="2781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dk1"/>
              </a:buClr>
              <a:buSzPts val="1100"/>
            </a:pPr>
            <a:r>
              <a:rPr lang="en" sz="3200" dirty="0"/>
              <a:t>Here we are going to show you some managerial queries that retrieve data from one or more tables.</a:t>
            </a:r>
            <a:endParaRPr lang="en-US" sz="2800"/>
          </a:p>
        </p:txBody>
      </p:sp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8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/>
              <a:t>Managerial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8EFA1-B75B-1DAD-5E46-E87F1A91C106}"/>
              </a:ext>
            </a:extLst>
          </p:cNvPr>
          <p:cNvSpPr txBox="1"/>
          <p:nvPr/>
        </p:nvSpPr>
        <p:spPr>
          <a:xfrm>
            <a:off x="2113492" y="1162050"/>
            <a:ext cx="50006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Show the information of all students from a specific club</a:t>
            </a:r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28C1CCC-CD5B-E7A0-3199-0D615769D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6" t="15222" r="25178" b="6131"/>
          <a:stretch/>
        </p:blipFill>
        <p:spPr>
          <a:xfrm>
            <a:off x="1567911" y="1551081"/>
            <a:ext cx="5949529" cy="3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7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/>
              <a:t>Managerial queries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55D3B9E-32F6-28A3-D99B-CC45C439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15969"/>
            <a:ext cx="6810375" cy="3406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F0BBE-95D4-EDBF-0B67-9237A4FFB416}"/>
              </a:ext>
            </a:extLst>
          </p:cNvPr>
          <p:cNvSpPr txBox="1"/>
          <p:nvPr/>
        </p:nvSpPr>
        <p:spPr>
          <a:xfrm>
            <a:off x="2381250" y="1247775"/>
            <a:ext cx="34671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 Get all info for each club’s president</a:t>
            </a:r>
            <a:endParaRPr lang="en-US">
              <a:solidFill>
                <a:schemeClr val="bg1"/>
              </a:solidFill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/>
              <a:t>Managerial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F0BBE-95D4-EDBF-0B67-9237A4FFB416}"/>
              </a:ext>
            </a:extLst>
          </p:cNvPr>
          <p:cNvSpPr txBox="1"/>
          <p:nvPr/>
        </p:nvSpPr>
        <p:spPr>
          <a:xfrm>
            <a:off x="2381250" y="1247775"/>
            <a:ext cx="412326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Show the attendance list for a specific event</a:t>
            </a:r>
            <a:endParaRPr lang="en-US">
              <a:solidFill>
                <a:schemeClr val="bg1"/>
              </a:solidFill>
            </a:endParaRPr>
          </a:p>
          <a:p>
            <a:br>
              <a:rPr lang="en-US"/>
            </a:br>
            <a:endParaRPr lang="en-US"/>
          </a:p>
        </p:txBody>
      </p:sp>
      <p:pic>
        <p:nvPicPr>
          <p:cNvPr id="5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AF029EB-9A38-A694-BAFC-709A1827B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4" t="14833" r="25641" b="8206"/>
          <a:stretch/>
        </p:blipFill>
        <p:spPr>
          <a:xfrm>
            <a:off x="1477081" y="1642886"/>
            <a:ext cx="5836218" cy="296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 dirty="0"/>
              <a:t>Managerial queries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F3677C9E-2E38-4BFB-8B8D-09EF95A6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45925"/>
            <a:ext cx="6953250" cy="3528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17B1FD-6D59-62A0-1B30-BABF360EF4FD}"/>
              </a:ext>
            </a:extLst>
          </p:cNvPr>
          <p:cNvSpPr txBox="1"/>
          <p:nvPr/>
        </p:nvSpPr>
        <p:spPr>
          <a:xfrm>
            <a:off x="1466850" y="981075"/>
            <a:ext cx="66389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Show the names and the certificate awarded for all students that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earned a certificate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0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/>
              <a:t>Managerial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8EFA1-B75B-1DAD-5E46-E87F1A91C106}"/>
              </a:ext>
            </a:extLst>
          </p:cNvPr>
          <p:cNvSpPr txBox="1"/>
          <p:nvPr/>
        </p:nvSpPr>
        <p:spPr>
          <a:xfrm>
            <a:off x="2113492" y="1162050"/>
            <a:ext cx="50006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Show the name of the earliest event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D3B99DD-375B-6594-6ABA-CB176686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6" t="17282" r="23746" b="10906"/>
          <a:stretch/>
        </p:blipFill>
        <p:spPr>
          <a:xfrm>
            <a:off x="2296407" y="1543932"/>
            <a:ext cx="4621613" cy="30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9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p61"/>
          <p:cNvSpPr/>
          <p:nvPr/>
        </p:nvSpPr>
        <p:spPr>
          <a:xfrm>
            <a:off x="2300273" y="306283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1"/>
          <p:cNvSpPr/>
          <p:nvPr/>
        </p:nvSpPr>
        <p:spPr>
          <a:xfrm>
            <a:off x="2300273" y="216801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1"/>
          <p:cNvSpPr/>
          <p:nvPr/>
        </p:nvSpPr>
        <p:spPr>
          <a:xfrm>
            <a:off x="2300273" y="395764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1"/>
          <p:cNvSpPr/>
          <p:nvPr/>
        </p:nvSpPr>
        <p:spPr>
          <a:xfrm>
            <a:off x="2300273" y="127320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6" name="Google Shape;2656;p61"/>
          <p:cNvSpPr txBox="1">
            <a:spLocks noGrp="1"/>
          </p:cNvSpPr>
          <p:nvPr>
            <p:ph type="title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7" name="Google Shape;2657;p61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59" name="Google Shape;2659;p61"/>
          <p:cNvSpPr txBox="1">
            <a:spLocks noGrp="1"/>
          </p:cNvSpPr>
          <p:nvPr>
            <p:ph type="title" idx="3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0" name="Google Shape;2660;p61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/>
              <a:t>Requirements gathering</a:t>
            </a:r>
          </a:p>
        </p:txBody>
      </p:sp>
      <p:sp>
        <p:nvSpPr>
          <p:cNvPr id="2661" name="Google Shape;2661;p61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Outline on the process of interviewing </a:t>
            </a:r>
            <a:r>
              <a:rPr lang="en"/>
              <a:t>actors of interest </a:t>
            </a:r>
            <a:r>
              <a:rPr lang="en" dirty="0"/>
              <a:t>and database design</a:t>
            </a:r>
            <a:endParaRPr lang="en-US" dirty="0"/>
          </a:p>
        </p:txBody>
      </p:sp>
      <p:sp>
        <p:nvSpPr>
          <p:cNvPr id="2662" name="Google Shape;2662;p61"/>
          <p:cNvSpPr txBox="1">
            <a:spLocks noGrp="1"/>
          </p:cNvSpPr>
          <p:nvPr>
            <p:ph type="title" idx="6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3" name="Google Shape;2663;p61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/>
              <a:t>ERD AND RS </a:t>
            </a:r>
          </a:p>
        </p:txBody>
      </p:sp>
      <p:sp>
        <p:nvSpPr>
          <p:cNvPr id="2664" name="Google Shape;2664;p61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-US"/>
              <a:t>Detailed explanation on the database logical and conceptual design</a:t>
            </a:r>
          </a:p>
        </p:txBody>
      </p:sp>
      <p:sp>
        <p:nvSpPr>
          <p:cNvPr id="2665" name="Google Shape;2665;p61"/>
          <p:cNvSpPr txBox="1">
            <a:spLocks noGrp="1"/>
          </p:cNvSpPr>
          <p:nvPr>
            <p:ph type="title" idx="9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6" name="Google Shape;2666;p61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SQL VISUALIZATION </a:t>
            </a:r>
            <a:endParaRPr/>
          </a:p>
        </p:txBody>
      </p:sp>
      <p:sp>
        <p:nvSpPr>
          <p:cNvPr id="2667" name="Google Shape;2667;p61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Pictures that show how the tables for certain queries look like</a:t>
            </a:r>
            <a:endParaRPr/>
          </a:p>
        </p:txBody>
      </p:sp>
      <p:grpSp>
        <p:nvGrpSpPr>
          <p:cNvPr id="2668" name="Google Shape;2668;p61"/>
          <p:cNvGrpSpPr/>
          <p:nvPr/>
        </p:nvGrpSpPr>
        <p:grpSpPr>
          <a:xfrm>
            <a:off x="7635233" y="3899371"/>
            <a:ext cx="793256" cy="182899"/>
            <a:chOff x="2685575" y="2835950"/>
            <a:chExt cx="433000" cy="99825"/>
          </a:xfrm>
        </p:grpSpPr>
        <p:sp>
          <p:nvSpPr>
            <p:cNvPr id="2669" name="Google Shape;2669;p6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3" name="Google Shape;2673;p61"/>
          <p:cNvSpPr/>
          <p:nvPr/>
        </p:nvSpPr>
        <p:spPr>
          <a:xfrm>
            <a:off x="7619147" y="19184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1"/>
          <p:cNvSpPr/>
          <p:nvPr/>
        </p:nvSpPr>
        <p:spPr>
          <a:xfrm>
            <a:off x="1187375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5" name="Google Shape;26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427" y="-1358450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7" name="Google Shape;2677;p6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1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216AA-A82B-2584-70CC-8A30BA7E884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What is the database about?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 dirty="0"/>
              <a:t>Managerial queries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9C3941-407D-B131-E117-2AE07977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27889"/>
            <a:ext cx="6724650" cy="3678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AB31AE-3892-F9AF-362A-DCB9B0298E4F}"/>
              </a:ext>
            </a:extLst>
          </p:cNvPr>
          <p:cNvSpPr txBox="1"/>
          <p:nvPr/>
        </p:nvSpPr>
        <p:spPr>
          <a:xfrm>
            <a:off x="2181225" y="1028700"/>
            <a:ext cx="479107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Find the information for the event managers given the club's name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1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 dirty="0"/>
              <a:t>Managerial queries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B35078C-BA83-025A-C20E-6B0CFE7C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51" y="1520786"/>
            <a:ext cx="6800850" cy="3494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7BC7E-0963-CFE8-1106-65BF69A91567}"/>
              </a:ext>
            </a:extLst>
          </p:cNvPr>
          <p:cNvSpPr txBox="1"/>
          <p:nvPr/>
        </p:nvSpPr>
        <p:spPr>
          <a:xfrm>
            <a:off x="2628900" y="1095375"/>
            <a:ext cx="391477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Show the name of the least attended event</a:t>
            </a:r>
            <a:endParaRPr lang="en-US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2DDC-567B-B3C0-7805-3568D470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2537" y="121940"/>
            <a:ext cx="5061649" cy="552900"/>
          </a:xfrm>
        </p:spPr>
        <p:txBody>
          <a:bodyPr/>
          <a:lstStyle/>
          <a:p>
            <a:r>
              <a:rPr lang="en-GB" sz="3600" dirty="0"/>
              <a:t>Managerial queries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363311E-9A36-B307-B72D-29C02A8D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50944"/>
            <a:ext cx="6686550" cy="36698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71CD37C-DAF4-EA28-85E7-309393E56F11}"/>
              </a:ext>
            </a:extLst>
          </p:cNvPr>
          <p:cNvSpPr txBox="1">
            <a:spLocks/>
          </p:cNvSpPr>
          <p:nvPr/>
        </p:nvSpPr>
        <p:spPr>
          <a:xfrm>
            <a:off x="1802362" y="1122065"/>
            <a:ext cx="5061649" cy="31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6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200" b="1" dirty="0"/>
              <a:t>Show the name of the club with the least nr of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7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69"/>
          <p:cNvSpPr txBox="1">
            <a:spLocks noGrp="1"/>
          </p:cNvSpPr>
          <p:nvPr>
            <p:ph type="title"/>
          </p:nvPr>
        </p:nvSpPr>
        <p:spPr>
          <a:xfrm>
            <a:off x="2185650" y="3095408"/>
            <a:ext cx="4772700" cy="473100"/>
          </a:xfrm>
          <a:prstGeom prst="rect">
            <a:avLst/>
          </a:prstGeom>
        </p:spPr>
        <p:txBody>
          <a:bodyPr spcFirstLastPara="1" wrap="square" lIns="91425" tIns="0" rIns="3657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Any question?</a:t>
            </a:r>
            <a:endParaRPr dirty="0"/>
          </a:p>
        </p:txBody>
      </p:sp>
      <p:sp>
        <p:nvSpPr>
          <p:cNvPr id="2976" name="Google Shape;2976;p69"/>
          <p:cNvSpPr txBox="1">
            <a:spLocks noGrp="1"/>
          </p:cNvSpPr>
          <p:nvPr>
            <p:ph type="subTitle" idx="1"/>
          </p:nvPr>
        </p:nvSpPr>
        <p:spPr>
          <a:xfrm>
            <a:off x="1226850" y="1453218"/>
            <a:ext cx="6690300" cy="15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/>
              <a:t>THANK YOU</a:t>
            </a:r>
            <a:endParaRPr sz="6600" dirty="0"/>
          </a:p>
        </p:txBody>
      </p:sp>
      <p:sp>
        <p:nvSpPr>
          <p:cNvPr id="2977" name="Google Shape;2977;p69"/>
          <p:cNvSpPr/>
          <p:nvPr/>
        </p:nvSpPr>
        <p:spPr>
          <a:xfrm>
            <a:off x="623363" y="25717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8" name="Google Shape;2978;p69"/>
          <p:cNvGrpSpPr/>
          <p:nvPr/>
        </p:nvGrpSpPr>
        <p:grpSpPr>
          <a:xfrm>
            <a:off x="6622850" y="-2018079"/>
            <a:ext cx="4000413" cy="3175881"/>
            <a:chOff x="5207925" y="-1994879"/>
            <a:chExt cx="4000413" cy="3175881"/>
          </a:xfrm>
        </p:grpSpPr>
        <p:sp>
          <p:nvSpPr>
            <p:cNvPr id="2979" name="Google Shape;2979;p6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9"/>
          <p:cNvGrpSpPr/>
          <p:nvPr/>
        </p:nvGrpSpPr>
        <p:grpSpPr>
          <a:xfrm>
            <a:off x="4580467" y="3925450"/>
            <a:ext cx="1039906" cy="679800"/>
            <a:chOff x="4082325" y="3790650"/>
            <a:chExt cx="1039906" cy="679800"/>
          </a:xfrm>
        </p:grpSpPr>
        <p:sp>
          <p:nvSpPr>
            <p:cNvPr id="2983" name="Google Shape;2983;p6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6" name="Google Shape;2986;p6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6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9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9" name="Google Shape;2989;p6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6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About the project</a:t>
            </a:r>
            <a:r>
              <a:rPr lang="en" sz="6000"/>
              <a:t> </a:t>
            </a:r>
            <a:endParaRPr sz="600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35664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998406" y="2086202"/>
            <a:ext cx="5765141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/>
              <a:t>Our project involves the development of a database about the clubs of </a:t>
            </a:r>
            <a:r>
              <a:rPr lang="en-US" err="1"/>
              <a:t>Epoka</a:t>
            </a:r>
            <a:r>
              <a:rPr lang="en-US"/>
              <a:t> University. Since </a:t>
            </a:r>
            <a:r>
              <a:rPr lang="en-US" err="1"/>
              <a:t>Epoka</a:t>
            </a:r>
            <a:r>
              <a:rPr lang="en-US"/>
              <a:t> does not have a current database, we had to create it from scratch. It should fulfill the requirements of our client (the </a:t>
            </a:r>
            <a:r>
              <a:rPr lang="en-US" err="1"/>
              <a:t>Epoka</a:t>
            </a:r>
            <a:r>
              <a:rPr lang="en-US"/>
              <a:t> Clubs’ President) and be functional. 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" name="Google Shape;6645;p11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pic>
        <p:nvPicPr>
          <p:cNvPr id="6646" name="Google Shape;664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089" y="-1476100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47" name="Google Shape;6647;p11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8" name="Google Shape;6648;p11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9" name="Google Shape;6649;p115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0" name="Google Shape;6650;p11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1" name="Google Shape;6651;p11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652" name="Google Shape;6652;p115"/>
          <p:cNvGraphicFramePr/>
          <p:nvPr>
            <p:extLst>
              <p:ext uri="{D42A27DB-BD31-4B8C-83A1-F6EECF244321}">
                <p14:modId xmlns:p14="http://schemas.microsoft.com/office/powerpoint/2010/main" val="1482535554"/>
              </p:ext>
            </p:extLst>
          </p:nvPr>
        </p:nvGraphicFramePr>
        <p:xfrm>
          <a:off x="837063" y="1364575"/>
          <a:ext cx="7469876" cy="3516890"/>
        </p:xfrm>
        <a:graphic>
          <a:graphicData uri="http://schemas.openxmlformats.org/drawingml/2006/table">
            <a:tbl>
              <a:tblPr>
                <a:noFill/>
                <a:tableStyleId>{18E3DBB4-D077-44F1-A73F-C365747D5EB7}</a:tableStyleId>
              </a:tblPr>
              <a:tblGrid>
                <a:gridCol w="50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257">
                  <a:extLst>
                    <a:ext uri="{9D8B030D-6E8A-4147-A177-3AD203B41FA5}">
                      <a16:colId xmlns:a16="http://schemas.microsoft.com/office/drawing/2014/main" val="4091832852"/>
                    </a:ext>
                  </a:extLst>
                </a:gridCol>
              </a:tblGrid>
              <a:tr h="77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ID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Tasks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Step 1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Step 2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Step  3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Step 4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Step 5 </a:t>
                      </a:r>
                      <a:endParaRPr sz="210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Form the group</a:t>
                      </a: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Requirement gathering</a:t>
                      </a: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ERD AND RS designing </a:t>
                      </a: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SQL </a:t>
                      </a: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Documentation and presentation </a:t>
                      </a: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Requirements</a:t>
            </a:r>
            <a:br>
              <a:rPr lang="en"/>
            </a:br>
            <a:r>
              <a:rPr lang="en"/>
              <a:t>Gathering </a:t>
            </a:r>
            <a:endParaRPr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</a:t>
            </a:r>
            <a:endParaRPr/>
          </a:p>
        </p:txBody>
      </p:sp>
      <p:sp>
        <p:nvSpPr>
          <p:cNvPr id="3345" name="Google Shape;3345;p82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Information of clubs</a:t>
            </a:r>
            <a:endParaRPr lang="en-US"/>
          </a:p>
        </p:txBody>
      </p:sp>
      <p:sp>
        <p:nvSpPr>
          <p:cNvPr id="3346" name="Google Shape;3346;p82"/>
          <p:cNvSpPr txBox="1">
            <a:spLocks noGrp="1"/>
          </p:cNvSpPr>
          <p:nvPr>
            <p:ph type="subTitle" idx="2"/>
          </p:nvPr>
        </p:nvSpPr>
        <p:spPr>
          <a:xfrm>
            <a:off x="3358449" y="3197353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Likewise the database must store all the information about clubs</a:t>
            </a:r>
            <a:endParaRPr lang="en-US" dirty="0"/>
          </a:p>
        </p:txBody>
      </p:sp>
      <p:sp>
        <p:nvSpPr>
          <p:cNvPr id="3347" name="Google Shape;3347;p82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endParaRPr lang="en-US"/>
          </a:p>
        </p:txBody>
      </p:sp>
      <p:sp>
        <p:nvSpPr>
          <p:cNvPr id="3348" name="Google Shape;3348;p82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The information about events should not only be detailed and coherent but also tightly connected to the certificates that are issued</a:t>
            </a:r>
            <a:endParaRPr lang="en-US"/>
          </a:p>
        </p:txBody>
      </p:sp>
      <p:sp>
        <p:nvSpPr>
          <p:cNvPr id="3349" name="Google Shape;3349;p82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Information of students</a:t>
            </a:r>
            <a:endParaRPr lang="en-US"/>
          </a:p>
        </p:txBody>
      </p:sp>
      <p:sp>
        <p:nvSpPr>
          <p:cNvPr id="3350" name="Google Shape;3350;p82"/>
          <p:cNvSpPr txBox="1">
            <a:spLocks noGrp="1"/>
          </p:cNvSpPr>
          <p:nvPr>
            <p:ph type="subTitle" idx="6"/>
          </p:nvPr>
        </p:nvSpPr>
        <p:spPr>
          <a:xfrm>
            <a:off x="749957" y="3197353"/>
            <a:ext cx="2474400" cy="7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/>
              <a:t>The database should enable the user to store information about students proficiently</a:t>
            </a:r>
          </a:p>
        </p:txBody>
      </p:sp>
      <p:sp>
        <p:nvSpPr>
          <p:cNvPr id="3351" name="Google Shape;3351;p82"/>
          <p:cNvSpPr/>
          <p:nvPr/>
        </p:nvSpPr>
        <p:spPr>
          <a:xfrm>
            <a:off x="81019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2" name="Google Shape;3352;p82"/>
          <p:cNvSpPr/>
          <p:nvPr/>
        </p:nvSpPr>
        <p:spPr>
          <a:xfrm>
            <a:off x="3429470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3" name="Google Shape;3353;p82"/>
          <p:cNvSpPr/>
          <p:nvPr/>
        </p:nvSpPr>
        <p:spPr>
          <a:xfrm>
            <a:off x="6048745" y="186687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4571988" y="1341371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7923741" y="7474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4" name="Google Shape;3414;p82"/>
          <p:cNvGrpSpPr/>
          <p:nvPr/>
        </p:nvGrpSpPr>
        <p:grpSpPr>
          <a:xfrm>
            <a:off x="6156409" y="1995865"/>
            <a:ext cx="328117" cy="328057"/>
            <a:chOff x="4534444" y="2479828"/>
            <a:chExt cx="375377" cy="375308"/>
          </a:xfrm>
        </p:grpSpPr>
        <p:sp>
          <p:nvSpPr>
            <p:cNvPr id="3415" name="Google Shape;3415;p82"/>
            <p:cNvSpPr/>
            <p:nvPr/>
          </p:nvSpPr>
          <p:spPr>
            <a:xfrm>
              <a:off x="4534444" y="2479828"/>
              <a:ext cx="375377" cy="375308"/>
            </a:xfrm>
            <a:custGeom>
              <a:avLst/>
              <a:gdLst/>
              <a:ahLst/>
              <a:cxnLst/>
              <a:rect l="l" t="t" r="r" b="b"/>
              <a:pathLst>
                <a:path w="20206" h="20205" extrusionOk="0">
                  <a:moveTo>
                    <a:pt x="2579" y="1188"/>
                  </a:moveTo>
                  <a:lnTo>
                    <a:pt x="2579" y="2585"/>
                  </a:lnTo>
                  <a:lnTo>
                    <a:pt x="1184" y="2585"/>
                  </a:lnTo>
                  <a:lnTo>
                    <a:pt x="1184" y="1188"/>
                  </a:lnTo>
                  <a:close/>
                  <a:moveTo>
                    <a:pt x="16443" y="1188"/>
                  </a:moveTo>
                  <a:lnTo>
                    <a:pt x="16443" y="2585"/>
                  </a:lnTo>
                  <a:lnTo>
                    <a:pt x="3763" y="2585"/>
                  </a:lnTo>
                  <a:lnTo>
                    <a:pt x="3763" y="1188"/>
                  </a:lnTo>
                  <a:close/>
                  <a:moveTo>
                    <a:pt x="19021" y="1188"/>
                  </a:moveTo>
                  <a:lnTo>
                    <a:pt x="19021" y="2585"/>
                  </a:lnTo>
                  <a:lnTo>
                    <a:pt x="17627" y="2585"/>
                  </a:lnTo>
                  <a:lnTo>
                    <a:pt x="17627" y="1188"/>
                  </a:lnTo>
                  <a:close/>
                  <a:moveTo>
                    <a:pt x="2579" y="3771"/>
                  </a:moveTo>
                  <a:lnTo>
                    <a:pt x="2579" y="11282"/>
                  </a:lnTo>
                  <a:lnTo>
                    <a:pt x="1184" y="11282"/>
                  </a:lnTo>
                  <a:lnTo>
                    <a:pt x="1184" y="3771"/>
                  </a:lnTo>
                  <a:close/>
                  <a:moveTo>
                    <a:pt x="16443" y="3771"/>
                  </a:moveTo>
                  <a:lnTo>
                    <a:pt x="16443" y="11282"/>
                  </a:lnTo>
                  <a:lnTo>
                    <a:pt x="12453" y="11282"/>
                  </a:lnTo>
                  <a:lnTo>
                    <a:pt x="9191" y="8571"/>
                  </a:lnTo>
                  <a:lnTo>
                    <a:pt x="9223" y="11282"/>
                  </a:lnTo>
                  <a:lnTo>
                    <a:pt x="3763" y="11282"/>
                  </a:lnTo>
                  <a:lnTo>
                    <a:pt x="3763" y="3771"/>
                  </a:lnTo>
                  <a:close/>
                  <a:moveTo>
                    <a:pt x="19021" y="3772"/>
                  </a:moveTo>
                  <a:lnTo>
                    <a:pt x="19021" y="11282"/>
                  </a:lnTo>
                  <a:lnTo>
                    <a:pt x="17627" y="11282"/>
                  </a:lnTo>
                  <a:lnTo>
                    <a:pt x="17627" y="3772"/>
                  </a:lnTo>
                  <a:close/>
                  <a:moveTo>
                    <a:pt x="2579" y="12469"/>
                  </a:moveTo>
                  <a:lnTo>
                    <a:pt x="2579" y="13866"/>
                  </a:lnTo>
                  <a:lnTo>
                    <a:pt x="1184" y="13866"/>
                  </a:lnTo>
                  <a:lnTo>
                    <a:pt x="1184" y="12469"/>
                  </a:lnTo>
                  <a:close/>
                  <a:moveTo>
                    <a:pt x="9236" y="12469"/>
                  </a:moveTo>
                  <a:lnTo>
                    <a:pt x="9252" y="13866"/>
                  </a:lnTo>
                  <a:lnTo>
                    <a:pt x="3763" y="13866"/>
                  </a:lnTo>
                  <a:lnTo>
                    <a:pt x="3763" y="12469"/>
                  </a:lnTo>
                  <a:close/>
                  <a:moveTo>
                    <a:pt x="16443" y="12469"/>
                  </a:moveTo>
                  <a:lnTo>
                    <a:pt x="16443" y="13866"/>
                  </a:lnTo>
                  <a:lnTo>
                    <a:pt x="15563" y="13866"/>
                  </a:lnTo>
                  <a:lnTo>
                    <a:pt x="13882" y="12469"/>
                  </a:lnTo>
                  <a:close/>
                  <a:moveTo>
                    <a:pt x="19021" y="12469"/>
                  </a:moveTo>
                  <a:lnTo>
                    <a:pt x="19021" y="13866"/>
                  </a:lnTo>
                  <a:lnTo>
                    <a:pt x="17627" y="13866"/>
                  </a:lnTo>
                  <a:lnTo>
                    <a:pt x="17627" y="12469"/>
                  </a:lnTo>
                  <a:close/>
                  <a:moveTo>
                    <a:pt x="10404" y="11119"/>
                  </a:moveTo>
                  <a:lnTo>
                    <a:pt x="14709" y="14698"/>
                  </a:lnTo>
                  <a:lnTo>
                    <a:pt x="13146" y="15445"/>
                  </a:lnTo>
                  <a:lnTo>
                    <a:pt x="14405" y="18089"/>
                  </a:lnTo>
                  <a:lnTo>
                    <a:pt x="13288" y="18623"/>
                  </a:lnTo>
                  <a:lnTo>
                    <a:pt x="12031" y="15981"/>
                  </a:lnTo>
                  <a:lnTo>
                    <a:pt x="10468" y="16727"/>
                  </a:lnTo>
                  <a:lnTo>
                    <a:pt x="10404" y="11119"/>
                  </a:lnTo>
                  <a:close/>
                  <a:moveTo>
                    <a:pt x="0" y="1"/>
                  </a:moveTo>
                  <a:lnTo>
                    <a:pt x="0" y="15053"/>
                  </a:lnTo>
                  <a:lnTo>
                    <a:pt x="9264" y="15053"/>
                  </a:lnTo>
                  <a:lnTo>
                    <a:pt x="9305" y="18598"/>
                  </a:lnTo>
                  <a:lnTo>
                    <a:pt x="11471" y="17562"/>
                  </a:lnTo>
                  <a:lnTo>
                    <a:pt x="12728" y="20204"/>
                  </a:lnTo>
                  <a:lnTo>
                    <a:pt x="15981" y="18649"/>
                  </a:lnTo>
                  <a:lnTo>
                    <a:pt x="14726" y="16006"/>
                  </a:lnTo>
                  <a:lnTo>
                    <a:pt x="16721" y="15053"/>
                  </a:lnTo>
                  <a:lnTo>
                    <a:pt x="20205" y="15053"/>
                  </a:lnTo>
                  <a:lnTo>
                    <a:pt x="20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4667180" y="2574263"/>
              <a:ext cx="113267" cy="22067"/>
            </a:xfrm>
            <a:custGeom>
              <a:avLst/>
              <a:gdLst/>
              <a:ahLst/>
              <a:cxnLst/>
              <a:rect l="l" t="t" r="r" b="b"/>
              <a:pathLst>
                <a:path w="6097" h="1188" extrusionOk="0">
                  <a:moveTo>
                    <a:pt x="1" y="0"/>
                  </a:moveTo>
                  <a:lnTo>
                    <a:pt x="1" y="1187"/>
                  </a:lnTo>
                  <a:lnTo>
                    <a:pt x="6097" y="1187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4646299" y="2615481"/>
              <a:ext cx="155029" cy="22067"/>
            </a:xfrm>
            <a:custGeom>
              <a:avLst/>
              <a:gdLst/>
              <a:ahLst/>
              <a:cxnLst/>
              <a:rect l="l" t="t" r="r" b="b"/>
              <a:pathLst>
                <a:path w="8345" h="1188" extrusionOk="0">
                  <a:moveTo>
                    <a:pt x="0" y="0"/>
                  </a:moveTo>
                  <a:lnTo>
                    <a:pt x="0" y="1187"/>
                  </a:lnTo>
                  <a:lnTo>
                    <a:pt x="8345" y="1187"/>
                  </a:lnTo>
                  <a:lnTo>
                    <a:pt x="8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8" name="Google Shape;3418;p82"/>
          <p:cNvGrpSpPr/>
          <p:nvPr/>
        </p:nvGrpSpPr>
        <p:grpSpPr>
          <a:xfrm>
            <a:off x="3537134" y="1987855"/>
            <a:ext cx="328085" cy="328057"/>
            <a:chOff x="2477933" y="3080134"/>
            <a:chExt cx="375340" cy="375308"/>
          </a:xfrm>
        </p:grpSpPr>
        <p:sp>
          <p:nvSpPr>
            <p:cNvPr id="3419" name="Google Shape;3419;p82"/>
            <p:cNvSpPr/>
            <p:nvPr/>
          </p:nvSpPr>
          <p:spPr>
            <a:xfrm>
              <a:off x="2716487" y="3155233"/>
              <a:ext cx="75685" cy="111097"/>
            </a:xfrm>
            <a:custGeom>
              <a:avLst/>
              <a:gdLst/>
              <a:ahLst/>
              <a:cxnLst/>
              <a:rect l="l" t="t" r="r" b="b"/>
              <a:pathLst>
                <a:path w="4074" h="5981" extrusionOk="0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536508" y="3154880"/>
              <a:ext cx="91773" cy="112193"/>
            </a:xfrm>
            <a:custGeom>
              <a:avLst/>
              <a:gdLst/>
              <a:ahLst/>
              <a:cxnLst/>
              <a:rect l="l" t="t" r="r" b="b"/>
              <a:pathLst>
                <a:path w="4940" h="6040" extrusionOk="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77933" y="3080134"/>
              <a:ext cx="375340" cy="375308"/>
            </a:xfrm>
            <a:custGeom>
              <a:avLst/>
              <a:gdLst/>
              <a:ahLst/>
              <a:cxnLst/>
              <a:rect l="l" t="t" r="r" b="b"/>
              <a:pathLst>
                <a:path w="20204" h="20205" extrusionOk="0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2" name="Google Shape;3422;p82"/>
          <p:cNvGrpSpPr/>
          <p:nvPr/>
        </p:nvGrpSpPr>
        <p:grpSpPr>
          <a:xfrm>
            <a:off x="917859" y="1982797"/>
            <a:ext cx="328117" cy="328073"/>
            <a:chOff x="1911245" y="3660176"/>
            <a:chExt cx="375377" cy="375326"/>
          </a:xfrm>
        </p:grpSpPr>
        <p:sp>
          <p:nvSpPr>
            <p:cNvPr id="3423" name="Google Shape;3423;p82"/>
            <p:cNvSpPr/>
            <p:nvPr/>
          </p:nvSpPr>
          <p:spPr>
            <a:xfrm>
              <a:off x="1911245" y="3660176"/>
              <a:ext cx="375377" cy="375326"/>
            </a:xfrm>
            <a:custGeom>
              <a:avLst/>
              <a:gdLst/>
              <a:ahLst/>
              <a:cxnLst/>
              <a:rect l="l" t="t" r="r" b="b"/>
              <a:pathLst>
                <a:path w="20206" h="20206" extrusionOk="0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005191" y="3852279"/>
              <a:ext cx="57423" cy="22011"/>
            </a:xfrm>
            <a:custGeom>
              <a:avLst/>
              <a:gdLst/>
              <a:ahLst/>
              <a:cxnLst/>
              <a:rect l="l" t="t" r="r" b="b"/>
              <a:pathLst>
                <a:path w="3091" h="1185" extrusionOk="0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135661" y="3835951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005191" y="3736724"/>
              <a:ext cx="57460" cy="57415"/>
            </a:xfrm>
            <a:custGeom>
              <a:avLst/>
              <a:gdLst/>
              <a:ahLst/>
              <a:cxnLst/>
              <a:rect l="l" t="t" r="r" b="b"/>
              <a:pathLst>
                <a:path w="3093" h="3091" extrusionOk="0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135717" y="3737355"/>
              <a:ext cx="56160" cy="56152"/>
            </a:xfrm>
            <a:custGeom>
              <a:avLst/>
              <a:gdLst/>
              <a:ahLst/>
              <a:cxnLst/>
              <a:rect l="l" t="t" r="r" b="b"/>
              <a:pathLst>
                <a:path w="3023" h="3023" extrusionOk="0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Club specific requirements</a:t>
            </a:r>
            <a:endParaRPr lang="en-US"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3343125" y="1148047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/>
              <a:t>Certificate award criteria</a:t>
            </a:r>
            <a:endParaRPr lang="en-US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3375469" y="1957555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Some clubs offer certificates for each event, others after a number of events</a:t>
            </a:r>
            <a:endParaRPr lang="en-US"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3256861" y="3104522"/>
            <a:ext cx="2457914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dirty="0"/>
              <a:t>Passwords of social networks</a:t>
            </a:r>
            <a:endParaRPr lang="en-US" dirty="0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3343124" y="4093645"/>
            <a:ext cx="3193931" cy="66880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" dirty="0"/>
              <a:t>Such passwords should be stored to avoid changing them every year and to give access to new managers</a:t>
            </a:r>
            <a:endParaRPr lang="en-US"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2610052" y="311813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2610052" y="12893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101271"/>
            <a:ext cx="4000413" cy="3175881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2734961" y="1425693"/>
            <a:ext cx="299787" cy="268654"/>
            <a:chOff x="7025531" y="2493152"/>
            <a:chExt cx="337712" cy="302675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93152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2735982" y="3244885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094809" y="1135802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/>
              <a:t>Conceptual and logical design</a:t>
            </a:r>
            <a:br>
              <a:rPr lang="en"/>
            </a:br>
            <a:r>
              <a:rPr lang="en"/>
              <a:t> </a:t>
            </a:r>
            <a:endParaRPr lang="en-US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8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423</Words>
  <Application>Microsoft Office PowerPoint</Application>
  <PresentationFormat>On-screen Show (16:9)</PresentationFormat>
  <Paragraphs>94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Bai Jamjuree</vt:lpstr>
      <vt:lpstr>Aldrich</vt:lpstr>
      <vt:lpstr>Data Science Project Proposal XL by Slidesgo</vt:lpstr>
      <vt:lpstr>DATABASE  EPOKA CLUBS </vt:lpstr>
      <vt:lpstr>TABLE OF CONTENTS</vt:lpstr>
      <vt:lpstr>About the project </vt:lpstr>
      <vt:lpstr>INTRODUCTION</vt:lpstr>
      <vt:lpstr>PROJECT MANAGEMENT</vt:lpstr>
      <vt:lpstr>Requirements Gathering </vt:lpstr>
      <vt:lpstr>MAJOR REQUIREMENTS</vt:lpstr>
      <vt:lpstr>Club specific requirements</vt:lpstr>
      <vt:lpstr>Conceptual and logical design  </vt:lpstr>
      <vt:lpstr>PROJECT GOALS</vt:lpstr>
      <vt:lpstr>ERD</vt:lpstr>
      <vt:lpstr>RS</vt:lpstr>
      <vt:lpstr>Managerial Queries</vt:lpstr>
      <vt:lpstr>PowerPoint Presentation</vt:lpstr>
      <vt:lpstr>Managerial queries</vt:lpstr>
      <vt:lpstr>Managerial queries</vt:lpstr>
      <vt:lpstr>Managerial queries</vt:lpstr>
      <vt:lpstr>Managerial queries</vt:lpstr>
      <vt:lpstr>Managerial queries</vt:lpstr>
      <vt:lpstr>Managerial queries</vt:lpstr>
      <vt:lpstr>Managerial queries</vt:lpstr>
      <vt:lpstr>Managerial queries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cp:lastModifiedBy>Franko Keci</cp:lastModifiedBy>
  <cp:revision>2</cp:revision>
  <dcterms:modified xsi:type="dcterms:W3CDTF">2023-02-01T19:37:07Z</dcterms:modified>
</cp:coreProperties>
</file>