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
      <p:font typeface="Roboto Light"/>
      <p:regular r:id="rId28"/>
      <p:bold r:id="rId29"/>
      <p:italic r:id="rId30"/>
      <p:boldItalic r:id="rId31"/>
    </p:embeddedFont>
    <p:embeddedFont>
      <p:font typeface="Palanquin"/>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guide id="3" pos="2747">
          <p15:clr>
            <a:srgbClr val="9AA0A6"/>
          </p15:clr>
        </p15:guide>
        <p15:guide id="4" pos="30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747"/>
        <p:guide pos="301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Light-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alanquin-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e013def7c_2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3e013def7c_2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993464bb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993464bb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86edf7b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86edf7b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993464bb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993464bb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e013def7c_2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e013def7c_2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0b794f414_0_1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0b794f414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5472247d15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5472247d15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93464b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93464b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993464bb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c993464bb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993464bb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993464b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4df5a0df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df5a0df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993464b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993464b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6edf7b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6edf7b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993464b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993464b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showMasterSp="0">
  <p:cSld name="TITLE_AND_BODY_1">
    <p:bg>
      <p:bgPr>
        <a:solidFill>
          <a:srgbClr val="000000"/>
        </a:solidFill>
      </p:bgPr>
    </p:bg>
    <p:spTree>
      <p:nvGrpSpPr>
        <p:cNvPr id="6" name="Shape 6"/>
        <p:cNvGrpSpPr/>
        <p:nvPr/>
      </p:nvGrpSpPr>
      <p:grpSpPr>
        <a:xfrm>
          <a:off x="0" y="0"/>
          <a:ext cx="0" cy="0"/>
          <a:chOff x="0" y="0"/>
          <a:chExt cx="0" cy="0"/>
        </a:xfrm>
      </p:grpSpPr>
    </p:spTree>
  </p:cSld>
  <p:clrMapOvr>
    <a:masterClrMapping/>
  </p:clrMapOvr>
  <p:extLst>
    <p:ext uri="{DCECCB84-F9BA-43D5-87BE-67443E8EF086}">
      <p15:sldGuideLst>
        <p15:guide id="1" pos="222">
          <p15:clr>
            <a:srgbClr val="FA7B17"/>
          </p15:clr>
        </p15:guide>
        <p15:guide id="2" pos="864">
          <p15:clr>
            <a:srgbClr val="FA7B17"/>
          </p15:clr>
        </p15:guide>
        <p15:guide id="3" pos="4896">
          <p15:clr>
            <a:srgbClr val="FA7B17"/>
          </p15:clr>
        </p15:guide>
        <p15:guide id="4" pos="5538">
          <p15:clr>
            <a:srgbClr val="FA7B17"/>
          </p15:clr>
        </p15:guide>
        <p15:guide id="5" orient="horz" pos="2987">
          <p15:clr>
            <a:srgbClr val="FA7B17"/>
          </p15:clr>
        </p15:guide>
        <p15:guide id="6" orient="horz" pos="21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showMasterSp="0">
  <p:cSld name="TITLE_AND_BODY_1_1">
    <p:bg>
      <p:bgPr>
        <a:solidFill>
          <a:srgbClr val="F26223"/>
        </a:solidFill>
      </p:bgPr>
    </p:bg>
    <p:spTree>
      <p:nvGrpSpPr>
        <p:cNvPr id="27" name="Shape 27"/>
        <p:cNvGrpSpPr/>
        <p:nvPr/>
      </p:nvGrpSpPr>
      <p:grpSpPr>
        <a:xfrm>
          <a:off x="0" y="0"/>
          <a:ext cx="0" cy="0"/>
          <a:chOff x="0" y="0"/>
          <a:chExt cx="0" cy="0"/>
        </a:xfrm>
      </p:grpSpPr>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 Template Footer" showMasterSp="0">
  <p:cSld name="TITLE_AND_BODY_1_1_1">
    <p:bg>
      <p:bgPr>
        <a:solidFill>
          <a:srgbClr val="F26223"/>
        </a:solidFill>
      </p:bgPr>
    </p:bg>
    <p:spTree>
      <p:nvGrpSpPr>
        <p:cNvPr id="28" name="Shape 28"/>
        <p:cNvGrpSpPr/>
        <p:nvPr/>
      </p:nvGrpSpPr>
      <p:grpSpPr>
        <a:xfrm>
          <a:off x="0" y="0"/>
          <a:ext cx="0" cy="0"/>
          <a:chOff x="0" y="0"/>
          <a:chExt cx="0" cy="0"/>
        </a:xfrm>
      </p:grpSpPr>
      <p:sp>
        <p:nvSpPr>
          <p:cNvPr id="29" name="Google Shape;29;p12"/>
          <p:cNvSpPr txBox="1"/>
          <p:nvPr/>
        </p:nvSpPr>
        <p:spPr>
          <a:xfrm>
            <a:off x="1368925" y="4833950"/>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Presentation Template</a:t>
            </a:r>
            <a:endParaRPr sz="500">
              <a:latin typeface="Roboto Light"/>
              <a:ea typeface="Roboto Light"/>
              <a:cs typeface="Roboto Light"/>
              <a:sym typeface="Roboto Light"/>
            </a:endParaRPr>
          </a:p>
        </p:txBody>
      </p:sp>
      <p:sp>
        <p:nvSpPr>
          <p:cNvPr id="30" name="Google Shape;30;p12"/>
          <p:cNvSpPr txBox="1"/>
          <p:nvPr>
            <p:ph idx="12" type="sldNum"/>
          </p:nvPr>
        </p:nvSpPr>
        <p:spPr>
          <a:xfrm>
            <a:off x="8330414" y="48041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pic>
        <p:nvPicPr>
          <p:cNvPr id="31" name="Google Shape;31;p12"/>
          <p:cNvPicPr preferRelativeResize="0"/>
          <p:nvPr/>
        </p:nvPicPr>
        <p:blipFill>
          <a:blip r:embed="rId2">
            <a:alphaModFix/>
          </a:blip>
          <a:stretch>
            <a:fillRect/>
          </a:stretch>
        </p:blipFill>
        <p:spPr>
          <a:xfrm>
            <a:off x="360425" y="4889625"/>
            <a:ext cx="261566" cy="107700"/>
          </a:xfrm>
          <a:prstGeom prst="rect">
            <a:avLst/>
          </a:prstGeom>
          <a:noFill/>
          <a:ln>
            <a:noFill/>
          </a:ln>
        </p:spPr>
      </p:pic>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Template Footer" showMasterSp="0">
  <p:cSld name="white">
    <p:bg>
      <p:bgPr>
        <a:solidFill>
          <a:srgbClr val="FFFFFF"/>
        </a:solidFill>
      </p:bgPr>
    </p:bg>
    <p:spTree>
      <p:nvGrpSpPr>
        <p:cNvPr id="32" name="Shape 32"/>
        <p:cNvGrpSpPr/>
        <p:nvPr/>
      </p:nvGrpSpPr>
      <p:grpSpPr>
        <a:xfrm>
          <a:off x="0" y="0"/>
          <a:ext cx="0" cy="0"/>
          <a:chOff x="0" y="0"/>
          <a:chExt cx="0" cy="0"/>
        </a:xfrm>
      </p:grpSpPr>
      <p:sp>
        <p:nvSpPr>
          <p:cNvPr id="33" name="Google Shape;33;p13"/>
          <p:cNvSpPr txBox="1"/>
          <p:nvPr>
            <p:ph idx="12" type="sldNum"/>
          </p:nvPr>
        </p:nvSpPr>
        <p:spPr>
          <a:xfrm>
            <a:off x="8540639" y="48354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13"/>
          <p:cNvSpPr txBox="1"/>
          <p:nvPr/>
        </p:nvSpPr>
        <p:spPr>
          <a:xfrm>
            <a:off x="1820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19 March  2021 - MediaMath</a:t>
            </a:r>
            <a:endParaRPr sz="500">
              <a:latin typeface="Roboto Light"/>
              <a:ea typeface="Roboto Light"/>
              <a:cs typeface="Roboto Light"/>
              <a:sym typeface="Roboto Light"/>
            </a:endParaRPr>
          </a:p>
        </p:txBody>
      </p:sp>
      <p:sp>
        <p:nvSpPr>
          <p:cNvPr id="35" name="Google Shape;35;p13"/>
          <p:cNvSpPr txBox="1"/>
          <p:nvPr/>
        </p:nvSpPr>
        <p:spPr>
          <a:xfrm>
            <a:off x="691485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[Restricted – External]</a:t>
            </a:r>
            <a:endParaRPr sz="500">
              <a:latin typeface="Roboto Light"/>
              <a:ea typeface="Roboto Light"/>
              <a:cs typeface="Roboto Light"/>
              <a:sym typeface="Roboto Light"/>
            </a:endParaRPr>
          </a:p>
        </p:txBody>
      </p:sp>
    </p:spTree>
  </p:cSld>
  <p:clrMapOvr>
    <a:masterClrMapping/>
  </p:clrMapOvr>
  <p:extLst>
    <p:ext uri="{DCECCB84-F9BA-43D5-87BE-67443E8EF086}">
      <p15:sldGuideLst>
        <p15:guide id="1" pos="862">
          <p15:clr>
            <a:srgbClr val="FA7B17"/>
          </p15:clr>
        </p15:guide>
        <p15:guide id="2" pos="227">
          <p15:clr>
            <a:srgbClr val="FA7B17"/>
          </p15:clr>
        </p15:guide>
        <p15:guide id="3" pos="5533">
          <p15:clr>
            <a:srgbClr val="FA7B17"/>
          </p15:clr>
        </p15:guide>
        <p15:guide id="4" orient="horz" pos="216">
          <p15:clr>
            <a:srgbClr val="FA7B17"/>
          </p15:clr>
        </p15:guide>
        <p15:guide id="5" orient="horz" pos="2987">
          <p15:clr>
            <a:srgbClr val="FA7B17"/>
          </p15:clr>
        </p15:guide>
        <p15:guide id="6" pos="4898">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 Template Footer" showMasterSp="0">
  <p:cSld name="red">
    <p:bg>
      <p:bgPr>
        <a:solidFill>
          <a:srgbClr val="000000"/>
        </a:solidFill>
      </p:bgPr>
    </p:bg>
    <p:spTree>
      <p:nvGrpSpPr>
        <p:cNvPr id="36" name="Shape 36"/>
        <p:cNvGrpSpPr/>
        <p:nvPr/>
      </p:nvGrpSpPr>
      <p:grpSpPr>
        <a:xfrm>
          <a:off x="0" y="0"/>
          <a:ext cx="0" cy="0"/>
          <a:chOff x="0" y="0"/>
          <a:chExt cx="0" cy="0"/>
        </a:xfrm>
      </p:grpSpPr>
      <p:sp>
        <p:nvSpPr>
          <p:cNvPr id="37" name="Google Shape;37;p14"/>
          <p:cNvSpPr txBox="1"/>
          <p:nvPr>
            <p:ph idx="12" type="sldNum"/>
          </p:nvPr>
        </p:nvSpPr>
        <p:spPr>
          <a:xfrm>
            <a:off x="8540639" y="48354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FFFFFF"/>
                </a:solidFill>
                <a:latin typeface="Roboto Light"/>
                <a:ea typeface="Roboto Light"/>
                <a:cs typeface="Roboto Light"/>
                <a:sym typeface="Roboto Light"/>
              </a:defRPr>
            </a:lvl1pPr>
            <a:lvl2pPr lvl="1" rtl="0">
              <a:buNone/>
              <a:defRPr sz="800">
                <a:solidFill>
                  <a:srgbClr val="FFFFFF"/>
                </a:solidFill>
                <a:latin typeface="Roboto Light"/>
                <a:ea typeface="Roboto Light"/>
                <a:cs typeface="Roboto Light"/>
                <a:sym typeface="Roboto Light"/>
              </a:defRPr>
            </a:lvl2pPr>
            <a:lvl3pPr lvl="2" rtl="0">
              <a:buNone/>
              <a:defRPr sz="800">
                <a:solidFill>
                  <a:srgbClr val="FFFFFF"/>
                </a:solidFill>
                <a:latin typeface="Roboto Light"/>
                <a:ea typeface="Roboto Light"/>
                <a:cs typeface="Roboto Light"/>
                <a:sym typeface="Roboto Light"/>
              </a:defRPr>
            </a:lvl3pPr>
            <a:lvl4pPr lvl="3" rtl="0">
              <a:buNone/>
              <a:defRPr sz="800">
                <a:solidFill>
                  <a:srgbClr val="FFFFFF"/>
                </a:solidFill>
                <a:latin typeface="Roboto Light"/>
                <a:ea typeface="Roboto Light"/>
                <a:cs typeface="Roboto Light"/>
                <a:sym typeface="Roboto Light"/>
              </a:defRPr>
            </a:lvl4pPr>
            <a:lvl5pPr lvl="4" rtl="0">
              <a:buNone/>
              <a:defRPr sz="800">
                <a:solidFill>
                  <a:srgbClr val="FFFFFF"/>
                </a:solidFill>
                <a:latin typeface="Roboto Light"/>
                <a:ea typeface="Roboto Light"/>
                <a:cs typeface="Roboto Light"/>
                <a:sym typeface="Roboto Light"/>
              </a:defRPr>
            </a:lvl5pPr>
            <a:lvl6pPr lvl="5" rtl="0">
              <a:buNone/>
              <a:defRPr sz="800">
                <a:solidFill>
                  <a:srgbClr val="FFFFFF"/>
                </a:solidFill>
                <a:latin typeface="Roboto Light"/>
                <a:ea typeface="Roboto Light"/>
                <a:cs typeface="Roboto Light"/>
                <a:sym typeface="Roboto Light"/>
              </a:defRPr>
            </a:lvl6pPr>
            <a:lvl7pPr lvl="6" rtl="0">
              <a:buNone/>
              <a:defRPr sz="800">
                <a:solidFill>
                  <a:srgbClr val="FFFFFF"/>
                </a:solidFill>
                <a:latin typeface="Roboto Light"/>
                <a:ea typeface="Roboto Light"/>
                <a:cs typeface="Roboto Light"/>
                <a:sym typeface="Roboto Light"/>
              </a:defRPr>
            </a:lvl7pPr>
            <a:lvl8pPr lvl="7" rtl="0">
              <a:buNone/>
              <a:defRPr sz="800">
                <a:solidFill>
                  <a:srgbClr val="FFFFFF"/>
                </a:solidFill>
                <a:latin typeface="Roboto Light"/>
                <a:ea typeface="Roboto Light"/>
                <a:cs typeface="Roboto Light"/>
                <a:sym typeface="Roboto Light"/>
              </a:defRPr>
            </a:lvl8pPr>
            <a:lvl9pPr lvl="8" rtl="0">
              <a:buNone/>
              <a:defRPr sz="800">
                <a:solidFill>
                  <a:srgbClr val="FFFFFF"/>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sp>
        <p:nvSpPr>
          <p:cNvPr id="38" name="Google Shape;38;p14"/>
          <p:cNvSpPr txBox="1"/>
          <p:nvPr/>
        </p:nvSpPr>
        <p:spPr>
          <a:xfrm>
            <a:off x="1820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solidFill>
                  <a:srgbClr val="FFFFFF"/>
                </a:solidFill>
                <a:latin typeface="Roboto Light"/>
                <a:ea typeface="Roboto Light"/>
                <a:cs typeface="Roboto Light"/>
                <a:sym typeface="Roboto Light"/>
              </a:rPr>
              <a:t>19 March  2021 - MediaMath</a:t>
            </a:r>
            <a:endParaRPr sz="500">
              <a:solidFill>
                <a:srgbClr val="FFFFFF"/>
              </a:solidFill>
              <a:latin typeface="Roboto Light"/>
              <a:ea typeface="Roboto Light"/>
              <a:cs typeface="Roboto Light"/>
              <a:sym typeface="Roboto Light"/>
            </a:endParaRPr>
          </a:p>
        </p:txBody>
      </p:sp>
      <p:sp>
        <p:nvSpPr>
          <p:cNvPr id="39" name="Google Shape;39;p14"/>
          <p:cNvSpPr txBox="1"/>
          <p:nvPr/>
        </p:nvSpPr>
        <p:spPr>
          <a:xfrm>
            <a:off x="691485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solidFill>
                  <a:srgbClr val="FFFFFF"/>
                </a:solidFill>
                <a:latin typeface="Roboto Light"/>
                <a:ea typeface="Roboto Light"/>
                <a:cs typeface="Roboto Light"/>
                <a:sym typeface="Roboto Light"/>
              </a:rPr>
              <a:t>[Restricted – External]</a:t>
            </a:r>
            <a:endParaRPr sz="500">
              <a:solidFill>
                <a:srgbClr val="FFFFFF"/>
              </a:solidFill>
              <a:latin typeface="Roboto Light"/>
              <a:ea typeface="Roboto Light"/>
              <a:cs typeface="Roboto Light"/>
              <a:sym typeface="Roboto Light"/>
            </a:endParaRPr>
          </a:p>
        </p:txBody>
      </p:sp>
    </p:spTree>
  </p:cSld>
  <p:clrMapOvr>
    <a:masterClrMapping/>
  </p:clrMapOvr>
  <p:extLst>
    <p:ext uri="{DCECCB84-F9BA-43D5-87BE-67443E8EF086}">
      <p15:sldGuideLst>
        <p15:guide id="1" pos="227">
          <p15:clr>
            <a:srgbClr val="FA7B17"/>
          </p15:clr>
        </p15:guide>
        <p15:guide id="2" pos="5533">
          <p15:clr>
            <a:srgbClr val="FA7B17"/>
          </p15:clr>
        </p15:guide>
        <p15:guide id="3" orient="horz" pos="216">
          <p15:clr>
            <a:srgbClr val="FA7B17"/>
          </p15:clr>
        </p15:guide>
        <p15:guide id="4" orient="horz" pos="2987">
          <p15:clr>
            <a:srgbClr val="FA7B17"/>
          </p15:clr>
        </p15:guide>
        <p15:guide id="5" pos="862">
          <p15:clr>
            <a:srgbClr val="FA7B17"/>
          </p15:clr>
        </p15:guide>
        <p15:guide id="6" pos="489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 Intro page" showMasterSp="0">
  <p:cSld name="red_1">
    <p:bg>
      <p:bgPr>
        <a:solidFill>
          <a:srgbClr val="000000"/>
        </a:solidFill>
      </p:bgPr>
    </p:bg>
    <p:spTree>
      <p:nvGrpSpPr>
        <p:cNvPr id="40" name="Shape 40"/>
        <p:cNvGrpSpPr/>
        <p:nvPr/>
      </p:nvGrpSpPr>
      <p:grpSpPr>
        <a:xfrm>
          <a:off x="0" y="0"/>
          <a:ext cx="0" cy="0"/>
          <a:chOff x="0" y="0"/>
          <a:chExt cx="0" cy="0"/>
        </a:xfrm>
      </p:grpSpPr>
      <p:sp>
        <p:nvSpPr>
          <p:cNvPr id="41" name="Google Shape;41;p15"/>
          <p:cNvSpPr txBox="1"/>
          <p:nvPr>
            <p:ph idx="12" type="sldNum"/>
          </p:nvPr>
        </p:nvSpPr>
        <p:spPr>
          <a:xfrm>
            <a:off x="8540639" y="48354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FFFFFF"/>
                </a:solidFill>
                <a:latin typeface="Roboto Light"/>
                <a:ea typeface="Roboto Light"/>
                <a:cs typeface="Roboto Light"/>
                <a:sym typeface="Roboto Light"/>
              </a:defRPr>
            </a:lvl1pPr>
            <a:lvl2pPr lvl="1" rtl="0">
              <a:buNone/>
              <a:defRPr sz="800">
                <a:solidFill>
                  <a:srgbClr val="FFFFFF"/>
                </a:solidFill>
                <a:latin typeface="Roboto Light"/>
                <a:ea typeface="Roboto Light"/>
                <a:cs typeface="Roboto Light"/>
                <a:sym typeface="Roboto Light"/>
              </a:defRPr>
            </a:lvl2pPr>
            <a:lvl3pPr lvl="2" rtl="0">
              <a:buNone/>
              <a:defRPr sz="800">
                <a:solidFill>
                  <a:srgbClr val="FFFFFF"/>
                </a:solidFill>
                <a:latin typeface="Roboto Light"/>
                <a:ea typeface="Roboto Light"/>
                <a:cs typeface="Roboto Light"/>
                <a:sym typeface="Roboto Light"/>
              </a:defRPr>
            </a:lvl3pPr>
            <a:lvl4pPr lvl="3" rtl="0">
              <a:buNone/>
              <a:defRPr sz="800">
                <a:solidFill>
                  <a:srgbClr val="FFFFFF"/>
                </a:solidFill>
                <a:latin typeface="Roboto Light"/>
                <a:ea typeface="Roboto Light"/>
                <a:cs typeface="Roboto Light"/>
                <a:sym typeface="Roboto Light"/>
              </a:defRPr>
            </a:lvl4pPr>
            <a:lvl5pPr lvl="4" rtl="0">
              <a:buNone/>
              <a:defRPr sz="800">
                <a:solidFill>
                  <a:srgbClr val="FFFFFF"/>
                </a:solidFill>
                <a:latin typeface="Roboto Light"/>
                <a:ea typeface="Roboto Light"/>
                <a:cs typeface="Roboto Light"/>
                <a:sym typeface="Roboto Light"/>
              </a:defRPr>
            </a:lvl5pPr>
            <a:lvl6pPr lvl="5" rtl="0">
              <a:buNone/>
              <a:defRPr sz="800">
                <a:solidFill>
                  <a:srgbClr val="FFFFFF"/>
                </a:solidFill>
                <a:latin typeface="Roboto Light"/>
                <a:ea typeface="Roboto Light"/>
                <a:cs typeface="Roboto Light"/>
                <a:sym typeface="Roboto Light"/>
              </a:defRPr>
            </a:lvl6pPr>
            <a:lvl7pPr lvl="6" rtl="0">
              <a:buNone/>
              <a:defRPr sz="800">
                <a:solidFill>
                  <a:srgbClr val="FFFFFF"/>
                </a:solidFill>
                <a:latin typeface="Roboto Light"/>
                <a:ea typeface="Roboto Light"/>
                <a:cs typeface="Roboto Light"/>
                <a:sym typeface="Roboto Light"/>
              </a:defRPr>
            </a:lvl7pPr>
            <a:lvl8pPr lvl="7" rtl="0">
              <a:buNone/>
              <a:defRPr sz="800">
                <a:solidFill>
                  <a:srgbClr val="FFFFFF"/>
                </a:solidFill>
                <a:latin typeface="Roboto Light"/>
                <a:ea typeface="Roboto Light"/>
                <a:cs typeface="Roboto Light"/>
                <a:sym typeface="Roboto Light"/>
              </a:defRPr>
            </a:lvl8pPr>
            <a:lvl9pPr lvl="8" rtl="0">
              <a:buNone/>
              <a:defRPr sz="800">
                <a:solidFill>
                  <a:srgbClr val="FFFFFF"/>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sp>
        <p:nvSpPr>
          <p:cNvPr id="42" name="Google Shape;42;p15"/>
          <p:cNvSpPr txBox="1"/>
          <p:nvPr/>
        </p:nvSpPr>
        <p:spPr>
          <a:xfrm>
            <a:off x="1820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solidFill>
                  <a:srgbClr val="FFFFFF"/>
                </a:solidFill>
                <a:latin typeface="Roboto Light"/>
                <a:ea typeface="Roboto Light"/>
                <a:cs typeface="Roboto Light"/>
                <a:sym typeface="Roboto Light"/>
              </a:rPr>
              <a:t>19 March  2021 - MediaMath</a:t>
            </a:r>
            <a:endParaRPr sz="500">
              <a:solidFill>
                <a:srgbClr val="FFFFFF"/>
              </a:solidFill>
              <a:latin typeface="Roboto Light"/>
              <a:ea typeface="Roboto Light"/>
              <a:cs typeface="Roboto Light"/>
              <a:sym typeface="Roboto Light"/>
            </a:endParaRPr>
          </a:p>
        </p:txBody>
      </p:sp>
      <p:sp>
        <p:nvSpPr>
          <p:cNvPr id="43" name="Google Shape;43;p15"/>
          <p:cNvSpPr txBox="1"/>
          <p:nvPr/>
        </p:nvSpPr>
        <p:spPr>
          <a:xfrm>
            <a:off x="6914850" y="4878675"/>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solidFill>
                  <a:srgbClr val="FFFFFF"/>
                </a:solidFill>
                <a:latin typeface="Roboto Light"/>
                <a:ea typeface="Roboto Light"/>
                <a:cs typeface="Roboto Light"/>
                <a:sym typeface="Roboto Light"/>
              </a:rPr>
              <a:t>[Restricted – External]</a:t>
            </a:r>
            <a:endParaRPr sz="500">
              <a:solidFill>
                <a:srgbClr val="FFFFFF"/>
              </a:solidFill>
              <a:latin typeface="Roboto Light"/>
              <a:ea typeface="Roboto Light"/>
              <a:cs typeface="Roboto Light"/>
              <a:sym typeface="Roboto Light"/>
            </a:endParaRPr>
          </a:p>
        </p:txBody>
      </p:sp>
    </p:spTree>
  </p:cSld>
  <p:clrMapOvr>
    <a:masterClrMapping/>
  </p:clrMapOvr>
  <p:extLst>
    <p:ext uri="{DCECCB84-F9BA-43D5-87BE-67443E8EF086}">
      <p15:sldGuideLst>
        <p15:guide id="1" pos="227">
          <p15:clr>
            <a:srgbClr val="FA7B17"/>
          </p15:clr>
        </p15:guide>
        <p15:guide id="2" pos="5533">
          <p15:clr>
            <a:srgbClr val="FA7B17"/>
          </p15:clr>
        </p15:guide>
        <p15:guide id="3" orient="horz" pos="216">
          <p15:clr>
            <a:srgbClr val="FA7B17"/>
          </p15:clr>
        </p15:guide>
        <p15:guide id="4" orient="horz" pos="2987">
          <p15:clr>
            <a:srgbClr val="FA7B17"/>
          </p15:clr>
        </p15:guide>
        <p15:guide id="5" pos="862">
          <p15:clr>
            <a:srgbClr val="FA7B17"/>
          </p15:clr>
        </p15:guide>
        <p15:guide id="6" pos="489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p:cSld name="CUSTOM">
    <p:spTree>
      <p:nvGrpSpPr>
        <p:cNvPr id="44" name="Shape 44"/>
        <p:cNvGrpSpPr/>
        <p:nvPr/>
      </p:nvGrpSpPr>
      <p:grpSpPr>
        <a:xfrm>
          <a:off x="0" y="0"/>
          <a:ext cx="0" cy="0"/>
          <a:chOff x="0" y="0"/>
          <a:chExt cx="0" cy="0"/>
        </a:xfrm>
      </p:grpSpPr>
      <p:pic>
        <p:nvPicPr>
          <p:cNvPr descr="Image" id="45" name="Google Shape;45;p16"/>
          <p:cNvPicPr preferRelativeResize="0"/>
          <p:nvPr/>
        </p:nvPicPr>
        <p:blipFill rotWithShape="1">
          <a:blip r:embed="rId2">
            <a:alphaModFix/>
          </a:blip>
          <a:srcRect b="0" l="0" r="0" t="0"/>
          <a:stretch/>
        </p:blipFill>
        <p:spPr>
          <a:xfrm>
            <a:off x="4426403" y="165224"/>
            <a:ext cx="291193" cy="107678"/>
          </a:xfrm>
          <a:prstGeom prst="rect">
            <a:avLst/>
          </a:prstGeom>
          <a:noFill/>
          <a:ln>
            <a:noFill/>
          </a:ln>
        </p:spPr>
      </p:pic>
      <p:sp>
        <p:nvSpPr>
          <p:cNvPr id="46" name="Google Shape;46;p16"/>
          <p:cNvSpPr txBox="1"/>
          <p:nvPr/>
        </p:nvSpPr>
        <p:spPr>
          <a:xfrm>
            <a:off x="360423" y="109538"/>
            <a:ext cx="13431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FFFFFF"/>
              </a:buClr>
              <a:buSzPts val="800"/>
              <a:buFont typeface="Palanquin"/>
              <a:buNone/>
            </a:pPr>
            <a:r>
              <a:rPr b="1" i="0" lang="en" sz="800" u="none" cap="none" strike="noStrike">
                <a:solidFill>
                  <a:srgbClr val="FFFFFF"/>
                </a:solidFill>
                <a:latin typeface="Palanquin"/>
                <a:ea typeface="Palanquin"/>
                <a:cs typeface="Palanquin"/>
                <a:sym typeface="Palanquin"/>
              </a:rPr>
              <a:t>PRESENTATION TEMPLATE</a:t>
            </a:r>
            <a:endParaRPr sz="500"/>
          </a:p>
        </p:txBody>
      </p:sp>
    </p:spTree>
  </p:cSld>
  <p:clrMapOvr>
    <a:masterClrMapping/>
  </p:clrMapOvr>
  <p:extLst>
    <p:ext uri="{DCECCB84-F9BA-43D5-87BE-67443E8EF086}">
      <p15:sldGuideLst>
        <p15:guide id="1" orient="horz" pos="216">
          <p15:clr>
            <a:srgbClr val="FA7B17"/>
          </p15:clr>
        </p15:guide>
        <p15:guide id="2" pos="227">
          <p15:clr>
            <a:srgbClr val="FA7B17"/>
          </p15:clr>
        </p15:guide>
        <p15:guide id="3" pos="864">
          <p15:clr>
            <a:srgbClr val="FA7B17"/>
          </p15:clr>
        </p15:guide>
        <p15:guide id="4" pos="4896">
          <p15:clr>
            <a:srgbClr val="FA7B17"/>
          </p15:clr>
        </p15:guide>
        <p15:guide id="5" pos="5533">
          <p15:clr>
            <a:srgbClr val="FA7B17"/>
          </p15:clr>
        </p15:guide>
        <p15:guide id="6" orient="horz" pos="2987">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Grey" showMasterSp="0">
  <p:cSld name="TITLE_AND_BODY_1_5">
    <p:bg>
      <p:bgPr>
        <a:solidFill>
          <a:srgbClr val="9D9D9C"/>
        </a:solidFill>
      </p:bgPr>
    </p:bg>
    <p:spTree>
      <p:nvGrpSpPr>
        <p:cNvPr id="7" name="Shape 7"/>
        <p:cNvGrpSpPr/>
        <p:nvPr/>
      </p:nvGrpSpPr>
      <p:grpSpPr>
        <a:xfrm>
          <a:off x="0" y="0"/>
          <a:ext cx="0" cy="0"/>
          <a:chOff x="0" y="0"/>
          <a:chExt cx="0" cy="0"/>
        </a:xfrm>
      </p:grpSpPr>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Grey – Template Footer" showMasterSp="0">
  <p:cSld name="TITLE_AND_BODY_1_5_1">
    <p:bg>
      <p:bgPr>
        <a:solidFill>
          <a:srgbClr val="9D9D9C"/>
        </a:solidFill>
      </p:bgPr>
    </p:bg>
    <p:spTree>
      <p:nvGrpSpPr>
        <p:cNvPr id="8" name="Shape 8"/>
        <p:cNvGrpSpPr/>
        <p:nvPr/>
      </p:nvGrpSpPr>
      <p:grpSpPr>
        <a:xfrm>
          <a:off x="0" y="0"/>
          <a:ext cx="0" cy="0"/>
          <a:chOff x="0" y="0"/>
          <a:chExt cx="0" cy="0"/>
        </a:xfrm>
      </p:grpSpPr>
      <p:sp>
        <p:nvSpPr>
          <p:cNvPr id="9" name="Google Shape;9;p4"/>
          <p:cNvSpPr txBox="1"/>
          <p:nvPr/>
        </p:nvSpPr>
        <p:spPr>
          <a:xfrm>
            <a:off x="1368925" y="4833950"/>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Presentation Template</a:t>
            </a:r>
            <a:endParaRPr sz="500">
              <a:latin typeface="Roboto Light"/>
              <a:ea typeface="Roboto Light"/>
              <a:cs typeface="Roboto Light"/>
              <a:sym typeface="Roboto Light"/>
            </a:endParaRPr>
          </a:p>
        </p:txBody>
      </p:sp>
      <p:sp>
        <p:nvSpPr>
          <p:cNvPr id="10" name="Google Shape;10;p4"/>
          <p:cNvSpPr txBox="1"/>
          <p:nvPr>
            <p:ph idx="12" type="sldNum"/>
          </p:nvPr>
        </p:nvSpPr>
        <p:spPr>
          <a:xfrm>
            <a:off x="8330414" y="48041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pic>
        <p:nvPicPr>
          <p:cNvPr id="11" name="Google Shape;11;p4"/>
          <p:cNvPicPr preferRelativeResize="0"/>
          <p:nvPr/>
        </p:nvPicPr>
        <p:blipFill>
          <a:blip r:embed="rId2">
            <a:alphaModFix/>
          </a:blip>
          <a:stretch>
            <a:fillRect/>
          </a:stretch>
        </p:blipFill>
        <p:spPr>
          <a:xfrm>
            <a:off x="360425" y="4889625"/>
            <a:ext cx="261566" cy="107700"/>
          </a:xfrm>
          <a:prstGeom prst="rect">
            <a:avLst/>
          </a:prstGeom>
          <a:noFill/>
          <a:ln>
            <a:noFill/>
          </a:ln>
        </p:spPr>
      </p:pic>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showMasterSp="0">
  <p:cSld name="TITLE_AND_BODY_1_4">
    <p:bg>
      <p:bgPr>
        <a:solidFill>
          <a:srgbClr val="33C834"/>
        </a:solidFill>
      </p:bgPr>
    </p:bg>
    <p:spTree>
      <p:nvGrpSpPr>
        <p:cNvPr id="12" name="Shape 12"/>
        <p:cNvGrpSpPr/>
        <p:nvPr/>
      </p:nvGrpSpPr>
      <p:grpSpPr>
        <a:xfrm>
          <a:off x="0" y="0"/>
          <a:ext cx="0" cy="0"/>
          <a:chOff x="0" y="0"/>
          <a:chExt cx="0" cy="0"/>
        </a:xfrm>
      </p:grpSpPr>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 Template Footer" showMasterSp="0">
  <p:cSld name="TITLE_AND_BODY_1_4_1">
    <p:bg>
      <p:bgPr>
        <a:solidFill>
          <a:srgbClr val="33C834"/>
        </a:solidFill>
      </p:bgPr>
    </p:bg>
    <p:spTree>
      <p:nvGrpSpPr>
        <p:cNvPr id="13" name="Shape 13"/>
        <p:cNvGrpSpPr/>
        <p:nvPr/>
      </p:nvGrpSpPr>
      <p:grpSpPr>
        <a:xfrm>
          <a:off x="0" y="0"/>
          <a:ext cx="0" cy="0"/>
          <a:chOff x="0" y="0"/>
          <a:chExt cx="0" cy="0"/>
        </a:xfrm>
      </p:grpSpPr>
      <p:sp>
        <p:nvSpPr>
          <p:cNvPr id="14" name="Google Shape;14;p6"/>
          <p:cNvSpPr txBox="1"/>
          <p:nvPr/>
        </p:nvSpPr>
        <p:spPr>
          <a:xfrm>
            <a:off x="1368925" y="4833950"/>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Presentation Template</a:t>
            </a:r>
            <a:endParaRPr sz="500">
              <a:latin typeface="Roboto Light"/>
              <a:ea typeface="Roboto Light"/>
              <a:cs typeface="Roboto Light"/>
              <a:sym typeface="Roboto Light"/>
            </a:endParaRPr>
          </a:p>
        </p:txBody>
      </p:sp>
      <p:sp>
        <p:nvSpPr>
          <p:cNvPr id="15" name="Google Shape;15;p6"/>
          <p:cNvSpPr txBox="1"/>
          <p:nvPr>
            <p:ph idx="12" type="sldNum"/>
          </p:nvPr>
        </p:nvSpPr>
        <p:spPr>
          <a:xfrm>
            <a:off x="8330414" y="48041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pic>
        <p:nvPicPr>
          <p:cNvPr id="16" name="Google Shape;16;p6"/>
          <p:cNvPicPr preferRelativeResize="0"/>
          <p:nvPr/>
        </p:nvPicPr>
        <p:blipFill>
          <a:blip r:embed="rId2">
            <a:alphaModFix/>
          </a:blip>
          <a:stretch>
            <a:fillRect/>
          </a:stretch>
        </p:blipFill>
        <p:spPr>
          <a:xfrm>
            <a:off x="360425" y="4889625"/>
            <a:ext cx="261566" cy="107700"/>
          </a:xfrm>
          <a:prstGeom prst="rect">
            <a:avLst/>
          </a:prstGeom>
          <a:noFill/>
          <a:ln>
            <a:noFill/>
          </a:ln>
        </p:spPr>
      </p:pic>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showMasterSp="0">
  <p:cSld name="TITLE_AND_BODY_1_3">
    <p:bg>
      <p:bgPr>
        <a:solidFill>
          <a:srgbClr val="FED52F"/>
        </a:solidFill>
      </p:bgPr>
    </p:bg>
    <p:spTree>
      <p:nvGrpSpPr>
        <p:cNvPr id="17" name="Shape 17"/>
        <p:cNvGrpSpPr/>
        <p:nvPr/>
      </p:nvGrpSpPr>
      <p:grpSpPr>
        <a:xfrm>
          <a:off x="0" y="0"/>
          <a:ext cx="0" cy="0"/>
          <a:chOff x="0" y="0"/>
          <a:chExt cx="0" cy="0"/>
        </a:xfrm>
      </p:grpSpPr>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 Template Footer" showMasterSp="0">
  <p:cSld name="TITLE_AND_BODY_1_3_1">
    <p:bg>
      <p:bgPr>
        <a:solidFill>
          <a:srgbClr val="FED52F"/>
        </a:solidFill>
      </p:bgPr>
    </p:bg>
    <p:spTree>
      <p:nvGrpSpPr>
        <p:cNvPr id="18" name="Shape 18"/>
        <p:cNvGrpSpPr/>
        <p:nvPr/>
      </p:nvGrpSpPr>
      <p:grpSpPr>
        <a:xfrm>
          <a:off x="0" y="0"/>
          <a:ext cx="0" cy="0"/>
          <a:chOff x="0" y="0"/>
          <a:chExt cx="0" cy="0"/>
        </a:xfrm>
      </p:grpSpPr>
      <p:sp>
        <p:nvSpPr>
          <p:cNvPr id="19" name="Google Shape;19;p8"/>
          <p:cNvSpPr txBox="1"/>
          <p:nvPr/>
        </p:nvSpPr>
        <p:spPr>
          <a:xfrm>
            <a:off x="1368925" y="4833950"/>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Presentation Template</a:t>
            </a:r>
            <a:endParaRPr sz="800">
              <a:latin typeface="Roboto Light"/>
              <a:ea typeface="Roboto Light"/>
              <a:cs typeface="Roboto Light"/>
              <a:sym typeface="Roboto Light"/>
            </a:endParaRPr>
          </a:p>
        </p:txBody>
      </p:sp>
      <p:sp>
        <p:nvSpPr>
          <p:cNvPr id="20" name="Google Shape;20;p8"/>
          <p:cNvSpPr txBox="1"/>
          <p:nvPr>
            <p:ph idx="12" type="sldNum"/>
          </p:nvPr>
        </p:nvSpPr>
        <p:spPr>
          <a:xfrm>
            <a:off x="8330414" y="48041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pic>
        <p:nvPicPr>
          <p:cNvPr id="21" name="Google Shape;21;p8"/>
          <p:cNvPicPr preferRelativeResize="0"/>
          <p:nvPr/>
        </p:nvPicPr>
        <p:blipFill>
          <a:blip r:embed="rId2">
            <a:alphaModFix/>
          </a:blip>
          <a:stretch>
            <a:fillRect/>
          </a:stretch>
        </p:blipFill>
        <p:spPr>
          <a:xfrm>
            <a:off x="360425" y="4889625"/>
            <a:ext cx="261566" cy="107700"/>
          </a:xfrm>
          <a:prstGeom prst="rect">
            <a:avLst/>
          </a:prstGeom>
          <a:noFill/>
          <a:ln>
            <a:noFill/>
          </a:ln>
        </p:spPr>
      </p:pic>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howMasterSp="0">
  <p:cSld name="TITLE_AND_BODY_1_2">
    <p:bg>
      <p:bgPr>
        <a:solidFill>
          <a:srgbClr val="3CA9F5"/>
        </a:solidFill>
      </p:bgPr>
    </p:bg>
    <p:spTree>
      <p:nvGrpSpPr>
        <p:cNvPr id="22" name="Shape 22"/>
        <p:cNvGrpSpPr/>
        <p:nvPr/>
      </p:nvGrpSpPr>
      <p:grpSpPr>
        <a:xfrm>
          <a:off x="0" y="0"/>
          <a:ext cx="0" cy="0"/>
          <a:chOff x="0" y="0"/>
          <a:chExt cx="0" cy="0"/>
        </a:xfrm>
      </p:grpSpPr>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 Template Footer" showMasterSp="0">
  <p:cSld name="TITLE_AND_BODY_1_2_1">
    <p:bg>
      <p:bgPr>
        <a:solidFill>
          <a:srgbClr val="3CA9F5"/>
        </a:solidFill>
      </p:bgPr>
    </p:bg>
    <p:spTree>
      <p:nvGrpSpPr>
        <p:cNvPr id="23" name="Shape 23"/>
        <p:cNvGrpSpPr/>
        <p:nvPr/>
      </p:nvGrpSpPr>
      <p:grpSpPr>
        <a:xfrm>
          <a:off x="0" y="0"/>
          <a:ext cx="0" cy="0"/>
          <a:chOff x="0" y="0"/>
          <a:chExt cx="0" cy="0"/>
        </a:xfrm>
      </p:grpSpPr>
      <p:sp>
        <p:nvSpPr>
          <p:cNvPr id="24" name="Google Shape;24;p10"/>
          <p:cNvSpPr txBox="1"/>
          <p:nvPr/>
        </p:nvSpPr>
        <p:spPr>
          <a:xfrm>
            <a:off x="1368925" y="4833950"/>
            <a:ext cx="1911600" cy="228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001A66"/>
              </a:buClr>
              <a:buSzPts val="800"/>
              <a:buFont typeface="Palanquin"/>
              <a:buNone/>
            </a:pPr>
            <a:r>
              <a:rPr lang="en" sz="800">
                <a:latin typeface="Roboto Light"/>
                <a:ea typeface="Roboto Light"/>
                <a:cs typeface="Roboto Light"/>
                <a:sym typeface="Roboto Light"/>
              </a:rPr>
              <a:t>Presentation Template</a:t>
            </a:r>
            <a:endParaRPr sz="500">
              <a:latin typeface="Roboto Light"/>
              <a:ea typeface="Roboto Light"/>
              <a:cs typeface="Roboto Light"/>
              <a:sym typeface="Roboto Light"/>
            </a:endParaRPr>
          </a:p>
        </p:txBody>
      </p:sp>
      <p:sp>
        <p:nvSpPr>
          <p:cNvPr id="25" name="Google Shape;25;p10"/>
          <p:cNvSpPr txBox="1"/>
          <p:nvPr>
            <p:ph idx="12" type="sldNum"/>
          </p:nvPr>
        </p:nvSpPr>
        <p:spPr>
          <a:xfrm>
            <a:off x="8330414" y="4804168"/>
            <a:ext cx="548700" cy="228600"/>
          </a:xfrm>
          <a:prstGeom prst="rect">
            <a:avLst/>
          </a:prstGeom>
          <a:noFill/>
          <a:ln>
            <a:noFill/>
          </a:ln>
        </p:spPr>
        <p:txBody>
          <a:bodyPr anchorCtr="0" anchor="t" bIns="91425" lIns="91425" spcFirstLastPara="1" rIns="91425" wrap="square" tIns="91425">
            <a:noAutofit/>
          </a:bodyPr>
          <a:lstStyle>
            <a:lvl1pPr lvl="0" rtl="0">
              <a:buNone/>
              <a:defRPr sz="800">
                <a:solidFill>
                  <a:srgbClr val="000000"/>
                </a:solidFill>
                <a:latin typeface="Roboto Light"/>
                <a:ea typeface="Roboto Light"/>
                <a:cs typeface="Roboto Light"/>
                <a:sym typeface="Roboto Light"/>
              </a:defRPr>
            </a:lvl1pPr>
            <a:lvl2pPr lvl="1" rtl="0">
              <a:buNone/>
              <a:defRPr sz="800">
                <a:solidFill>
                  <a:srgbClr val="000000"/>
                </a:solidFill>
                <a:latin typeface="Roboto Light"/>
                <a:ea typeface="Roboto Light"/>
                <a:cs typeface="Roboto Light"/>
                <a:sym typeface="Roboto Light"/>
              </a:defRPr>
            </a:lvl2pPr>
            <a:lvl3pPr lvl="2" rtl="0">
              <a:buNone/>
              <a:defRPr sz="800">
                <a:solidFill>
                  <a:srgbClr val="000000"/>
                </a:solidFill>
                <a:latin typeface="Roboto Light"/>
                <a:ea typeface="Roboto Light"/>
                <a:cs typeface="Roboto Light"/>
                <a:sym typeface="Roboto Light"/>
              </a:defRPr>
            </a:lvl3pPr>
            <a:lvl4pPr lvl="3" rtl="0">
              <a:buNone/>
              <a:defRPr sz="800">
                <a:solidFill>
                  <a:srgbClr val="000000"/>
                </a:solidFill>
                <a:latin typeface="Roboto Light"/>
                <a:ea typeface="Roboto Light"/>
                <a:cs typeface="Roboto Light"/>
                <a:sym typeface="Roboto Light"/>
              </a:defRPr>
            </a:lvl4pPr>
            <a:lvl5pPr lvl="4" rtl="0">
              <a:buNone/>
              <a:defRPr sz="800">
                <a:solidFill>
                  <a:srgbClr val="000000"/>
                </a:solidFill>
                <a:latin typeface="Roboto Light"/>
                <a:ea typeface="Roboto Light"/>
                <a:cs typeface="Roboto Light"/>
                <a:sym typeface="Roboto Light"/>
              </a:defRPr>
            </a:lvl5pPr>
            <a:lvl6pPr lvl="5" rtl="0">
              <a:buNone/>
              <a:defRPr sz="800">
                <a:solidFill>
                  <a:srgbClr val="000000"/>
                </a:solidFill>
                <a:latin typeface="Roboto Light"/>
                <a:ea typeface="Roboto Light"/>
                <a:cs typeface="Roboto Light"/>
                <a:sym typeface="Roboto Light"/>
              </a:defRPr>
            </a:lvl6pPr>
            <a:lvl7pPr lvl="6" rtl="0">
              <a:buNone/>
              <a:defRPr sz="800">
                <a:solidFill>
                  <a:srgbClr val="000000"/>
                </a:solidFill>
                <a:latin typeface="Roboto Light"/>
                <a:ea typeface="Roboto Light"/>
                <a:cs typeface="Roboto Light"/>
                <a:sym typeface="Roboto Light"/>
              </a:defRPr>
            </a:lvl7pPr>
            <a:lvl8pPr lvl="7" rtl="0">
              <a:buNone/>
              <a:defRPr sz="800">
                <a:solidFill>
                  <a:srgbClr val="000000"/>
                </a:solidFill>
                <a:latin typeface="Roboto Light"/>
                <a:ea typeface="Roboto Light"/>
                <a:cs typeface="Roboto Light"/>
                <a:sym typeface="Roboto Light"/>
              </a:defRPr>
            </a:lvl8pPr>
            <a:lvl9pPr lvl="8" rtl="0">
              <a:buNone/>
              <a:defRPr sz="800">
                <a:solidFill>
                  <a:srgbClr val="000000"/>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pic>
        <p:nvPicPr>
          <p:cNvPr id="26" name="Google Shape;26;p10"/>
          <p:cNvPicPr preferRelativeResize="0"/>
          <p:nvPr/>
        </p:nvPicPr>
        <p:blipFill>
          <a:blip r:embed="rId2">
            <a:alphaModFix/>
          </a:blip>
          <a:stretch>
            <a:fillRect/>
          </a:stretch>
        </p:blipFill>
        <p:spPr>
          <a:xfrm>
            <a:off x="360425" y="4889625"/>
            <a:ext cx="261566" cy="107700"/>
          </a:xfrm>
          <a:prstGeom prst="rect">
            <a:avLst/>
          </a:prstGeom>
          <a:noFill/>
          <a:ln>
            <a:noFill/>
          </a:ln>
        </p:spPr>
      </p:pic>
    </p:spTree>
  </p:cSld>
  <p:clrMapOvr>
    <a:masterClrMapping/>
  </p:clrMapOvr>
  <p:extLst>
    <p:ext uri="{DCECCB84-F9BA-43D5-87BE-67443E8EF086}">
      <p15:sldGuideLst>
        <p15:guide id="1" orient="horz" pos="216">
          <p15:clr>
            <a:srgbClr val="FA7B17"/>
          </p15:clr>
        </p15:guide>
        <p15:guide id="2" pos="222">
          <p15:clr>
            <a:srgbClr val="FA7B17"/>
          </p15:clr>
        </p15:guide>
        <p15:guide id="3" pos="864">
          <p15:clr>
            <a:srgbClr val="FA7B17"/>
          </p15:clr>
        </p15:guide>
        <p15:guide id="4" pos="4896">
          <p15:clr>
            <a:srgbClr val="FA7B17"/>
          </p15:clr>
        </p15:guide>
        <p15:guide id="5" pos="5538">
          <p15:clr>
            <a:srgbClr val="FA7B17"/>
          </p15:clr>
        </p15:guide>
        <p15:guide id="6" orient="horz" pos="2987">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0" name="Shape 50"/>
        <p:cNvGrpSpPr/>
        <p:nvPr/>
      </p:nvGrpSpPr>
      <p:grpSpPr>
        <a:xfrm>
          <a:off x="0" y="0"/>
          <a:ext cx="0" cy="0"/>
          <a:chOff x="0" y="0"/>
          <a:chExt cx="0" cy="0"/>
        </a:xfrm>
      </p:grpSpPr>
      <p:sp>
        <p:nvSpPr>
          <p:cNvPr id="51" name="Google Shape;51;p17"/>
          <p:cNvSpPr txBox="1"/>
          <p:nvPr/>
        </p:nvSpPr>
        <p:spPr>
          <a:xfrm>
            <a:off x="352150" y="342900"/>
            <a:ext cx="2809800" cy="5115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1500"/>
              <a:buFont typeface="Palanquin"/>
              <a:buNone/>
            </a:pPr>
            <a:r>
              <a:rPr lang="en" sz="1000">
                <a:solidFill>
                  <a:srgbClr val="FFFFFF"/>
                </a:solidFill>
                <a:latin typeface="Roboto"/>
                <a:ea typeface="Roboto"/>
                <a:cs typeface="Roboto"/>
                <a:sym typeface="Roboto"/>
              </a:rPr>
              <a:t>Candidate test</a:t>
            </a:r>
            <a:br>
              <a:rPr lang="en" sz="1000">
                <a:solidFill>
                  <a:srgbClr val="FFFFFF"/>
                </a:solidFill>
                <a:latin typeface="Roboto"/>
                <a:ea typeface="Roboto"/>
                <a:cs typeface="Roboto"/>
                <a:sym typeface="Roboto"/>
              </a:rPr>
            </a:br>
            <a:r>
              <a:rPr lang="en" sz="1000">
                <a:solidFill>
                  <a:srgbClr val="FFFFFF"/>
                </a:solidFill>
                <a:latin typeface="Roboto Light"/>
                <a:ea typeface="Roboto Light"/>
                <a:cs typeface="Roboto Light"/>
                <a:sym typeface="Roboto Light"/>
              </a:rPr>
              <a:t>Review</a:t>
            </a:r>
            <a:endParaRPr sz="1000">
              <a:solidFill>
                <a:srgbClr val="FFFFFF"/>
              </a:solidFill>
              <a:latin typeface="Roboto Light"/>
              <a:ea typeface="Roboto Light"/>
              <a:cs typeface="Roboto Light"/>
              <a:sym typeface="Roboto Light"/>
            </a:endParaRPr>
          </a:p>
        </p:txBody>
      </p:sp>
      <p:sp>
        <p:nvSpPr>
          <p:cNvPr id="52" name="Google Shape;52;p17"/>
          <p:cNvSpPr txBox="1"/>
          <p:nvPr/>
        </p:nvSpPr>
        <p:spPr>
          <a:xfrm>
            <a:off x="4572000" y="342900"/>
            <a:ext cx="1602000" cy="511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lang="en" sz="1000">
                <a:solidFill>
                  <a:srgbClr val="FFFFFF"/>
                </a:solidFill>
                <a:latin typeface="Roboto"/>
                <a:ea typeface="Roboto"/>
                <a:cs typeface="Roboto"/>
                <a:sym typeface="Roboto"/>
              </a:rPr>
              <a:t>16 March 2021</a:t>
            </a:r>
            <a:endParaRPr sz="1000">
              <a:solidFill>
                <a:srgbClr val="FFFFFF"/>
              </a:solidFill>
              <a:latin typeface="Roboto Light"/>
              <a:ea typeface="Roboto Light"/>
              <a:cs typeface="Roboto Light"/>
              <a:sym typeface="Roboto Light"/>
            </a:endParaRPr>
          </a:p>
        </p:txBody>
      </p:sp>
      <p:sp>
        <p:nvSpPr>
          <p:cNvPr id="53" name="Google Shape;53;p17"/>
          <p:cNvSpPr txBox="1"/>
          <p:nvPr/>
        </p:nvSpPr>
        <p:spPr>
          <a:xfrm>
            <a:off x="6978625" y="342900"/>
            <a:ext cx="1813200" cy="511500"/>
          </a:xfrm>
          <a:prstGeom prst="rect">
            <a:avLst/>
          </a:prstGeom>
          <a:noFill/>
          <a:ln>
            <a:noFill/>
          </a:ln>
        </p:spPr>
        <p:txBody>
          <a:bodyPr anchorCtr="0" anchor="t" bIns="19050" lIns="19050" spcFirstLastPara="1" rIns="19050" wrap="square" tIns="19050">
            <a:noAutofit/>
          </a:bodyPr>
          <a:lstStyle/>
          <a:p>
            <a:pPr indent="0" lvl="0" marL="0" marR="0" rtl="0" algn="r">
              <a:lnSpc>
                <a:spcPct val="80000"/>
              </a:lnSpc>
              <a:spcBef>
                <a:spcPts val="0"/>
              </a:spcBef>
              <a:spcAft>
                <a:spcPts val="0"/>
              </a:spcAft>
              <a:buClr>
                <a:srgbClr val="001A66"/>
              </a:buClr>
              <a:buSzPts val="1500"/>
              <a:buFont typeface="Palanquin"/>
              <a:buNone/>
            </a:pPr>
            <a:r>
              <a:rPr lang="en" sz="1000">
                <a:solidFill>
                  <a:srgbClr val="FFFFFF"/>
                </a:solidFill>
                <a:latin typeface="Roboto"/>
                <a:ea typeface="Roboto"/>
                <a:cs typeface="Roboto"/>
                <a:sym typeface="Roboto"/>
              </a:rPr>
              <a:t>[Restricted–External]</a:t>
            </a:r>
            <a:endParaRPr sz="1000">
              <a:solidFill>
                <a:srgbClr val="FFFFFF"/>
              </a:solidFill>
              <a:latin typeface="Roboto Light"/>
              <a:ea typeface="Roboto Light"/>
              <a:cs typeface="Roboto Light"/>
              <a:sym typeface="Roboto Light"/>
            </a:endParaRPr>
          </a:p>
        </p:txBody>
      </p:sp>
      <p:pic>
        <p:nvPicPr>
          <p:cNvPr id="54" name="Google Shape;54;p17"/>
          <p:cNvPicPr preferRelativeResize="0"/>
          <p:nvPr/>
        </p:nvPicPr>
        <p:blipFill>
          <a:blip r:embed="rId3">
            <a:alphaModFix/>
          </a:blip>
          <a:stretch>
            <a:fillRect/>
          </a:stretch>
        </p:blipFill>
        <p:spPr>
          <a:xfrm>
            <a:off x="2557450" y="2005013"/>
            <a:ext cx="4029075" cy="11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nvSpPr>
        <p:spPr>
          <a:xfrm>
            <a:off x="360425" y="342900"/>
            <a:ext cx="85470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400">
                <a:latin typeface="Roboto"/>
                <a:ea typeface="Roboto"/>
                <a:cs typeface="Roboto"/>
                <a:sym typeface="Roboto"/>
              </a:rPr>
              <a:t>Task: Removing the files from the FS after publish</a:t>
            </a:r>
            <a:endParaRPr b="1" sz="2400">
              <a:latin typeface="Roboto"/>
              <a:ea typeface="Roboto"/>
              <a:cs typeface="Roboto"/>
              <a:sym typeface="Roboto"/>
            </a:endParaRPr>
          </a:p>
        </p:txBody>
      </p:sp>
      <p:sp>
        <p:nvSpPr>
          <p:cNvPr id="126" name="Google Shape;126;p26"/>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27" name="Google Shape;127;p26"/>
          <p:cNvPicPr preferRelativeResize="0"/>
          <p:nvPr/>
        </p:nvPicPr>
        <p:blipFill>
          <a:blip r:embed="rId3">
            <a:alphaModFix/>
          </a:blip>
          <a:stretch>
            <a:fillRect/>
          </a:stretch>
        </p:blipFill>
        <p:spPr>
          <a:xfrm>
            <a:off x="499675" y="1650825"/>
            <a:ext cx="3096150" cy="1742200"/>
          </a:xfrm>
          <a:prstGeom prst="rect">
            <a:avLst/>
          </a:prstGeom>
          <a:noFill/>
          <a:ln>
            <a:noFill/>
          </a:ln>
        </p:spPr>
      </p:pic>
      <p:sp>
        <p:nvSpPr>
          <p:cNvPr id="128" name="Google Shape;128;p26"/>
          <p:cNvSpPr txBox="1"/>
          <p:nvPr/>
        </p:nvSpPr>
        <p:spPr>
          <a:xfrm>
            <a:off x="3912175" y="1463125"/>
            <a:ext cx="3999600" cy="20190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1A66"/>
              </a:buClr>
              <a:buSzPts val="1000"/>
              <a:buFont typeface="Palanquin"/>
              <a:buNone/>
            </a:pPr>
            <a:r>
              <a:rPr b="1" lang="en" sz="1000">
                <a:latin typeface="Roboto"/>
                <a:ea typeface="Roboto"/>
                <a:cs typeface="Roboto"/>
                <a:sym typeface="Roboto"/>
              </a:rPr>
              <a:t>How to implement it?</a:t>
            </a:r>
            <a:endParaRPr b="1"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lang="en" sz="1000">
                <a:latin typeface="Roboto"/>
                <a:ea typeface="Roboto"/>
                <a:cs typeface="Roboto"/>
                <a:sym typeface="Roboto"/>
              </a:rPr>
              <a:t>By leveraging the channel returned from publishing a message, we can listen for the final acknowledgement to make sure we only trigger a delete on our filesystem once its guaranteed to be replicated on multiple topics/clusters</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b="1" lang="en" sz="1000">
                <a:latin typeface="Roboto"/>
                <a:ea typeface="Roboto"/>
                <a:cs typeface="Roboto"/>
                <a:sym typeface="Roboto"/>
              </a:rPr>
              <a:t>Why is it important?</a:t>
            </a:r>
            <a:endParaRPr b="1"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lang="en" sz="1000">
                <a:latin typeface="Roboto"/>
                <a:ea typeface="Roboto"/>
                <a:cs typeface="Roboto"/>
                <a:sym typeface="Roboto"/>
              </a:rPr>
              <a:t>Brokers can go offline at any time, if the message is not yet written to the followers and the leader goes down, the message can get lost, because zookeeper will elect a new leader who don’t know about this message.</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34" name="Google Shape;134;p27"/>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35" name="Google Shape;135;p27"/>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An ideal approach</a:t>
            </a:r>
            <a:endParaRPr b="1" sz="2800">
              <a:solidFill>
                <a:srgbClr val="FFFFFF"/>
              </a:solidFill>
              <a:latin typeface="Roboto"/>
              <a:ea typeface="Roboto"/>
              <a:cs typeface="Roboto"/>
              <a:sym typeface="Roboto"/>
            </a:endParaRPr>
          </a:p>
        </p:txBody>
      </p:sp>
      <p:sp>
        <p:nvSpPr>
          <p:cNvPr id="136" name="Google Shape;136;p27"/>
          <p:cNvSpPr txBox="1"/>
          <p:nvPr/>
        </p:nvSpPr>
        <p:spPr>
          <a:xfrm>
            <a:off x="360425" y="1871500"/>
            <a:ext cx="8354100" cy="23424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Both consumers and producers are disconnect from the concept of Kafka</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rPr lang="en">
                <a:solidFill>
                  <a:srgbClr val="FFFFFF"/>
                </a:solidFill>
                <a:latin typeface="Roboto Medium"/>
                <a:ea typeface="Roboto Medium"/>
                <a:cs typeface="Roboto Medium"/>
                <a:sym typeface="Roboto Medium"/>
              </a:rPr>
              <a:t>-&gt; These should be modules in my opinions, using standard input/out either using some sort of worker pool </a:t>
            </a:r>
            <a:r>
              <a:rPr lang="en">
                <a:solidFill>
                  <a:srgbClr val="FFFFFF"/>
                </a:solidFill>
                <a:latin typeface="Roboto Medium"/>
                <a:ea typeface="Roboto Medium"/>
                <a:cs typeface="Roboto Medium"/>
                <a:sym typeface="Roboto Medium"/>
              </a:rPr>
              <a:t>management</a:t>
            </a:r>
            <a:r>
              <a:rPr lang="en">
                <a:solidFill>
                  <a:srgbClr val="FFFFFF"/>
                </a:solidFill>
                <a:latin typeface="Roboto Medium"/>
                <a:ea typeface="Roboto Medium"/>
                <a:cs typeface="Roboto Medium"/>
                <a:sym typeface="Roboto Medium"/>
              </a:rPr>
              <a:t> or internal channels.</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rPr lang="en">
                <a:solidFill>
                  <a:srgbClr val="FFFFFF"/>
                </a:solidFill>
                <a:latin typeface="Roboto Medium"/>
                <a:ea typeface="Roboto Medium"/>
                <a:cs typeface="Roboto Medium"/>
                <a:sym typeface="Roboto Medium"/>
              </a:rPr>
              <a:t>-&gt; Should be easily mockable and </a:t>
            </a:r>
            <a:r>
              <a:rPr lang="en">
                <a:solidFill>
                  <a:srgbClr val="FFFFFF"/>
                </a:solidFill>
                <a:latin typeface="Roboto Medium"/>
                <a:ea typeface="Roboto Medium"/>
                <a:cs typeface="Roboto Medium"/>
                <a:sym typeface="Roboto Medium"/>
              </a:rPr>
              <a:t>swappable</a:t>
            </a:r>
            <a:r>
              <a:rPr lang="en">
                <a:solidFill>
                  <a:srgbClr val="FFFFFF"/>
                </a:solidFill>
                <a:latin typeface="Roboto Medium"/>
                <a:ea typeface="Roboto Medium"/>
                <a:cs typeface="Roboto Medium"/>
                <a:sym typeface="Roboto Medium"/>
              </a:rPr>
              <a:t> for testing and more robust A/B testing with feature flags.</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Enforced data pipeline is something really important. Data </a:t>
            </a:r>
            <a:r>
              <a:rPr lang="en">
                <a:solidFill>
                  <a:srgbClr val="FFFFFF"/>
                </a:solidFill>
                <a:latin typeface="Roboto Medium"/>
                <a:ea typeface="Roboto Medium"/>
                <a:cs typeface="Roboto Medium"/>
                <a:sym typeface="Roboto Medium"/>
              </a:rPr>
              <a:t>evolve</a:t>
            </a:r>
            <a:r>
              <a:rPr lang="en">
                <a:solidFill>
                  <a:srgbClr val="FFFFFF"/>
                </a:solidFill>
                <a:latin typeface="Roboto Medium"/>
                <a:ea typeface="Roboto Medium"/>
                <a:cs typeface="Roboto Medium"/>
                <a:sym typeface="Roboto Medium"/>
              </a:rPr>
              <a:t> over time hence a schema which support validation is a must. (Avro, Protobuf, Thrift)</a:t>
            </a:r>
            <a:br>
              <a:rPr lang="en">
                <a:solidFill>
                  <a:srgbClr val="FFFFFF"/>
                </a:solidFill>
                <a:latin typeface="Roboto Medium"/>
                <a:ea typeface="Roboto Medium"/>
                <a:cs typeface="Roboto Medium"/>
                <a:sym typeface="Roboto Medium"/>
              </a:rPr>
            </a:br>
            <a:r>
              <a:rPr lang="en">
                <a:solidFill>
                  <a:srgbClr val="FFFFFF"/>
                </a:solidFill>
                <a:latin typeface="Roboto Medium"/>
                <a:ea typeface="Roboto Medium"/>
                <a:cs typeface="Roboto Medium"/>
                <a:sym typeface="Roboto Medium"/>
              </a:rPr>
              <a:t>-&gt; Unrecognised messages can be dropped into a Dead-Letter Queue</a:t>
            </a:r>
            <a:endParaRPr>
              <a:solidFill>
                <a:srgbClr val="FFFFFF"/>
              </a:solidFill>
              <a:latin typeface="Roboto Medium"/>
              <a:ea typeface="Roboto Medium"/>
              <a:cs typeface="Roboto Medium"/>
              <a:sym typeface="Roboto Medium"/>
            </a:endParaRPr>
          </a:p>
          <a:p>
            <a:pPr indent="0" lvl="0" marL="0" marR="0" rtl="0" algn="l">
              <a:lnSpc>
                <a:spcPct val="80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Fast data processing. Each data type / steps should be handled by </a:t>
            </a:r>
            <a:r>
              <a:rPr lang="en">
                <a:solidFill>
                  <a:srgbClr val="FFFFFF"/>
                </a:solidFill>
                <a:latin typeface="Roboto Medium"/>
                <a:ea typeface="Roboto Medium"/>
                <a:cs typeface="Roboto Medium"/>
                <a:sym typeface="Roboto Medium"/>
              </a:rPr>
              <a:t>separate</a:t>
            </a:r>
            <a:r>
              <a:rPr lang="en">
                <a:solidFill>
                  <a:srgbClr val="FFFFFF"/>
                </a:solidFill>
                <a:latin typeface="Roboto Medium"/>
                <a:ea typeface="Roboto Medium"/>
                <a:cs typeface="Roboto Medium"/>
                <a:sym typeface="Roboto Medium"/>
              </a:rPr>
              <a:t> services.</a:t>
            </a:r>
            <a:br>
              <a:rPr lang="en">
                <a:solidFill>
                  <a:srgbClr val="FFFFFF"/>
                </a:solidFill>
                <a:latin typeface="Roboto Medium"/>
                <a:ea typeface="Roboto Medium"/>
                <a:cs typeface="Roboto Medium"/>
                <a:sym typeface="Roboto Medium"/>
              </a:rPr>
            </a:br>
            <a:r>
              <a:rPr lang="en">
                <a:solidFill>
                  <a:srgbClr val="FFFFFF"/>
                </a:solidFill>
                <a:latin typeface="Roboto Medium"/>
                <a:ea typeface="Roboto Medium"/>
                <a:cs typeface="Roboto Medium"/>
                <a:sym typeface="Roboto Medium"/>
              </a:rPr>
              <a:t>( Like Kafka stream processors )</a:t>
            </a:r>
            <a:endParaRPr>
              <a:solidFill>
                <a:srgbClr val="FFFFFF"/>
              </a:solidFill>
              <a:latin typeface="Roboto Medium"/>
              <a:ea typeface="Roboto Medium"/>
              <a:cs typeface="Roboto Medium"/>
              <a:sym typeface="Roboto Medium"/>
            </a:endParaRPr>
          </a:p>
        </p:txBody>
      </p:sp>
      <p:sp>
        <p:nvSpPr>
          <p:cNvPr id="137" name="Google Shape;137;p27"/>
          <p:cNvSpPr txBox="1"/>
          <p:nvPr/>
        </p:nvSpPr>
        <p:spPr>
          <a:xfrm>
            <a:off x="360425" y="1357725"/>
            <a:ext cx="42117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Contracts and modules</a:t>
            </a:r>
            <a:endParaRPr b="1" sz="20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43" name="Google Shape;143;p28"/>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44" name="Google Shape;144;p28"/>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An ideal approach</a:t>
            </a:r>
            <a:endParaRPr b="1" sz="2800">
              <a:solidFill>
                <a:srgbClr val="FFFFFF"/>
              </a:solidFill>
              <a:latin typeface="Roboto"/>
              <a:ea typeface="Roboto"/>
              <a:cs typeface="Roboto"/>
              <a:sym typeface="Roboto"/>
            </a:endParaRPr>
          </a:p>
        </p:txBody>
      </p:sp>
      <p:sp>
        <p:nvSpPr>
          <p:cNvPr id="145" name="Google Shape;145;p28"/>
          <p:cNvSpPr txBox="1"/>
          <p:nvPr/>
        </p:nvSpPr>
        <p:spPr>
          <a:xfrm>
            <a:off x="360425" y="1871500"/>
            <a:ext cx="8354100" cy="23424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Both consumers and producers are disconnect from the concept of Kafka</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rPr lang="en">
                <a:solidFill>
                  <a:srgbClr val="FFFFFF"/>
                </a:solidFill>
                <a:latin typeface="Roboto Medium"/>
                <a:ea typeface="Roboto Medium"/>
                <a:cs typeface="Roboto Medium"/>
                <a:sym typeface="Roboto Medium"/>
              </a:rPr>
              <a:t>-&gt; These should be modules in my opinions, using standard input/out either using some sort of worker pool management or internal channels.</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rPr lang="en">
                <a:solidFill>
                  <a:srgbClr val="FFFFFF"/>
                </a:solidFill>
                <a:latin typeface="Roboto Medium"/>
                <a:ea typeface="Roboto Medium"/>
                <a:cs typeface="Roboto Medium"/>
                <a:sym typeface="Roboto Medium"/>
              </a:rPr>
              <a:t>-&gt; Should be easily mockable and swappable for testing and more robust A/B testing with feature flags.</a:t>
            </a:r>
            <a:endParaRPr>
              <a:solidFill>
                <a:srgbClr val="FFFFFF"/>
              </a:solidFill>
              <a:latin typeface="Roboto Medium"/>
              <a:ea typeface="Roboto Medium"/>
              <a:cs typeface="Roboto Medium"/>
              <a:sym typeface="Roboto Medium"/>
            </a:endParaRPr>
          </a:p>
          <a:p>
            <a:pPr indent="0" lvl="0" marL="457200" marR="0" rtl="0" algn="l">
              <a:lnSpc>
                <a:spcPct val="80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Enforced data pipeline is something really important. Data evolve over time hence a schema which support validation is a must. (Avro, Protobuf, Thrift)</a:t>
            </a:r>
            <a:br>
              <a:rPr lang="en">
                <a:solidFill>
                  <a:srgbClr val="FFFFFF"/>
                </a:solidFill>
                <a:latin typeface="Roboto Medium"/>
                <a:ea typeface="Roboto Medium"/>
                <a:cs typeface="Roboto Medium"/>
                <a:sym typeface="Roboto Medium"/>
              </a:rPr>
            </a:br>
            <a:r>
              <a:rPr lang="en">
                <a:solidFill>
                  <a:srgbClr val="FFFFFF"/>
                </a:solidFill>
                <a:latin typeface="Roboto Medium"/>
                <a:ea typeface="Roboto Medium"/>
                <a:cs typeface="Roboto Medium"/>
                <a:sym typeface="Roboto Medium"/>
              </a:rPr>
              <a:t>-&gt; Unrecognised messages can be dropped into a Dead-Letter Queue</a:t>
            </a:r>
            <a:endParaRPr>
              <a:solidFill>
                <a:srgbClr val="FFFFFF"/>
              </a:solidFill>
              <a:latin typeface="Roboto Medium"/>
              <a:ea typeface="Roboto Medium"/>
              <a:cs typeface="Roboto Medium"/>
              <a:sym typeface="Roboto Medium"/>
            </a:endParaRPr>
          </a:p>
          <a:p>
            <a:pPr indent="0" lvl="0" marL="0" marR="0" rtl="0" algn="l">
              <a:lnSpc>
                <a:spcPct val="80000"/>
              </a:lnSpc>
              <a:spcBef>
                <a:spcPts val="0"/>
              </a:spcBef>
              <a:spcAft>
                <a:spcPts val="0"/>
              </a:spcAft>
              <a:buNone/>
            </a:pPr>
            <a:r>
              <a:t/>
            </a:r>
            <a:endParaRPr>
              <a:solidFill>
                <a:srgbClr val="FFFFFF"/>
              </a:solidFill>
              <a:latin typeface="Roboto Medium"/>
              <a:ea typeface="Roboto Medium"/>
              <a:cs typeface="Roboto Medium"/>
              <a:sym typeface="Roboto Medium"/>
            </a:endParaRPr>
          </a:p>
          <a:p>
            <a:pPr indent="-317500" lvl="0" marL="457200" marR="0" rtl="0" algn="l">
              <a:lnSpc>
                <a:spcPct val="80000"/>
              </a:lnSpc>
              <a:spcBef>
                <a:spcPts val="0"/>
              </a:spcBef>
              <a:spcAft>
                <a:spcPts val="0"/>
              </a:spcAft>
              <a:buClr>
                <a:srgbClr val="FFFFFF"/>
              </a:buClr>
              <a:buSzPts val="1400"/>
              <a:buFont typeface="Roboto Medium"/>
              <a:buChar char="●"/>
            </a:pPr>
            <a:r>
              <a:rPr lang="en">
                <a:solidFill>
                  <a:srgbClr val="FFFFFF"/>
                </a:solidFill>
                <a:latin typeface="Roboto Medium"/>
                <a:ea typeface="Roboto Medium"/>
                <a:cs typeface="Roboto Medium"/>
                <a:sym typeface="Roboto Medium"/>
              </a:rPr>
              <a:t>Fast data processing. Each data type / steps should be handled by separate services.</a:t>
            </a:r>
            <a:br>
              <a:rPr lang="en">
                <a:solidFill>
                  <a:srgbClr val="FFFFFF"/>
                </a:solidFill>
                <a:latin typeface="Roboto Medium"/>
                <a:ea typeface="Roboto Medium"/>
                <a:cs typeface="Roboto Medium"/>
                <a:sym typeface="Roboto Medium"/>
              </a:rPr>
            </a:br>
            <a:r>
              <a:rPr lang="en">
                <a:solidFill>
                  <a:srgbClr val="FFFFFF"/>
                </a:solidFill>
                <a:latin typeface="Roboto Medium"/>
                <a:ea typeface="Roboto Medium"/>
                <a:cs typeface="Roboto Medium"/>
                <a:sym typeface="Roboto Medium"/>
              </a:rPr>
              <a:t>( Like Kafka stream processors )</a:t>
            </a:r>
            <a:endParaRPr>
              <a:solidFill>
                <a:srgbClr val="FFFFFF"/>
              </a:solidFill>
              <a:latin typeface="Roboto Medium"/>
              <a:ea typeface="Roboto Medium"/>
              <a:cs typeface="Roboto Medium"/>
              <a:sym typeface="Roboto Medium"/>
            </a:endParaRPr>
          </a:p>
        </p:txBody>
      </p:sp>
      <p:sp>
        <p:nvSpPr>
          <p:cNvPr id="146" name="Google Shape;146;p28"/>
          <p:cNvSpPr txBox="1"/>
          <p:nvPr/>
        </p:nvSpPr>
        <p:spPr>
          <a:xfrm>
            <a:off x="360425" y="1357725"/>
            <a:ext cx="42117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Contracts and modules</a:t>
            </a:r>
            <a:endParaRPr b="1" sz="20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b="25570" l="0" r="15059" t="-358"/>
          <a:stretch/>
        </p:blipFill>
        <p:spPr>
          <a:xfrm>
            <a:off x="2998799" y="1784450"/>
            <a:ext cx="6145203" cy="3359050"/>
          </a:xfrm>
          <a:prstGeom prst="rect">
            <a:avLst/>
          </a:prstGeom>
          <a:noFill/>
          <a:ln>
            <a:noFill/>
          </a:ln>
        </p:spPr>
      </p:pic>
      <p:sp>
        <p:nvSpPr>
          <p:cNvPr id="152" name="Google Shape;152;p29"/>
          <p:cNvSpPr txBox="1"/>
          <p:nvPr>
            <p:ph idx="12" type="sldNum"/>
          </p:nvPr>
        </p:nvSpPr>
        <p:spPr>
          <a:xfrm>
            <a:off x="8576414" y="4892068"/>
            <a:ext cx="548700" cy="2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n" sz="800">
                <a:solidFill>
                  <a:srgbClr val="000000"/>
                </a:solidFill>
                <a:latin typeface="Roboto Light"/>
                <a:ea typeface="Roboto Light"/>
                <a:cs typeface="Roboto Light"/>
                <a:sym typeface="Roboto Light"/>
              </a:rPr>
              <a:t>‹#›</a:t>
            </a:fld>
            <a:endParaRPr sz="800">
              <a:solidFill>
                <a:srgbClr val="000000"/>
              </a:solidFill>
              <a:latin typeface="Roboto Light"/>
              <a:ea typeface="Roboto Light"/>
              <a:cs typeface="Roboto Light"/>
              <a:sym typeface="Roboto Light"/>
            </a:endParaRPr>
          </a:p>
        </p:txBody>
      </p:sp>
      <p:sp>
        <p:nvSpPr>
          <p:cNvPr id="153" name="Google Shape;153;p29"/>
          <p:cNvSpPr txBox="1"/>
          <p:nvPr/>
        </p:nvSpPr>
        <p:spPr>
          <a:xfrm>
            <a:off x="360425" y="342900"/>
            <a:ext cx="1629300" cy="468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latin typeface="Roboto"/>
                <a:ea typeface="Roboto"/>
                <a:cs typeface="Roboto"/>
                <a:sym typeface="Roboto"/>
              </a:rPr>
              <a:t>My notes;</a:t>
            </a:r>
            <a:endParaRPr b="1" sz="2800">
              <a:latin typeface="Roboto"/>
              <a:ea typeface="Roboto"/>
              <a:cs typeface="Roboto"/>
              <a:sym typeface="Roboto"/>
            </a:endParaRPr>
          </a:p>
        </p:txBody>
      </p:sp>
      <p:sp>
        <p:nvSpPr>
          <p:cNvPr id="154" name="Google Shape;154;p29"/>
          <p:cNvSpPr txBox="1"/>
          <p:nvPr/>
        </p:nvSpPr>
        <p:spPr>
          <a:xfrm>
            <a:off x="360425" y="1054825"/>
            <a:ext cx="4628100" cy="37131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1A66"/>
              </a:buClr>
              <a:buSzPts val="1000"/>
              <a:buFont typeface="Palanquin"/>
              <a:buNone/>
            </a:pPr>
            <a:r>
              <a:rPr b="1" lang="en" sz="1000">
                <a:latin typeface="Roboto"/>
                <a:ea typeface="Roboto"/>
                <a:cs typeface="Roboto"/>
                <a:sym typeface="Roboto"/>
              </a:rPr>
              <a:t>CCloud</a:t>
            </a:r>
            <a:endParaRPr b="1"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lang="en" sz="1000">
                <a:latin typeface="Roboto"/>
                <a:ea typeface="Roboto"/>
                <a:cs typeface="Roboto"/>
                <a:sym typeface="Roboto"/>
              </a:rPr>
              <a:t>Had some issues with the authentication on the CCloud. There are </a:t>
            </a:r>
            <a:r>
              <a:rPr lang="en" sz="1000">
                <a:latin typeface="Roboto"/>
                <a:ea typeface="Roboto"/>
                <a:cs typeface="Roboto"/>
                <a:sym typeface="Roboto"/>
              </a:rPr>
              <a:t>probably</a:t>
            </a:r>
            <a:r>
              <a:rPr lang="en" sz="1000">
                <a:latin typeface="Roboto"/>
                <a:ea typeface="Roboto"/>
                <a:cs typeface="Roboto"/>
                <a:sym typeface="Roboto"/>
              </a:rPr>
              <a:t> some </a:t>
            </a:r>
            <a:r>
              <a:rPr lang="en" sz="1000">
                <a:latin typeface="Roboto"/>
                <a:ea typeface="Roboto"/>
                <a:cs typeface="Roboto"/>
                <a:sym typeface="Roboto"/>
              </a:rPr>
              <a:t>discrepancies</a:t>
            </a:r>
            <a:r>
              <a:rPr lang="en" sz="1000">
                <a:latin typeface="Roboto"/>
                <a:ea typeface="Roboto"/>
                <a:cs typeface="Roboto"/>
                <a:sym typeface="Roboto"/>
              </a:rPr>
              <a:t> in their documentation or the Go implementation just a bit different. Haven’t spend too much time on figuring out.</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b="1" lang="en" sz="1000">
                <a:latin typeface="Roboto"/>
                <a:ea typeface="Roboto"/>
                <a:cs typeface="Roboto"/>
                <a:sym typeface="Roboto"/>
              </a:rPr>
              <a:t>Mock generation</a:t>
            </a:r>
            <a:endParaRPr b="1"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rPr lang="en" sz="1000">
                <a:latin typeface="Roboto"/>
                <a:ea typeface="Roboto"/>
                <a:cs typeface="Roboto"/>
                <a:sym typeface="Roboto"/>
              </a:rPr>
              <a:t>I have noticed that the Avro mock generator sometimes triggers double events on the FS filewatcher. This could be because the watcher time interval is really fast and picks up the file creation and alteration as a </a:t>
            </a:r>
            <a:r>
              <a:rPr lang="en" sz="1000">
                <a:latin typeface="Roboto"/>
                <a:ea typeface="Roboto"/>
                <a:cs typeface="Roboto"/>
                <a:sym typeface="Roboto"/>
              </a:rPr>
              <a:t>separate</a:t>
            </a:r>
            <a:r>
              <a:rPr lang="en" sz="1000">
                <a:latin typeface="Roboto"/>
                <a:ea typeface="Roboto"/>
                <a:cs typeface="Roboto"/>
                <a:sym typeface="Roboto"/>
              </a:rPr>
              <a:t> event. I could’ve just dropped a hard-coded file but it would’ve been too boring and harder to debug.</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a:p>
            <a:pPr indent="0" lvl="0" marL="0" rtl="0" algn="l">
              <a:lnSpc>
                <a:spcPct val="115000"/>
              </a:lnSpc>
              <a:spcBef>
                <a:spcPts val="0"/>
              </a:spcBef>
              <a:spcAft>
                <a:spcPts val="0"/>
              </a:spcAft>
              <a:buClr>
                <a:srgbClr val="001A66"/>
              </a:buClr>
              <a:buSzPts val="1000"/>
              <a:buFont typeface="Palanquin"/>
              <a:buNone/>
            </a:pPr>
            <a:r>
              <a:rPr b="1" lang="en" sz="1000">
                <a:solidFill>
                  <a:schemeClr val="dk1"/>
                </a:solidFill>
                <a:latin typeface="Roboto"/>
                <a:ea typeface="Roboto"/>
                <a:cs typeface="Roboto"/>
                <a:sym typeface="Roboto"/>
              </a:rPr>
              <a:t>Go implementation</a:t>
            </a:r>
            <a:endParaRPr b="1"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1A66"/>
              </a:buClr>
              <a:buSzPts val="1000"/>
              <a:buFont typeface="Palanquin"/>
              <a:buNone/>
            </a:pPr>
            <a:r>
              <a:rPr lang="en" sz="1000">
                <a:solidFill>
                  <a:schemeClr val="dk1"/>
                </a:solidFill>
                <a:latin typeface="Roboto"/>
                <a:ea typeface="Roboto"/>
                <a:cs typeface="Roboto"/>
                <a:sym typeface="Roboto"/>
              </a:rPr>
              <a:t>Some of these libraries lack a lot of things, ideally I would have written something myself. For tracing its necessary to pass the context around which is a good practice to begin with anyway, but the bigger ones hiding most of the complexity from the user, making it harder to customise.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1A66"/>
              </a:buClr>
              <a:buSzPts val="1000"/>
              <a:buFont typeface="Palanquin"/>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1A66"/>
              </a:buClr>
              <a:buSzPts val="1000"/>
              <a:buFont typeface="Palanquin"/>
              <a:buNone/>
            </a:pPr>
            <a:r>
              <a:rPr b="1" lang="en" sz="1000">
                <a:solidFill>
                  <a:schemeClr val="dk1"/>
                </a:solidFill>
                <a:latin typeface="Roboto"/>
                <a:ea typeface="Roboto"/>
                <a:cs typeface="Roboto"/>
                <a:sym typeface="Roboto"/>
              </a:rPr>
              <a:t>Testing</a:t>
            </a:r>
            <a:endParaRPr b="1"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1A66"/>
              </a:buClr>
              <a:buSzPts val="1000"/>
              <a:buFont typeface="Palanquin"/>
              <a:buNone/>
            </a:pPr>
            <a:r>
              <a:rPr lang="en" sz="1000">
                <a:solidFill>
                  <a:schemeClr val="dk1"/>
                </a:solidFill>
                <a:latin typeface="Roboto"/>
                <a:ea typeface="Roboto"/>
                <a:cs typeface="Roboto"/>
                <a:sym typeface="Roboto"/>
              </a:rPr>
              <a:t>I like interchangeable elements and decoupling above anything else. Due to the weird contracts provided by the libraries I mentioned above I found it much harder to test it neatly / properly.</a:t>
            </a:r>
            <a:endParaRPr sz="10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a:p>
            <a:pPr indent="0" lvl="0" marL="0" marR="0" rtl="0" algn="l">
              <a:lnSpc>
                <a:spcPct val="115000"/>
              </a:lnSpc>
              <a:spcBef>
                <a:spcPts val="0"/>
              </a:spcBef>
              <a:spcAft>
                <a:spcPts val="0"/>
              </a:spcAft>
              <a:buClr>
                <a:srgbClr val="001A66"/>
              </a:buClr>
              <a:buSzPts val="1000"/>
              <a:buFont typeface="Palanquin"/>
              <a:buNone/>
            </a:pPr>
            <a:r>
              <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8" name="Shape 158"/>
        <p:cNvGrpSpPr/>
        <p:nvPr/>
      </p:nvGrpSpPr>
      <p:grpSpPr>
        <a:xfrm>
          <a:off x="0" y="0"/>
          <a:ext cx="0" cy="0"/>
          <a:chOff x="0" y="0"/>
          <a:chExt cx="0" cy="0"/>
        </a:xfrm>
      </p:grpSpPr>
      <p:sp>
        <p:nvSpPr>
          <p:cNvPr id="159" name="Google Shape;159;p30"/>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60" name="Google Shape;160;p30"/>
          <p:cNvSpPr txBox="1"/>
          <p:nvPr/>
        </p:nvSpPr>
        <p:spPr>
          <a:xfrm>
            <a:off x="1368900" y="2561100"/>
            <a:ext cx="2991300" cy="2079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1A66"/>
              </a:buClr>
              <a:buSzPts val="1500"/>
              <a:buFont typeface="Palanquin"/>
              <a:buNone/>
            </a:pPr>
            <a:r>
              <a:rPr lang="en" sz="1000">
                <a:solidFill>
                  <a:srgbClr val="FFFFFF"/>
                </a:solidFill>
                <a:latin typeface="Roboto Medium"/>
                <a:ea typeface="Roboto Medium"/>
                <a:cs typeface="Roboto Medium"/>
                <a:sym typeface="Roboto Medium"/>
              </a:rPr>
              <a:t>Tamas Feik</a:t>
            </a:r>
            <a:endParaRPr sz="1000">
              <a:solidFill>
                <a:srgbClr val="FFFFFF"/>
              </a:solidFill>
              <a:latin typeface="Roboto"/>
              <a:ea typeface="Roboto"/>
              <a:cs typeface="Roboto"/>
              <a:sym typeface="Roboto"/>
            </a:endParaRPr>
          </a:p>
        </p:txBody>
      </p:sp>
      <p:sp>
        <p:nvSpPr>
          <p:cNvPr id="161" name="Google Shape;161;p30"/>
          <p:cNvSpPr txBox="1"/>
          <p:nvPr/>
        </p:nvSpPr>
        <p:spPr>
          <a:xfrm>
            <a:off x="1315662" y="19665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Thank you</a:t>
            </a:r>
            <a:endParaRPr b="1" sz="28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8"/>
          <p:cNvPicPr preferRelativeResize="0"/>
          <p:nvPr/>
        </p:nvPicPr>
        <p:blipFill rotWithShape="1">
          <a:blip r:embed="rId3">
            <a:alphaModFix/>
          </a:blip>
          <a:srcRect b="15662" l="4324" r="0" t="71178"/>
          <a:stretch/>
        </p:blipFill>
        <p:spPr>
          <a:xfrm>
            <a:off x="0" y="-930475"/>
            <a:ext cx="9144003" cy="838199"/>
          </a:xfrm>
          <a:prstGeom prst="rect">
            <a:avLst/>
          </a:prstGeom>
          <a:noFill/>
          <a:ln>
            <a:noFill/>
          </a:ln>
        </p:spPr>
      </p:pic>
      <p:sp>
        <p:nvSpPr>
          <p:cNvPr id="60" name="Google Shape;60;p18"/>
          <p:cNvSpPr txBox="1"/>
          <p:nvPr/>
        </p:nvSpPr>
        <p:spPr>
          <a:xfrm>
            <a:off x="1371600" y="2248800"/>
            <a:ext cx="6400800" cy="645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3800">
                <a:solidFill>
                  <a:srgbClr val="FFFFFF"/>
                </a:solidFill>
                <a:latin typeface="Roboto"/>
                <a:ea typeface="Roboto"/>
                <a:cs typeface="Roboto"/>
                <a:sym typeface="Roboto"/>
              </a:rPr>
              <a:t>Problem statement / task</a:t>
            </a:r>
            <a:endParaRPr b="1" sz="3800">
              <a:solidFill>
                <a:srgbClr val="FFFFFF"/>
              </a:solidFill>
              <a:latin typeface="Roboto"/>
              <a:ea typeface="Roboto"/>
              <a:cs typeface="Roboto"/>
              <a:sym typeface="Roboto"/>
            </a:endParaRPr>
          </a:p>
        </p:txBody>
      </p:sp>
      <p:sp>
        <p:nvSpPr>
          <p:cNvPr id="61" name="Google Shape;61;p18"/>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9"/>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7" name="Google Shape;67;p19"/>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8" name="Google Shape;68;p19"/>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MediaMath task</a:t>
            </a:r>
            <a:endParaRPr b="1" sz="2800">
              <a:solidFill>
                <a:srgbClr val="FFFFFF"/>
              </a:solidFill>
              <a:latin typeface="Roboto"/>
              <a:ea typeface="Roboto"/>
              <a:cs typeface="Roboto"/>
              <a:sym typeface="Roboto"/>
            </a:endParaRPr>
          </a:p>
        </p:txBody>
      </p:sp>
      <p:sp>
        <p:nvSpPr>
          <p:cNvPr id="69" name="Google Shape;69;p19"/>
          <p:cNvSpPr txBox="1"/>
          <p:nvPr/>
        </p:nvSpPr>
        <p:spPr>
          <a:xfrm>
            <a:off x="360425" y="1600300"/>
            <a:ext cx="8518800" cy="32475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Reading files from the filesystem when they arrive</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Parsing the data in the files</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Serializing that data in preparation for publishing to Kafka clusters</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Creating a Kafka client</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Publishing to multiple internal clusters</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Publishing to a Kafka cluster running on a cloud platform</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Removing the files from the filesystem when their contents have been published</a:t>
            </a:r>
            <a:endParaRPr sz="1500">
              <a:solidFill>
                <a:srgbClr val="FFFFFF"/>
              </a:solidFill>
              <a:latin typeface="Roboto Medium"/>
              <a:ea typeface="Roboto Medium"/>
              <a:cs typeface="Roboto Medium"/>
              <a:sym typeface="Roboto Medium"/>
            </a:endParaRPr>
          </a:p>
          <a:p>
            <a:pPr indent="-323850" lvl="0" marL="457200" marR="0" rtl="0" algn="just">
              <a:lnSpc>
                <a:spcPct val="150000"/>
              </a:lnSpc>
              <a:spcBef>
                <a:spcPts val="0"/>
              </a:spcBef>
              <a:spcAft>
                <a:spcPts val="0"/>
              </a:spcAft>
              <a:buClr>
                <a:srgbClr val="FFFFFF"/>
              </a:buClr>
              <a:buSzPts val="1500"/>
              <a:buFont typeface="Roboto Medium"/>
              <a:buChar char="●"/>
            </a:pPr>
            <a:r>
              <a:rPr lang="en" sz="1500">
                <a:solidFill>
                  <a:srgbClr val="FFFFFF"/>
                </a:solidFill>
                <a:latin typeface="Roboto Medium"/>
                <a:ea typeface="Roboto Medium"/>
                <a:cs typeface="Roboto Medium"/>
                <a:sym typeface="Roboto Medium"/>
              </a:rPr>
              <a:t>Providing an SDK for use by other teams in your startup for some of the key, high-level functionality</a:t>
            </a:r>
            <a:endParaRPr sz="1500">
              <a:solidFill>
                <a:srgbClr val="FFFFFF"/>
              </a:solidFill>
              <a:latin typeface="Roboto Medium"/>
              <a:ea typeface="Roboto Medium"/>
              <a:cs typeface="Roboto Medium"/>
              <a:sym typeface="Roboto Medium"/>
            </a:endParaRPr>
          </a:p>
        </p:txBody>
      </p:sp>
      <p:sp>
        <p:nvSpPr>
          <p:cNvPr id="70" name="Google Shape;70;p19"/>
          <p:cNvSpPr txBox="1"/>
          <p:nvPr/>
        </p:nvSpPr>
        <p:spPr>
          <a:xfrm>
            <a:off x="360425" y="952400"/>
            <a:ext cx="42117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Project definition / criterias</a:t>
            </a:r>
            <a:endParaRPr b="1" sz="20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20"/>
          <p:cNvPicPr preferRelativeResize="0"/>
          <p:nvPr/>
        </p:nvPicPr>
        <p:blipFill rotWithShape="1">
          <a:blip r:embed="rId3">
            <a:alphaModFix/>
          </a:blip>
          <a:srcRect b="15662" l="4324" r="0" t="71178"/>
          <a:stretch/>
        </p:blipFill>
        <p:spPr>
          <a:xfrm>
            <a:off x="0" y="-930475"/>
            <a:ext cx="9144003" cy="838199"/>
          </a:xfrm>
          <a:prstGeom prst="rect">
            <a:avLst/>
          </a:prstGeom>
          <a:noFill/>
          <a:ln>
            <a:noFill/>
          </a:ln>
        </p:spPr>
      </p:pic>
      <p:sp>
        <p:nvSpPr>
          <p:cNvPr id="76" name="Google Shape;76;p20"/>
          <p:cNvSpPr txBox="1"/>
          <p:nvPr/>
        </p:nvSpPr>
        <p:spPr>
          <a:xfrm>
            <a:off x="1371600" y="2248800"/>
            <a:ext cx="6400800" cy="645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3800">
                <a:solidFill>
                  <a:srgbClr val="FFFFFF"/>
                </a:solidFill>
                <a:latin typeface="Roboto"/>
                <a:ea typeface="Roboto"/>
                <a:cs typeface="Roboto"/>
                <a:sym typeface="Roboto"/>
              </a:rPr>
              <a:t>Major decisions / choices</a:t>
            </a:r>
            <a:endParaRPr b="1" sz="3800">
              <a:solidFill>
                <a:srgbClr val="FFFFFF"/>
              </a:solidFill>
              <a:latin typeface="Roboto"/>
              <a:ea typeface="Roboto"/>
              <a:cs typeface="Roboto"/>
              <a:sym typeface="Roboto"/>
            </a:endParaRPr>
          </a:p>
        </p:txBody>
      </p:sp>
      <p:sp>
        <p:nvSpPr>
          <p:cNvPr id="77" name="Google Shape;77;p20"/>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1"/>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latin typeface="Roboto"/>
                <a:ea typeface="Roboto"/>
                <a:cs typeface="Roboto"/>
                <a:sym typeface="Roboto"/>
              </a:rPr>
              <a:t>Kafka Connect</a:t>
            </a:r>
            <a:endParaRPr b="1" sz="2800">
              <a:latin typeface="Roboto"/>
              <a:ea typeface="Roboto"/>
              <a:cs typeface="Roboto"/>
              <a:sym typeface="Roboto"/>
            </a:endParaRPr>
          </a:p>
        </p:txBody>
      </p:sp>
      <p:pic>
        <p:nvPicPr>
          <p:cNvPr id="83" name="Google Shape;83;p21"/>
          <p:cNvPicPr preferRelativeResize="0"/>
          <p:nvPr/>
        </p:nvPicPr>
        <p:blipFill>
          <a:blip r:embed="rId3">
            <a:alphaModFix/>
          </a:blip>
          <a:stretch>
            <a:fillRect/>
          </a:stretch>
        </p:blipFill>
        <p:spPr>
          <a:xfrm>
            <a:off x="997125" y="871800"/>
            <a:ext cx="6994149" cy="4053598"/>
          </a:xfrm>
          <a:prstGeom prst="rect">
            <a:avLst/>
          </a:prstGeom>
          <a:noFill/>
          <a:ln>
            <a:noFill/>
          </a:ln>
        </p:spPr>
      </p:pic>
      <p:sp>
        <p:nvSpPr>
          <p:cNvPr id="84" name="Google Shape;84;p21"/>
          <p:cNvSpPr txBox="1"/>
          <p:nvPr>
            <p:ph idx="12" type="sldNum"/>
          </p:nvPr>
        </p:nvSpPr>
        <p:spPr>
          <a:xfrm>
            <a:off x="8551475" y="4843177"/>
            <a:ext cx="548700" cy="2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2"/>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90" name="Google Shape;90;p22"/>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91" name="Google Shape;91;p22"/>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Solution 1#</a:t>
            </a:r>
            <a:endParaRPr b="1" sz="2800">
              <a:solidFill>
                <a:srgbClr val="FFFFFF"/>
              </a:solidFill>
              <a:latin typeface="Roboto"/>
              <a:ea typeface="Roboto"/>
              <a:cs typeface="Roboto"/>
              <a:sym typeface="Roboto"/>
            </a:endParaRPr>
          </a:p>
        </p:txBody>
      </p:sp>
      <p:sp>
        <p:nvSpPr>
          <p:cNvPr id="92" name="Google Shape;92;p22"/>
          <p:cNvSpPr txBox="1"/>
          <p:nvPr/>
        </p:nvSpPr>
        <p:spPr>
          <a:xfrm>
            <a:off x="360425" y="2046400"/>
            <a:ext cx="6377400" cy="2318100"/>
          </a:xfrm>
          <a:prstGeom prst="rect">
            <a:avLst/>
          </a:prstGeom>
          <a:noFill/>
          <a:ln>
            <a:noFill/>
          </a:ln>
        </p:spPr>
        <p:txBody>
          <a:bodyPr anchorCtr="0" anchor="t" bIns="19050" lIns="19050" spcFirstLastPara="1" rIns="19050" wrap="square" tIns="19050">
            <a:noAutofit/>
          </a:bodyPr>
          <a:lstStyle/>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Kafka Connect allows various </a:t>
            </a:r>
            <a:r>
              <a:rPr b="1" lang="en" sz="1600">
                <a:solidFill>
                  <a:srgbClr val="3CA9F5"/>
                </a:solidFill>
                <a:latin typeface="Roboto"/>
                <a:ea typeface="Roboto"/>
                <a:cs typeface="Roboto"/>
                <a:sym typeface="Roboto"/>
              </a:rPr>
              <a:t>source</a:t>
            </a:r>
            <a:r>
              <a:rPr lang="en" sz="1600">
                <a:solidFill>
                  <a:srgbClr val="3CA9F5"/>
                </a:solidFill>
                <a:latin typeface="Roboto Medium"/>
                <a:ea typeface="Roboto Medium"/>
                <a:cs typeface="Roboto Medium"/>
                <a:sym typeface="Roboto Medium"/>
              </a:rPr>
              <a:t> </a:t>
            </a:r>
            <a:r>
              <a:rPr lang="en" sz="1600">
                <a:solidFill>
                  <a:srgbClr val="FFFFFF"/>
                </a:solidFill>
                <a:latin typeface="Roboto Medium"/>
                <a:ea typeface="Roboto Medium"/>
                <a:cs typeface="Roboto Medium"/>
                <a:sym typeface="Roboto Medium"/>
              </a:rPr>
              <a:t>and </a:t>
            </a:r>
            <a:r>
              <a:rPr b="1" lang="en" sz="1600">
                <a:solidFill>
                  <a:srgbClr val="3CA9F5"/>
                </a:solidFill>
                <a:latin typeface="Roboto"/>
                <a:ea typeface="Roboto"/>
                <a:cs typeface="Roboto"/>
                <a:sym typeface="Roboto"/>
              </a:rPr>
              <a:t>sink</a:t>
            </a:r>
            <a:r>
              <a:rPr lang="en" sz="1600">
                <a:solidFill>
                  <a:srgbClr val="FFFFFF"/>
                </a:solidFill>
                <a:latin typeface="Roboto Medium"/>
                <a:ea typeface="Roboto Medium"/>
                <a:cs typeface="Roboto Medium"/>
                <a:sym typeface="Roboto Medium"/>
              </a:rPr>
              <a:t> </a:t>
            </a:r>
            <a:r>
              <a:rPr b="1" lang="en" sz="1600">
                <a:solidFill>
                  <a:srgbClr val="33C834"/>
                </a:solidFill>
                <a:latin typeface="Roboto"/>
                <a:ea typeface="Roboto"/>
                <a:cs typeface="Roboto"/>
                <a:sym typeface="Roboto"/>
              </a:rPr>
              <a:t>connectors</a:t>
            </a:r>
            <a:r>
              <a:rPr lang="en" sz="1600">
                <a:solidFill>
                  <a:srgbClr val="FFFFFF"/>
                </a:solidFill>
                <a:latin typeface="Roboto Medium"/>
                <a:ea typeface="Roboto Medium"/>
                <a:cs typeface="Roboto Medium"/>
                <a:sym typeface="Roboto Medium"/>
              </a:rPr>
              <a:t> to be installed, making the task relatively simple.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br>
              <a:rPr lang="en" sz="1600">
                <a:solidFill>
                  <a:srgbClr val="FFFFFF"/>
                </a:solidFill>
                <a:latin typeface="Roboto Medium"/>
                <a:ea typeface="Roboto Medium"/>
                <a:cs typeface="Roboto Medium"/>
                <a:sym typeface="Roboto Medium"/>
              </a:rPr>
            </a:br>
            <a:r>
              <a:rPr lang="en" sz="1600">
                <a:solidFill>
                  <a:srgbClr val="FFFFFF"/>
                </a:solidFill>
                <a:latin typeface="Roboto Medium"/>
                <a:ea typeface="Roboto Medium"/>
                <a:cs typeface="Roboto Medium"/>
                <a:sym typeface="Roboto Medium"/>
              </a:rPr>
              <a:t>Not to mention transforming the data </a:t>
            </a:r>
            <a:r>
              <a:rPr lang="en" sz="1600">
                <a:solidFill>
                  <a:srgbClr val="FFFFFF"/>
                </a:solidFill>
                <a:latin typeface="Roboto Medium"/>
                <a:ea typeface="Roboto Medium"/>
                <a:cs typeface="Roboto Medium"/>
                <a:sym typeface="Roboto Medium"/>
              </a:rPr>
              <a:t>via</a:t>
            </a:r>
            <a:r>
              <a:rPr lang="en" sz="1600">
                <a:solidFill>
                  <a:srgbClr val="FFFFFF"/>
                </a:solidFill>
                <a:latin typeface="Roboto Medium"/>
                <a:ea typeface="Roboto Medium"/>
                <a:cs typeface="Roboto Medium"/>
                <a:sym typeface="Roboto Medium"/>
              </a:rPr>
              <a:t> </a:t>
            </a:r>
            <a:r>
              <a:rPr b="1" lang="en" sz="1600">
                <a:solidFill>
                  <a:srgbClr val="33C834"/>
                </a:solidFill>
                <a:latin typeface="Roboto"/>
                <a:ea typeface="Roboto"/>
                <a:cs typeface="Roboto"/>
                <a:sym typeface="Roboto"/>
              </a:rPr>
              <a:t>SMT-</a:t>
            </a:r>
            <a:r>
              <a:rPr b="1" lang="en" sz="1600">
                <a:solidFill>
                  <a:srgbClr val="FFFFFF"/>
                </a:solidFill>
                <a:latin typeface="Roboto"/>
                <a:ea typeface="Roboto"/>
                <a:cs typeface="Roboto"/>
                <a:sym typeface="Roboto"/>
              </a:rPr>
              <a:t>s</a:t>
            </a:r>
            <a:r>
              <a:rPr lang="en" sz="1600">
                <a:solidFill>
                  <a:srgbClr val="FFFFFF"/>
                </a:solidFill>
                <a:latin typeface="Roboto Medium"/>
                <a:ea typeface="Roboto Medium"/>
                <a:cs typeface="Roboto Medium"/>
                <a:sym typeface="Roboto Medium"/>
              </a:rPr>
              <a:t> is relatively simple to implement too.</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Since it can be deployed in both </a:t>
            </a:r>
            <a:r>
              <a:rPr b="1" lang="en" sz="1600">
                <a:solidFill>
                  <a:srgbClr val="3CA9F5"/>
                </a:solidFill>
                <a:latin typeface="Roboto"/>
                <a:ea typeface="Roboto"/>
                <a:cs typeface="Roboto"/>
                <a:sym typeface="Roboto"/>
              </a:rPr>
              <a:t>standalone</a:t>
            </a:r>
            <a:r>
              <a:rPr lang="en" sz="1600">
                <a:solidFill>
                  <a:srgbClr val="FFFFFF"/>
                </a:solidFill>
                <a:latin typeface="Roboto Medium"/>
                <a:ea typeface="Roboto Medium"/>
                <a:cs typeface="Roboto Medium"/>
                <a:sym typeface="Roboto Medium"/>
              </a:rPr>
              <a:t> and </a:t>
            </a:r>
            <a:r>
              <a:rPr b="1" lang="en" sz="1600">
                <a:solidFill>
                  <a:srgbClr val="3CA9F5"/>
                </a:solidFill>
                <a:latin typeface="Roboto"/>
                <a:ea typeface="Roboto"/>
                <a:cs typeface="Roboto"/>
                <a:sym typeface="Roboto"/>
              </a:rPr>
              <a:t>distributed</a:t>
            </a:r>
            <a:r>
              <a:rPr lang="en" sz="1600">
                <a:solidFill>
                  <a:srgbClr val="FFFFFF"/>
                </a:solidFill>
                <a:latin typeface="Roboto Medium"/>
                <a:ea typeface="Roboto Medium"/>
                <a:cs typeface="Roboto Medium"/>
                <a:sym typeface="Roboto Medium"/>
              </a:rPr>
              <a:t> fashion, i think it could work in this scenario too.</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Only </a:t>
            </a:r>
            <a:r>
              <a:rPr lang="en" sz="1600">
                <a:solidFill>
                  <a:srgbClr val="FFFFFF"/>
                </a:solidFill>
                <a:latin typeface="Roboto Medium"/>
                <a:ea typeface="Roboto Medium"/>
                <a:cs typeface="Roboto Medium"/>
                <a:sym typeface="Roboto Medium"/>
              </a:rPr>
              <a:t>caveat</a:t>
            </a:r>
            <a:r>
              <a:rPr lang="en" sz="1600">
                <a:solidFill>
                  <a:srgbClr val="FFFFFF"/>
                </a:solidFill>
                <a:latin typeface="Roboto Medium"/>
                <a:ea typeface="Roboto Medium"/>
                <a:cs typeface="Roboto Medium"/>
                <a:sym typeface="Roboto Medium"/>
              </a:rPr>
              <a:t> is that it won’t really show any coding much rather just configuration options in general</a:t>
            </a:r>
            <a:endParaRPr sz="1600">
              <a:solidFill>
                <a:srgbClr val="FFFFFF"/>
              </a:solidFill>
              <a:latin typeface="Roboto Medium"/>
              <a:ea typeface="Roboto Medium"/>
              <a:cs typeface="Roboto Medium"/>
              <a:sym typeface="Roboto Medium"/>
            </a:endParaRPr>
          </a:p>
        </p:txBody>
      </p:sp>
      <p:sp>
        <p:nvSpPr>
          <p:cNvPr id="93" name="Google Shape;93;p22"/>
          <p:cNvSpPr txBox="1"/>
          <p:nvPr/>
        </p:nvSpPr>
        <p:spPr>
          <a:xfrm>
            <a:off x="360425" y="952400"/>
            <a:ext cx="42117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Using Kafka Connect</a:t>
            </a:r>
            <a:endParaRPr b="1" sz="20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3"/>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99" name="Google Shape;99;p23"/>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00" name="Google Shape;100;p23"/>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Solution 1#</a:t>
            </a:r>
            <a:endParaRPr b="1" sz="2800">
              <a:solidFill>
                <a:srgbClr val="FFFFFF"/>
              </a:solidFill>
              <a:latin typeface="Roboto"/>
              <a:ea typeface="Roboto"/>
              <a:cs typeface="Roboto"/>
              <a:sym typeface="Roboto"/>
            </a:endParaRPr>
          </a:p>
        </p:txBody>
      </p:sp>
      <p:sp>
        <p:nvSpPr>
          <p:cNvPr id="101" name="Google Shape;101;p23"/>
          <p:cNvSpPr txBox="1"/>
          <p:nvPr/>
        </p:nvSpPr>
        <p:spPr>
          <a:xfrm>
            <a:off x="360425" y="2046400"/>
            <a:ext cx="7414800" cy="2609100"/>
          </a:xfrm>
          <a:prstGeom prst="rect">
            <a:avLst/>
          </a:prstGeom>
          <a:noFill/>
          <a:ln>
            <a:noFill/>
          </a:ln>
        </p:spPr>
        <p:txBody>
          <a:bodyPr anchorCtr="0" anchor="t" bIns="19050" lIns="19050" spcFirstLastPara="1" rIns="19050" wrap="square" tIns="19050">
            <a:noAutofit/>
          </a:bodyPr>
          <a:lstStyle/>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For non-engineers it means, there are various plugins available for Kafka connect for both </a:t>
            </a:r>
            <a:r>
              <a:rPr b="1" lang="en" sz="1600">
                <a:solidFill>
                  <a:srgbClr val="FFFFFF"/>
                </a:solidFill>
                <a:latin typeface="Roboto"/>
                <a:ea typeface="Roboto"/>
                <a:cs typeface="Roboto"/>
                <a:sym typeface="Roboto"/>
              </a:rPr>
              <a:t>input</a:t>
            </a:r>
            <a:r>
              <a:rPr lang="en" sz="1600">
                <a:solidFill>
                  <a:srgbClr val="FFFFFF"/>
                </a:solidFill>
                <a:latin typeface="Roboto Medium"/>
                <a:ea typeface="Roboto Medium"/>
                <a:cs typeface="Roboto Medium"/>
                <a:sym typeface="Roboto Medium"/>
              </a:rPr>
              <a:t> and </a:t>
            </a:r>
            <a:r>
              <a:rPr b="1" lang="en" sz="1600">
                <a:solidFill>
                  <a:srgbClr val="FFFFFF"/>
                </a:solidFill>
                <a:latin typeface="Roboto"/>
                <a:ea typeface="Roboto"/>
                <a:cs typeface="Roboto"/>
                <a:sym typeface="Roboto"/>
              </a:rPr>
              <a:t>output</a:t>
            </a:r>
            <a:r>
              <a:rPr lang="en" sz="1600">
                <a:solidFill>
                  <a:srgbClr val="FFFFFF"/>
                </a:solidFill>
                <a:latin typeface="Roboto Medium"/>
                <a:ea typeface="Roboto Medium"/>
                <a:cs typeface="Roboto Medium"/>
                <a:sym typeface="Roboto Medium"/>
              </a:rPr>
              <a:t>.</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You can mix and match these based on your preference.</a:t>
            </a:r>
            <a:br>
              <a:rPr lang="en" sz="1600">
                <a:solidFill>
                  <a:srgbClr val="FFFFFF"/>
                </a:solidFill>
                <a:latin typeface="Roboto Medium"/>
                <a:ea typeface="Roboto Medium"/>
                <a:cs typeface="Roboto Medium"/>
                <a:sym typeface="Roboto Medium"/>
              </a:rPr>
            </a:br>
            <a:r>
              <a:rPr lang="en" sz="1600">
                <a:solidFill>
                  <a:srgbClr val="FFFFFF"/>
                </a:solidFill>
                <a:latin typeface="Roboto Medium"/>
                <a:ea typeface="Roboto Medium"/>
                <a:cs typeface="Roboto Medium"/>
                <a:sym typeface="Roboto Medium"/>
              </a:rPr>
              <a:t>For example you can have a file system watcher and a database source which can publishes messages to your Kafka cluster if changes are detected.</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Similarly</a:t>
            </a:r>
            <a:r>
              <a:rPr lang="en" sz="1600">
                <a:solidFill>
                  <a:srgbClr val="FFFFFF"/>
                </a:solidFill>
                <a:latin typeface="Roboto Medium"/>
                <a:ea typeface="Roboto Medium"/>
                <a:cs typeface="Roboto Medium"/>
                <a:sym typeface="Roboto Medium"/>
              </a:rPr>
              <a:t> on the “Sink” side, you can have your internal Kafka cluster as well as a Cloud service, other databases, files and so on.</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This requires minimal coding on the backend, most of it just configuration, hence it is not really a good way to demonstrate coding skills in a task like this.</a:t>
            </a:r>
            <a:endParaRPr sz="1600">
              <a:solidFill>
                <a:srgbClr val="FFFFFF"/>
              </a:solidFill>
              <a:latin typeface="Roboto Medium"/>
              <a:ea typeface="Roboto Medium"/>
              <a:cs typeface="Roboto Medium"/>
              <a:sym typeface="Roboto Medium"/>
            </a:endParaRPr>
          </a:p>
        </p:txBody>
      </p:sp>
      <p:sp>
        <p:nvSpPr>
          <p:cNvPr id="102" name="Google Shape;102;p23"/>
          <p:cNvSpPr txBox="1"/>
          <p:nvPr/>
        </p:nvSpPr>
        <p:spPr>
          <a:xfrm>
            <a:off x="360425" y="952400"/>
            <a:ext cx="42117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Using Kafka Connect</a:t>
            </a:r>
            <a:endParaRPr b="1" sz="2000">
              <a:solidFill>
                <a:srgbClr val="FFFFFF"/>
              </a:solidFill>
              <a:latin typeface="Roboto"/>
              <a:ea typeface="Roboto"/>
              <a:cs typeface="Roboto"/>
              <a:sym typeface="Roboto"/>
            </a:endParaRPr>
          </a:p>
        </p:txBody>
      </p:sp>
      <p:sp>
        <p:nvSpPr>
          <p:cNvPr id="103" name="Google Shape;103;p23"/>
          <p:cNvSpPr txBox="1"/>
          <p:nvPr/>
        </p:nvSpPr>
        <p:spPr>
          <a:xfrm>
            <a:off x="5287775" y="1600050"/>
            <a:ext cx="2487300" cy="255900"/>
          </a:xfrm>
          <a:prstGeom prst="rect">
            <a:avLst/>
          </a:prstGeom>
          <a:noFill/>
          <a:ln>
            <a:noFill/>
          </a:ln>
        </p:spPr>
        <p:txBody>
          <a:bodyPr anchorCtr="0" anchor="t" bIns="19050" lIns="19050" spcFirstLastPara="1" rIns="19050" wrap="square" tIns="19050">
            <a:noAutofit/>
          </a:bodyPr>
          <a:lstStyle/>
          <a:p>
            <a:pPr indent="0" lvl="0" marL="0" marR="0" rtl="0" algn="r">
              <a:lnSpc>
                <a:spcPct val="80000"/>
              </a:lnSpc>
              <a:spcBef>
                <a:spcPts val="0"/>
              </a:spcBef>
              <a:spcAft>
                <a:spcPts val="0"/>
              </a:spcAft>
              <a:buClr>
                <a:srgbClr val="001A66"/>
              </a:buClr>
              <a:buSzPts val="1500"/>
              <a:buFont typeface="Palanquin"/>
              <a:buNone/>
            </a:pPr>
            <a:r>
              <a:rPr b="1" lang="en">
                <a:solidFill>
                  <a:srgbClr val="33C834"/>
                </a:solidFill>
                <a:latin typeface="Roboto"/>
                <a:ea typeface="Roboto"/>
                <a:cs typeface="Roboto"/>
                <a:sym typeface="Roboto"/>
              </a:rPr>
              <a:t>For non-technical audience</a:t>
            </a:r>
            <a:endParaRPr b="1">
              <a:solidFill>
                <a:srgbClr val="33C834"/>
              </a:solidFill>
              <a:latin typeface="Roboto"/>
              <a:ea typeface="Roboto"/>
              <a:cs typeface="Roboto"/>
              <a:sym typeface="Roboto"/>
            </a:endParaRPr>
          </a:p>
        </p:txBody>
      </p:sp>
      <p:pic>
        <p:nvPicPr>
          <p:cNvPr id="104" name="Google Shape;104;p23"/>
          <p:cNvPicPr preferRelativeResize="0"/>
          <p:nvPr/>
        </p:nvPicPr>
        <p:blipFill>
          <a:blip r:embed="rId3">
            <a:alphaModFix/>
          </a:blip>
          <a:stretch>
            <a:fillRect/>
          </a:stretch>
        </p:blipFill>
        <p:spPr>
          <a:xfrm>
            <a:off x="6214300" y="61000"/>
            <a:ext cx="1539050" cy="153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8228209" y="126076"/>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10" name="Google Shape;110;p24"/>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11" name="Google Shape;111;p24"/>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solidFill>
                  <a:srgbClr val="FFFFFF"/>
                </a:solidFill>
                <a:latin typeface="Roboto"/>
                <a:ea typeface="Roboto"/>
                <a:cs typeface="Roboto"/>
                <a:sym typeface="Roboto"/>
              </a:rPr>
              <a:t>Solution 2#</a:t>
            </a:r>
            <a:endParaRPr b="1" sz="2800">
              <a:solidFill>
                <a:srgbClr val="FFFFFF"/>
              </a:solidFill>
              <a:latin typeface="Roboto"/>
              <a:ea typeface="Roboto"/>
              <a:cs typeface="Roboto"/>
              <a:sym typeface="Roboto"/>
            </a:endParaRPr>
          </a:p>
        </p:txBody>
      </p:sp>
      <p:sp>
        <p:nvSpPr>
          <p:cNvPr id="112" name="Google Shape;112;p24"/>
          <p:cNvSpPr txBox="1"/>
          <p:nvPr/>
        </p:nvSpPr>
        <p:spPr>
          <a:xfrm>
            <a:off x="360425" y="2046400"/>
            <a:ext cx="6377400" cy="2318100"/>
          </a:xfrm>
          <a:prstGeom prst="rect">
            <a:avLst/>
          </a:prstGeom>
          <a:noFill/>
          <a:ln>
            <a:noFill/>
          </a:ln>
        </p:spPr>
        <p:txBody>
          <a:bodyPr anchorCtr="0" anchor="t" bIns="19050" lIns="19050" spcFirstLastPara="1" rIns="19050" wrap="square" tIns="19050">
            <a:noAutofit/>
          </a:bodyPr>
          <a:lstStyle/>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A more</a:t>
            </a:r>
            <a:r>
              <a:rPr lang="en" sz="1600">
                <a:solidFill>
                  <a:srgbClr val="FFFFFF"/>
                </a:solidFill>
                <a:latin typeface="Roboto Medium"/>
                <a:ea typeface="Roboto Medium"/>
                <a:cs typeface="Roboto Medium"/>
                <a:sym typeface="Roboto Medium"/>
              </a:rPr>
              <a:t> </a:t>
            </a:r>
            <a:r>
              <a:rPr b="1" lang="en" sz="1600">
                <a:solidFill>
                  <a:srgbClr val="3CA9F5"/>
                </a:solidFill>
                <a:latin typeface="Roboto"/>
                <a:ea typeface="Roboto"/>
                <a:cs typeface="Roboto"/>
                <a:sym typeface="Roboto"/>
              </a:rPr>
              <a:t>expected</a:t>
            </a:r>
            <a:r>
              <a:rPr lang="en" sz="1600">
                <a:solidFill>
                  <a:srgbClr val="3CA9F5"/>
                </a:solidFill>
                <a:latin typeface="Roboto Medium"/>
                <a:ea typeface="Roboto Medium"/>
                <a:cs typeface="Roboto Medium"/>
                <a:sym typeface="Roboto Medium"/>
              </a:rPr>
              <a:t> </a:t>
            </a:r>
            <a:r>
              <a:rPr lang="en" sz="1600">
                <a:solidFill>
                  <a:srgbClr val="FFFFFF"/>
                </a:solidFill>
                <a:latin typeface="Roboto Medium"/>
                <a:ea typeface="Roboto Medium"/>
                <a:cs typeface="Roboto Medium"/>
                <a:sym typeface="Roboto Medium"/>
              </a:rPr>
              <a:t>solution would be to use a traditional consumer and 2 producers ( 1 which publishes to the internal Kafka cluster and 1 which communicates with ccloud / or any other platform solution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t/>
            </a:r>
            <a:endParaRPr sz="1600">
              <a:solidFill>
                <a:srgbClr val="FFFFFF"/>
              </a:solidFill>
              <a:latin typeface="Roboto Medium"/>
              <a:ea typeface="Roboto Medium"/>
              <a:cs typeface="Roboto Medium"/>
              <a:sym typeface="Roboto Medium"/>
            </a:endParaRPr>
          </a:p>
          <a:p>
            <a:pPr indent="0" lvl="0" marL="0" marR="0" rtl="0" algn="just">
              <a:lnSpc>
                <a:spcPct val="80000"/>
              </a:lnSpc>
              <a:spcBef>
                <a:spcPts val="0"/>
              </a:spcBef>
              <a:spcAft>
                <a:spcPts val="0"/>
              </a:spcAft>
              <a:buClr>
                <a:srgbClr val="001A66"/>
              </a:buClr>
              <a:buSzPts val="1500"/>
              <a:buFont typeface="Palanquin"/>
              <a:buNone/>
            </a:pPr>
            <a:r>
              <a:rPr lang="en" sz="1600">
                <a:solidFill>
                  <a:srgbClr val="FFFFFF"/>
                </a:solidFill>
                <a:latin typeface="Roboto Medium"/>
                <a:ea typeface="Roboto Medium"/>
                <a:cs typeface="Roboto Medium"/>
                <a:sym typeface="Roboto Medium"/>
              </a:rPr>
              <a:t>Wasn’t entirely sure how much of a bottleneck it could cost to introduce an </a:t>
            </a:r>
            <a:r>
              <a:rPr b="1" lang="en" sz="1600">
                <a:solidFill>
                  <a:srgbClr val="33C834"/>
                </a:solidFill>
                <a:latin typeface="Roboto"/>
                <a:ea typeface="Roboto"/>
                <a:cs typeface="Roboto"/>
                <a:sym typeface="Roboto"/>
              </a:rPr>
              <a:t>Avro</a:t>
            </a:r>
            <a:r>
              <a:rPr lang="en" sz="1600">
                <a:solidFill>
                  <a:srgbClr val="FFFFFF"/>
                </a:solidFill>
                <a:latin typeface="Roboto Medium"/>
                <a:ea typeface="Roboto Medium"/>
                <a:cs typeface="Roboto Medium"/>
                <a:sym typeface="Roboto Medium"/>
              </a:rPr>
              <a:t> based </a:t>
            </a:r>
            <a:r>
              <a:rPr b="1" lang="en" sz="1600">
                <a:solidFill>
                  <a:srgbClr val="FED52F"/>
                </a:solidFill>
                <a:latin typeface="Roboto"/>
                <a:ea typeface="Roboto"/>
                <a:cs typeface="Roboto"/>
                <a:sym typeface="Roboto"/>
              </a:rPr>
              <a:t>schema registry</a:t>
            </a:r>
            <a:r>
              <a:rPr lang="en" sz="1600">
                <a:solidFill>
                  <a:srgbClr val="FFFFFF"/>
                </a:solidFill>
                <a:latin typeface="Roboto Medium"/>
                <a:ea typeface="Roboto Medium"/>
                <a:cs typeface="Roboto Medium"/>
                <a:sym typeface="Roboto Medium"/>
              </a:rPr>
              <a:t> solution where now before each message consumption/production the reference id needs to be resolved from the in-memory Registry service via </a:t>
            </a:r>
            <a:r>
              <a:rPr b="1" lang="en" sz="1600">
                <a:solidFill>
                  <a:srgbClr val="F26223"/>
                </a:solidFill>
                <a:latin typeface="Roboto"/>
                <a:ea typeface="Roboto"/>
                <a:cs typeface="Roboto"/>
                <a:sym typeface="Roboto"/>
              </a:rPr>
              <a:t>REST API</a:t>
            </a:r>
            <a:r>
              <a:rPr lang="en" sz="1600">
                <a:solidFill>
                  <a:srgbClr val="FFFFFF"/>
                </a:solidFill>
                <a:latin typeface="Roboto Medium"/>
                <a:ea typeface="Roboto Medium"/>
                <a:cs typeface="Roboto Medium"/>
                <a:sym typeface="Roboto Medium"/>
              </a:rPr>
              <a:t>. Although the registry does store these in a fault </a:t>
            </a:r>
            <a:r>
              <a:rPr lang="en" sz="1600">
                <a:solidFill>
                  <a:srgbClr val="FFFFFF"/>
                </a:solidFill>
                <a:latin typeface="Roboto Medium"/>
                <a:ea typeface="Roboto Medium"/>
                <a:cs typeface="Roboto Medium"/>
                <a:sym typeface="Roboto Medium"/>
              </a:rPr>
              <a:t>tolerant</a:t>
            </a:r>
            <a:r>
              <a:rPr lang="en" sz="1600">
                <a:solidFill>
                  <a:srgbClr val="FFFFFF"/>
                </a:solidFill>
                <a:latin typeface="Roboto Medium"/>
                <a:ea typeface="Roboto Medium"/>
                <a:cs typeface="Roboto Medium"/>
                <a:sym typeface="Roboto Medium"/>
              </a:rPr>
              <a:t> way in topics but without a proper benchmark I am uncertain of the implications of </a:t>
            </a:r>
            <a:r>
              <a:rPr b="1" lang="en" sz="1600">
                <a:solidFill>
                  <a:srgbClr val="FFFFFF"/>
                </a:solidFill>
                <a:latin typeface="Roboto"/>
                <a:ea typeface="Roboto"/>
                <a:cs typeface="Roboto"/>
                <a:sym typeface="Roboto"/>
              </a:rPr>
              <a:t>MediaMath</a:t>
            </a:r>
            <a:r>
              <a:rPr lang="en" sz="1600">
                <a:solidFill>
                  <a:srgbClr val="FFFFFF"/>
                </a:solidFill>
                <a:latin typeface="Roboto Medium"/>
                <a:ea typeface="Roboto Medium"/>
                <a:cs typeface="Roboto Medium"/>
                <a:sym typeface="Roboto Medium"/>
              </a:rPr>
              <a:t> might have to sustain.</a:t>
            </a:r>
            <a:endParaRPr sz="1600">
              <a:solidFill>
                <a:srgbClr val="FFFFFF"/>
              </a:solidFill>
              <a:latin typeface="Roboto Medium"/>
              <a:ea typeface="Roboto Medium"/>
              <a:cs typeface="Roboto Medium"/>
              <a:sym typeface="Roboto Medium"/>
            </a:endParaRPr>
          </a:p>
        </p:txBody>
      </p:sp>
      <p:sp>
        <p:nvSpPr>
          <p:cNvPr id="113" name="Google Shape;113;p24"/>
          <p:cNvSpPr txBox="1"/>
          <p:nvPr/>
        </p:nvSpPr>
        <p:spPr>
          <a:xfrm>
            <a:off x="360425" y="952400"/>
            <a:ext cx="7051800" cy="3465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1A66"/>
              </a:buClr>
              <a:buSzPts val="1500"/>
              <a:buFont typeface="Palanquin"/>
              <a:buNone/>
            </a:pPr>
            <a:r>
              <a:rPr b="1" lang="en" sz="2000">
                <a:solidFill>
                  <a:srgbClr val="FFFFFF"/>
                </a:solidFill>
                <a:latin typeface="Roboto"/>
                <a:ea typeface="Roboto"/>
                <a:cs typeface="Roboto"/>
                <a:sym typeface="Roboto"/>
              </a:rPr>
              <a:t>Using custom Consumers and Producers</a:t>
            </a:r>
            <a:endParaRPr b="1" sz="20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nvSpPr>
        <p:spPr>
          <a:xfrm>
            <a:off x="360425" y="342900"/>
            <a:ext cx="4211700" cy="442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1A66"/>
              </a:buClr>
              <a:buSzPts val="3800"/>
              <a:buFont typeface="Palanquin"/>
              <a:buNone/>
            </a:pPr>
            <a:r>
              <a:rPr b="1" lang="en" sz="2800">
                <a:latin typeface="Roboto"/>
                <a:ea typeface="Roboto"/>
                <a:cs typeface="Roboto"/>
                <a:sym typeface="Roboto"/>
              </a:rPr>
              <a:t>Kafka Schema Registry</a:t>
            </a:r>
            <a:endParaRPr b="1" sz="2800">
              <a:latin typeface="Roboto"/>
              <a:ea typeface="Roboto"/>
              <a:cs typeface="Roboto"/>
              <a:sym typeface="Roboto"/>
            </a:endParaRPr>
          </a:p>
        </p:txBody>
      </p:sp>
      <p:pic>
        <p:nvPicPr>
          <p:cNvPr id="119" name="Google Shape;119;p25"/>
          <p:cNvPicPr preferRelativeResize="0"/>
          <p:nvPr/>
        </p:nvPicPr>
        <p:blipFill>
          <a:blip r:embed="rId3">
            <a:alphaModFix/>
          </a:blip>
          <a:stretch>
            <a:fillRect/>
          </a:stretch>
        </p:blipFill>
        <p:spPr>
          <a:xfrm>
            <a:off x="360425" y="829550"/>
            <a:ext cx="6480834" cy="3912649"/>
          </a:xfrm>
          <a:prstGeom prst="rect">
            <a:avLst/>
          </a:prstGeom>
          <a:noFill/>
          <a:ln>
            <a:noFill/>
          </a:ln>
        </p:spPr>
      </p:pic>
      <p:sp>
        <p:nvSpPr>
          <p:cNvPr id="120" name="Google Shape;120;p25"/>
          <p:cNvSpPr txBox="1"/>
          <p:nvPr>
            <p:ph idx="12" type="sldNum"/>
          </p:nvPr>
        </p:nvSpPr>
        <p:spPr>
          <a:xfrm>
            <a:off x="8540639" y="4835468"/>
            <a:ext cx="548700" cy="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ud 201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