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12192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isPhoto="0" userDrawn="0"/>
        </p:nvSpPr>
        <p:spPr bwMode="auto">
          <a:xfrm>
            <a:off x="0" y="761999"/>
            <a:ext cx="9141619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isPhoto="0" userDrawn="0"/>
        </p:nvSpPr>
        <p:spPr bwMode="auto">
          <a:xfrm>
            <a:off x="9270263" y="761999"/>
            <a:ext cx="2925318" cy="533400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381000" y="990600"/>
            <a:ext cx="2819400" cy="4953000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3867911" y="868680"/>
            <a:ext cx="7315200" cy="5120640"/>
          </a:xfrm>
        </p:spPr>
        <p:txBody>
          <a:bodyPr vert="eaVert" anchor="t"/>
          <a:lstStyle/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867911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867911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867911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3867911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7818462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781846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7911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570644" y="767418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3499101" y="6356350"/>
            <a:ext cx="5911517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isPhoto="0" userDrawn="0"/>
        </p:nvSpPr>
        <p:spPr bwMode="auto"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8" name="Rectangle 37"/>
          <p:cNvSpPr/>
          <p:nvPr isPhoto="0" userDrawn="0"/>
        </p:nvSpPr>
        <p:spPr bwMode="auto"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869267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/>
              <a:t>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5586B75A-687E-405C-8A0B-8D00578BA2C3}" type="datetimeFigureOut">
              <a:t>3/6/2017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869267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FAB73BC-B049-4115-A692-8D63A059BFB8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600" spc="-60">
          <a:solidFill>
            <a:srgbClr val="FFFFFF"/>
          </a:solidFill>
          <a:latin typeface="+mj-lt"/>
          <a:ea typeface="+mj-ea"/>
        </a:defRPr>
      </a:lvl1pPr>
    </p:titleStyle>
    <p:bodyStyle>
      <a:lvl1pPr marL="182880" indent="-182880" algn="l" defTabSz="914400">
        <a:lnSpc>
          <a:spcPct val="90000"/>
        </a:lnSpc>
        <a:spcBef>
          <a:spcPts val="1200"/>
        </a:spcBef>
        <a:buClr>
          <a:schemeClr val="accent1"/>
        </a:buClr>
        <a:buFont typeface="Wingdings 2"/>
        <a:buChar char=""/>
        <a:defRPr sz="20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1pPr>
      <a:lvl2pPr marL="685800" indent="-18288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8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2pPr>
      <a:lvl3pPr marL="1143000" indent="-18288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6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3pPr>
      <a:lvl4pPr marL="1600200" indent="-18288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4pPr>
      <a:lvl5pPr marL="2057400" indent="-18288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/>
        <a:buChar char="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/Users/francisatan/Library/Application_Support/asc.onlyoffice.ONLYOFFICE/recovery/DE__dzVvlo/Temp/pptx_unpacked/ppt/slides/" TargetMode="External"/><Relationship Id="rId4" Type="http://schemas.openxmlformats.org/officeDocument/2006/relationships/hyperlink" Target="http://traindatascience.com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Seattle Housing Price Predictor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Francis Tan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771745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Column correlations against dependent variable reveal </a:t>
            </a:r>
            <a:r>
              <a:rPr/>
              <a:t>zestimate</a:t>
            </a:r>
            <a:r>
              <a:rPr/>
              <a:t> columns to be highly correlation. Exclude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67054" y="1635853"/>
            <a:ext cx="7722848" cy="4400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9"/>
            <a:ext cx="7315200" cy="662688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Remove </a:t>
            </a:r>
            <a:r>
              <a:rPr/>
              <a:t>NaNs</a:t>
            </a:r>
            <a:r>
              <a:rPr/>
              <a:t>. Imputing not a sensible solution so we exclude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73342" y="1526797"/>
            <a:ext cx="7729908" cy="3760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520075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Convert categorical data to dummy variables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869267" y="2033122"/>
            <a:ext cx="6697843" cy="278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520075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Convert categorical data to dummy variables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869267" y="1664661"/>
            <a:ext cx="7581704" cy="372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520075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Convert categorical data to dummy variables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90880" y="2684642"/>
            <a:ext cx="7871975" cy="1479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Summary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78852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sz="1700"/>
              <a:t>Median price of $577,000</a:t>
            </a:r>
            <a:endParaRPr/>
          </a:p>
          <a:p>
            <a:pPr>
              <a:lnSpc>
                <a:spcPct val="70000"/>
              </a:lnSpc>
              <a:defRPr/>
            </a:pPr>
            <a:r>
              <a:rPr sz="1700"/>
              <a:t>High variability reveals that data is representative of many different types of properties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62308" y="1990586"/>
            <a:ext cx="7422160" cy="3893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869267" y="864108"/>
            <a:ext cx="7315200" cy="3555197"/>
          </a:xfrm>
        </p:spPr>
        <p:txBody>
          <a:bodyPr/>
          <a:lstStyle/>
          <a:p>
            <a:pPr>
              <a:lnSpc>
                <a:spcPct val="104999"/>
              </a:lnSpc>
              <a:defRPr/>
            </a:pPr>
            <a:r>
              <a:rPr/>
              <a:t>10-Fold cross-validation running in parallel</a:t>
            </a:r>
            <a:endParaRPr/>
          </a:p>
          <a:p>
            <a:pPr>
              <a:lnSpc>
                <a:spcPct val="104999"/>
              </a:lnSpc>
              <a:defRPr/>
            </a:pPr>
            <a:r>
              <a:rPr/>
              <a:t>Grid Search for parameter tuning</a:t>
            </a:r>
            <a:endParaRPr/>
          </a:p>
          <a:p>
            <a:pPr>
              <a:lnSpc>
                <a:spcPct val="104999"/>
              </a:lnSpc>
              <a:defRPr/>
            </a:pPr>
            <a:r>
              <a:rPr/>
              <a:t>Scoring metric: RMSE</a:t>
            </a:r>
            <a:endParaRPr/>
          </a:p>
          <a:p>
            <a:pPr>
              <a:lnSpc>
                <a:spcPct val="104999"/>
              </a:lnSpc>
              <a:defRPr/>
            </a:pPr>
            <a:r>
              <a:rPr/>
              <a:t>Estimators:</a:t>
            </a:r>
            <a:endParaRPr/>
          </a:p>
          <a:p>
            <a:pPr lvl="1">
              <a:lnSpc>
                <a:spcPct val="104999"/>
              </a:lnSpc>
              <a:defRPr/>
            </a:pPr>
            <a:r>
              <a:rPr/>
              <a:t>Ridge Regression – alpha: (0.1, 10, 0.1)</a:t>
            </a:r>
            <a:endParaRPr/>
          </a:p>
          <a:p>
            <a:pPr lvl="1">
              <a:lnSpc>
                <a:spcPct val="104999"/>
              </a:lnSpc>
              <a:defRPr/>
            </a:pPr>
            <a:r>
              <a:rPr/>
              <a:t>Support Vector Regression – C: [0.0001, 0.001, 0.1, 1, 5]</a:t>
            </a:r>
            <a:endParaRPr/>
          </a:p>
          <a:p>
            <a:pPr lvl="1">
              <a:lnSpc>
                <a:spcPct val="104999"/>
              </a:lnSpc>
              <a:defRPr/>
            </a:pPr>
            <a:r>
              <a:rPr/>
              <a:t>Lasso – alpha: [0.001, 0.01, 0.1, 1.0, 5]; </a:t>
            </a:r>
            <a:r>
              <a:rPr/>
              <a:t>max_iter</a:t>
            </a:r>
            <a:r>
              <a:rPr/>
              <a:t>: [5000, 10000]</a:t>
            </a:r>
            <a:endParaRPr/>
          </a:p>
          <a:p>
            <a:pPr lvl="1">
              <a:lnSpc>
                <a:spcPct val="104999"/>
              </a:lnSpc>
              <a:defRPr/>
            </a:pPr>
            <a:r>
              <a:rPr/>
              <a:t>Decision Tree</a:t>
            </a:r>
            <a:endParaRPr/>
          </a:p>
          <a:p>
            <a:pPr lvl="1">
              <a:lnSpc>
                <a:spcPct val="104999"/>
              </a:lnSpc>
              <a:defRPr/>
            </a:pPr>
            <a:r>
              <a:rPr/>
              <a:t>Elastic Net – alpha: [0.001, 0.01, 0.1, 1.0, 5, 10]; l1_ratio: (0, 1, 0.1)</a:t>
            </a:r>
            <a:endParaRPr/>
          </a:p>
        </p:txBody>
      </p:sp>
      <p:grpSp>
        <p:nvGrpSpPr>
          <p:cNvPr id="6" name="Group 5"/>
          <p:cNvGrpSpPr/>
          <p:nvPr isPhoto="0" userDrawn="0"/>
        </p:nvGrpSpPr>
        <p:grpSpPr bwMode="auto">
          <a:xfrm>
            <a:off x="6015559" y="4403378"/>
            <a:ext cx="3114675" cy="1726297"/>
            <a:chOff x="6103754" y="3733101"/>
            <a:chExt cx="3114675" cy="1726297"/>
          </a:xfrm>
        </p:grpSpPr>
        <p:pic>
          <p:nvPicPr>
            <p:cNvPr id="4" name="Picture 3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6103754" y="3733101"/>
              <a:ext cx="3114675" cy="7048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6113279" y="4421173"/>
              <a:ext cx="3105150" cy="10382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Ensemble: Random Forest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44769" y="2308712"/>
            <a:ext cx="7315200" cy="2231431"/>
          </a:xfrm>
        </p:spPr>
        <p:txBody>
          <a:bodyPr/>
          <a:lstStyle/>
          <a:p>
            <a:pPr>
              <a:defRPr/>
            </a:pPr>
            <a:r>
              <a:rPr/>
              <a:t>Original plan was to use individual predictions as input for ensemble model using boosted methodology (soft vote, majority vote, stacking)</a:t>
            </a:r>
            <a:endParaRPr/>
          </a:p>
          <a:p>
            <a:pPr lvl="1">
              <a:defRPr/>
            </a:pPr>
            <a:r>
              <a:rPr/>
              <a:t>Limited computing resources and time</a:t>
            </a:r>
            <a:endParaRPr/>
          </a:p>
          <a:p>
            <a:pPr lvl="1">
              <a:defRPr/>
            </a:pPr>
            <a:r>
              <a:rPr/>
              <a:t>Poor individual results</a:t>
            </a:r>
            <a:endParaRPr/>
          </a:p>
          <a:p>
            <a:pPr>
              <a:defRPr/>
            </a:pPr>
            <a:r>
              <a:rPr/>
              <a:t>Random Forest – </a:t>
            </a:r>
            <a:r>
              <a:rPr/>
              <a:t>n_estimators</a:t>
            </a:r>
            <a:r>
              <a:rPr/>
              <a:t>: 1500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3749878"/>
            <a:ext cx="7315200" cy="2234869"/>
          </a:xfrm>
        </p:spPr>
        <p:txBody>
          <a:bodyPr/>
          <a:lstStyle/>
          <a:p>
            <a:pPr>
              <a:defRPr/>
            </a:pPr>
            <a:r>
              <a:rPr/>
              <a:t>Random Forest best CV RMSE</a:t>
            </a:r>
            <a:endParaRPr/>
          </a:p>
          <a:p>
            <a:pPr>
              <a:defRPr/>
            </a:pPr>
            <a:r>
              <a:rPr/>
              <a:t>Out-of-sample RMSE on 20% held out data: $</a:t>
            </a:r>
            <a:r>
              <a:rPr sz="2400" b="1"/>
              <a:t>150,472</a:t>
            </a:r>
            <a:endParaRPr b="1"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917143" y="1243754"/>
            <a:ext cx="3219449" cy="2038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 anticipated, an ensemble method performed better than any individual estimator</a:t>
            </a:r>
            <a:endParaRPr/>
          </a:p>
          <a:p>
            <a:pPr>
              <a:defRPr/>
            </a:pPr>
            <a:r>
              <a:rPr/>
              <a:t>Parameters had a significant impact in results. Grid search is most popular method for parameter search, but randomized search has shown to yield better results</a:t>
            </a:r>
            <a:endParaRPr/>
          </a:p>
          <a:p>
            <a:pPr>
              <a:defRPr/>
            </a:pPr>
            <a:r>
              <a:rPr/>
              <a:t>Biggest challenge is time vs accuracy</a:t>
            </a:r>
            <a:endParaRPr/>
          </a:p>
          <a:p>
            <a:pPr>
              <a:defRPr/>
            </a:pPr>
            <a:r>
              <a:rPr/>
              <a:t>Next step: Deeper dive into individual estimators and corresponding parameters, neural nets/deep learning (CNN, RNN, LSTM, Neural Turing Machine)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Goal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None/>
              <a:defRPr/>
            </a:pPr>
            <a:r>
              <a:rPr sz="2800"/>
              <a:t>Using housing data such as the number of bedrooms/bathrooms, square footage, year built as well as other less intuitive variables as provided by the Zillow API, the aim of this project is to predict the sale price of a property by employing various predictive machine learning models in an ensemble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Links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My </a:t>
            </a:r>
            <a:r>
              <a:rPr/>
              <a:t>Github</a:t>
            </a:r>
            <a:r>
              <a:rPr/>
              <a:t>: ftan84 (</a:t>
            </a:r>
            <a:r>
              <a:rPr u="sng">
                <a:solidFill>
                  <a:schemeClr val="hlink"/>
                </a:solidFill>
                <a:hlinkClick r:id="" tooltip=""/>
              </a:rPr>
              <a:t>https://github.com/ftan84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Report: (</a:t>
            </a:r>
            <a:r>
              <a:rPr u="sng">
                <a:solidFill>
                  <a:schemeClr val="hlink"/>
                </a:solidFill>
                <a:hlinkClick r:id="" tooltip=""/>
              </a:rPr>
              <a:t>https://github.com/ftan84/housing_price/blob/master/report.pdf</a:t>
            </a:r>
            <a:r>
              <a:rPr/>
              <a:t>)</a:t>
            </a:r>
            <a:endParaRPr/>
          </a:p>
          <a:p>
            <a:pPr>
              <a:defRPr/>
            </a:pPr>
            <a:r>
              <a:rPr u="sng">
                <a:solidFill>
                  <a:schemeClr val="hlink"/>
                </a:solidFill>
                <a:hlinkClick r:id="rId3" tooltip=""/>
              </a:rPr>
              <a:t>Pweave</a:t>
            </a:r>
            <a:r>
              <a:rPr/>
              <a:t> + </a:t>
            </a:r>
            <a:r>
              <a:rPr u="sng">
                <a:solidFill>
                  <a:schemeClr val="hlink"/>
                </a:solidFill>
                <a:hlinkClick r:id="rId3" tooltip=""/>
              </a:rPr>
              <a:t>Pandoc</a:t>
            </a:r>
            <a:endParaRPr/>
          </a:p>
          <a:p>
            <a:pPr marL="182880" marR="0" indent="-182880" algn="l">
              <a:lnSpc>
                <a:spcPct val="90000"/>
              </a:lnSpc>
              <a:spcBef>
                <a:spcPts val="1199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"/>
              <a:defRPr/>
            </a:pPr>
            <a:r>
              <a:rPr/>
              <a:t>train(DataScience) (</a:t>
            </a:r>
            <a:r>
              <a:rPr sz="2000" b="0" i="0" u="sng" strike="noStrike" cap="none" spc="0">
                <a:solidFill>
                  <a:schemeClr val="hlink"/>
                </a:solidFill>
                <a:latin typeface="+mn-lt"/>
                <a:ea typeface="+mn-lt"/>
                <a:hlinkClick r:id="rId4" tooltip=""/>
              </a:rPr>
              <a:t>http://traindatascience.com/</a:t>
            </a:r>
            <a:r>
              <a:rPr sz="20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lt"/>
              </a:rPr>
              <a:t>)</a:t>
            </a:r>
            <a:endParaRPr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lt"/>
            </a:endParaRPr>
          </a:p>
          <a:p>
            <a:pPr>
              <a:defRPr/>
            </a:pPr>
            <a:r>
              <a:rPr/>
              <a:t>Update!!!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3496304" y="1123837"/>
            <a:ext cx="8157218" cy="473392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State of Seattle Housing</a:t>
            </a:r>
            <a:endParaRPr/>
          </a:p>
        </p:txBody>
      </p:sp>
      <p:sp>
        <p:nvSpPr>
          <p:cNvPr id="9" name="Rectangle 8"/>
          <p:cNvSpPr/>
          <p:nvPr isPhoto="0" userDrawn="0"/>
        </p:nvSpPr>
        <p:spPr bwMode="auto">
          <a:xfrm>
            <a:off x="3496304" y="804749"/>
            <a:ext cx="8176270" cy="5372099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>
              <a:defRPr/>
            </a:pPr>
            <a:r>
              <a:rPr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“The fundamental demand drivers: job growth, income growth and in-migration all look great in the six-county area, and we’re seeing Millennial buyers enter the market in larger numbers in recent months. The result – we’re forecasting ongoing demand”</a:t>
            </a:r>
            <a:endParaRPr/>
          </a:p>
          <a:p>
            <a:pPr algn="r">
              <a:defRPr/>
            </a:pPr>
            <a:r>
              <a:rPr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-- Kate Knight, </a:t>
            </a:r>
            <a:r>
              <a:rPr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Redfin</a:t>
            </a:r>
            <a:endParaRPr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Data</a:t>
            </a:r>
            <a:endParaRPr/>
          </a:p>
        </p:txBody>
      </p:sp>
      <p:pic>
        <p:nvPicPr>
          <p:cNvPr id="4" name="Content Placeholder 3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3849687" y="738417"/>
            <a:ext cx="7713663" cy="3068309"/>
          </a:xfrm>
          <a:prstGeom prst="rect">
            <a:avLst/>
          </a:prstGeom>
        </p:spPr>
      </p:pic>
      <p:sp>
        <p:nvSpPr>
          <p:cNvPr id="6" name="TextBox 5"/>
          <p:cNvSpPr>
            <a:spLocks noAdjustHandles="0" noChangeArrowheads="0"/>
          </p:cNvSpPr>
          <p:nvPr isPhoto="0" userDrawn="0"/>
        </p:nvSpPr>
        <p:spPr bwMode="auto">
          <a:xfrm>
            <a:off x="3621088" y="3876675"/>
            <a:ext cx="4303712" cy="22383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Zestimate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Last Updated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30-day Change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(low and high)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percentile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Home type (Single, Condo, 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Tax assessment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Year Built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Square Footage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Lot Size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# of Bedrooms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# of Bathrooms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</a:rPr>
              <a:t>Last Sold Date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Last Sold Price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>
            <a:spLocks noAdjustHandles="0" noChangeArrowheads="0"/>
          </p:cNvSpPr>
          <p:nvPr isPhoto="0" userDrawn="0"/>
        </p:nvSpPr>
        <p:spPr bwMode="auto">
          <a:xfrm>
            <a:off x="7560381" y="3876674"/>
            <a:ext cx="400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2827 Observations</a:t>
            </a:r>
            <a:endParaRPr/>
          </a:p>
          <a:p>
            <a:pPr>
              <a:defRPr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23 Columns</a:t>
            </a:r>
            <a:endParaRPr/>
          </a:p>
          <a:p>
            <a:pPr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All data provided by Zillow API</a:t>
            </a:r>
            <a:endParaRPr/>
          </a:p>
          <a:p>
            <a:pPr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defRPr/>
            </a:pPr>
            <a:r>
              <a:rPr i="1">
                <a:solidFill>
                  <a:schemeClr val="tx1">
                    <a:lumMod val="65000"/>
                    <a:lumOff val="35000"/>
                  </a:schemeClr>
                </a:solidFill>
              </a:rPr>
              <a:t>*Imputation may be required to determine blank regions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Strategy</a:t>
            </a:r>
            <a:endParaRPr/>
          </a:p>
        </p:txBody>
      </p:sp>
      <p:sp>
        <p:nvSpPr>
          <p:cNvPr id="5" name="TextBox 4"/>
          <p:cNvSpPr>
            <a:spLocks noAdjustHandles="0" noChangeArrowheads="0"/>
          </p:cNvSpPr>
          <p:nvPr isPhoto="0" userDrawn="0"/>
        </p:nvSpPr>
        <p:spPr bwMode="auto">
          <a:xfrm>
            <a:off x="8886825" y="1495312"/>
            <a:ext cx="2771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Three Part Structure:</a:t>
            </a:r>
            <a:endParaRPr/>
          </a:p>
          <a:p>
            <a:pPr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Processor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Combine the results of multiple models through ensemble</a:t>
            </a:r>
            <a:endParaRPr/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RESTful interface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/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/>
          </a:p>
        </p:txBody>
      </p:sp>
      <p:pic>
        <p:nvPicPr>
          <p:cNvPr id="8" name="Content Placeholder 7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3780693" y="320675"/>
            <a:ext cx="4725132" cy="6312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 isPhoto="0" userDrawn="0">
            <p:ph type="title" hasCustomPrompt="0"/>
          </p:nvPr>
        </p:nvSpPr>
        <p:spPr/>
        <p:txBody>
          <a:bodyPr/>
          <a:lstStyle/>
          <a:p>
            <a:pPr>
              <a:defRPr/>
            </a:pPr>
            <a:r>
              <a:rPr/>
              <a:t>Strategy</a:t>
            </a:r>
            <a:endParaRPr/>
          </a:p>
        </p:txBody>
      </p:sp>
      <p:sp>
        <p:nvSpPr>
          <p:cNvPr id="0" name=""/>
          <p:cNvSpPr/>
          <p:nvPr isPhoto="0" userDrawn="0"/>
        </p:nvSpPr>
        <p:spPr>
          <a:xfrm>
            <a:off x="8886825" y="1495311"/>
            <a:ext cx="2771775" cy="403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Three Part Structure:</a:t>
            </a:r>
            <a:endParaRPr/>
          </a:p>
          <a:p>
            <a:pPr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Processor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Combine the results of multiple models through ensemble</a:t>
            </a:r>
            <a:endParaRPr/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RESTful interface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/>
          </a:p>
          <a:p>
            <a:pPr marL="342900" indent="-342900">
              <a:buAutoNum type="arabicPeriod" startAt="1"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/>
          </a:p>
        </p:txBody>
      </p:sp>
      <p:pic>
        <p:nvPicPr>
          <p:cNvPr id="0" name=""/>
          <p:cNvPicPr/>
          <p:nvPr isPhoto="0" userDrawn="0">
            <p:ph idx="1" hasCustomPrompt="0"/>
          </p:nvPr>
        </p:nvPicPr>
        <p:blipFill>
          <a:blip r:embed="rId3"/>
          <a:stretch/>
        </p:blipFill>
        <p:spPr>
          <a:xfrm>
            <a:off x="3780693" y="320674"/>
            <a:ext cx="4725131" cy="6312118"/>
          </a:xfrm>
          <a:prstGeom prst="rect">
            <a:avLst/>
          </a:prstGeom>
        </p:spPr>
      </p:pic>
      <p:sp>
        <p:nvSpPr>
          <p:cNvPr id="0" name=""/>
          <p:cNvSpPr/>
          <p:nvPr isPhoto="0" userDrawn="0"/>
        </p:nvSpPr>
        <p:spPr>
          <a:xfrm>
            <a:off x="3684414" y="1110249"/>
            <a:ext cx="4917687" cy="3247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4" name="Rectangle 3"/>
          <p:cNvSpPr/>
          <p:nvPr isPhoto="0" userDrawn="0"/>
        </p:nvSpPr>
        <p:spPr bwMode="auto">
          <a:xfrm>
            <a:off x="4772722" y="999038"/>
            <a:ext cx="3166947" cy="48507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Brace 4"/>
          <p:cNvSpPr/>
          <p:nvPr isPhoto="0" userDrawn="0"/>
        </p:nvSpPr>
        <p:spPr bwMode="auto">
          <a:xfrm>
            <a:off x="8129239" y="999038"/>
            <a:ext cx="412595" cy="3628718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" name="Right Brace 5"/>
          <p:cNvSpPr/>
          <p:nvPr isPhoto="0" userDrawn="0"/>
        </p:nvSpPr>
        <p:spPr bwMode="auto">
          <a:xfrm>
            <a:off x="8129239" y="4627756"/>
            <a:ext cx="412595" cy="1222062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6"/>
          <p:cNvSpPr>
            <a:spLocks noAdjustHandles="0" noChangeArrowheads="0"/>
          </p:cNvSpPr>
          <p:nvPr isPhoto="0" userDrawn="0"/>
        </p:nvSpPr>
        <p:spPr bwMode="auto">
          <a:xfrm>
            <a:off x="8791824" y="2542478"/>
            <a:ext cx="22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 Sample – 80%</a:t>
            </a:r>
            <a:endParaRPr/>
          </a:p>
        </p:txBody>
      </p:sp>
      <p:sp>
        <p:nvSpPr>
          <p:cNvPr id="8" name="TextBox 7"/>
          <p:cNvSpPr>
            <a:spLocks noAdjustHandles="0" noChangeArrowheads="0"/>
          </p:cNvSpPr>
          <p:nvPr isPhoto="0" userDrawn="0"/>
        </p:nvSpPr>
        <p:spPr bwMode="auto">
          <a:xfrm>
            <a:off x="8791824" y="5007954"/>
            <a:ext cx="293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</a:rPr>
              <a:t>Out-of-Sample – 20%</a:t>
            </a:r>
            <a:endParaRPr/>
          </a:p>
        </p:txBody>
      </p:sp>
      <p:sp>
        <p:nvSpPr>
          <p:cNvPr id="9" name="Rectangle 8"/>
          <p:cNvSpPr/>
          <p:nvPr isPhoto="0" userDrawn="0"/>
        </p:nvSpPr>
        <p:spPr bwMode="auto">
          <a:xfrm>
            <a:off x="4772721" y="4627756"/>
            <a:ext cx="3166947" cy="12615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72497"/>
            <a:ext cx="7315200" cy="5120640"/>
          </a:xfrm>
        </p:spPr>
        <p:txBody>
          <a:bodyPr/>
          <a:lstStyle/>
          <a:p>
            <a:pPr>
              <a:defRPr/>
            </a:pPr>
            <a:r>
              <a:rPr/>
              <a:t>Typecast to proper data types</a:t>
            </a:r>
            <a:endParaRPr/>
          </a:p>
          <a:p>
            <a:pPr lvl="1">
              <a:defRPr/>
            </a:pPr>
            <a:r>
              <a:rPr/>
              <a:t>Numeric types: </a:t>
            </a:r>
            <a:r>
              <a:rPr/>
              <a:t>taxAssessmentYear</a:t>
            </a:r>
            <a:r>
              <a:rPr/>
              <a:t>, </a:t>
            </a:r>
            <a:r>
              <a:rPr/>
              <a:t>taxAssessment</a:t>
            </a:r>
            <a:r>
              <a:rPr/>
              <a:t>, </a:t>
            </a:r>
            <a:r>
              <a:rPr/>
              <a:t>yearBuilt</a:t>
            </a:r>
            <a:r>
              <a:rPr/>
              <a:t>, </a:t>
            </a:r>
            <a:r>
              <a:rPr/>
              <a:t>lotSizeSqFt</a:t>
            </a:r>
            <a:r>
              <a:rPr/>
              <a:t>, </a:t>
            </a:r>
            <a:r>
              <a:rPr/>
              <a:t>finishedSqFt</a:t>
            </a:r>
            <a:r>
              <a:rPr/>
              <a:t>, bathrooms, bedrooms, </a:t>
            </a:r>
            <a:r>
              <a:rPr/>
              <a:t>zestimate</a:t>
            </a:r>
            <a:r>
              <a:rPr/>
              <a:t>, </a:t>
            </a:r>
            <a:r>
              <a:rPr/>
              <a:t>zestimateValueChange</a:t>
            </a:r>
            <a:r>
              <a:rPr/>
              <a:t>, </a:t>
            </a:r>
            <a:r>
              <a:rPr/>
              <a:t>zestimateValueLow</a:t>
            </a:r>
            <a:r>
              <a:rPr/>
              <a:t>, </a:t>
            </a:r>
            <a:r>
              <a:rPr/>
              <a:t>zestimateValueHigh</a:t>
            </a:r>
            <a:r>
              <a:rPr/>
              <a:t>, </a:t>
            </a:r>
            <a:r>
              <a:rPr/>
              <a:t>zestimatePercentile</a:t>
            </a:r>
            <a:r>
              <a:rPr/>
              <a:t>, </a:t>
            </a:r>
            <a:r>
              <a:rPr b="1"/>
              <a:t>lastSoldPrice</a:t>
            </a:r>
            <a:endParaRPr b="1"/>
          </a:p>
          <a:p>
            <a:pPr lvl="1">
              <a:defRPr/>
            </a:pPr>
            <a:r>
              <a:rPr/>
              <a:t>Datetime</a:t>
            </a:r>
            <a:r>
              <a:rPr/>
              <a:t> types: </a:t>
            </a:r>
            <a:r>
              <a:rPr/>
              <a:t>lastSoldDate</a:t>
            </a:r>
            <a:r>
              <a:rPr/>
              <a:t>, </a:t>
            </a:r>
            <a:r>
              <a:rPr/>
              <a:t>zestimateLastUpdated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Preprocessing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69267" y="864108"/>
            <a:ext cx="7315200" cy="931238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Split </a:t>
            </a:r>
            <a:r>
              <a:rPr/>
              <a:t>datetime</a:t>
            </a:r>
            <a:r>
              <a:rPr/>
              <a:t> objects into separate year, month, and day columns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85726" y="1795346"/>
            <a:ext cx="8093446" cy="3612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Arial"/>
        <a:cs typeface="Arial"/>
      </a:majorFont>
      <a:minorFont>
        <a:latin typeface="Corbel"/>
        <a:ea typeface="Arial"/>
        <a:cs typeface="Arial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