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tan84/housing_price/blob/master/report.pdf" TargetMode="External"/><Relationship Id="rId2" Type="http://schemas.openxmlformats.org/officeDocument/2006/relationships/hyperlink" Target="https://github.com/ftan8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ndoc.org/" TargetMode="External"/><Relationship Id="rId4" Type="http://schemas.openxmlformats.org/officeDocument/2006/relationships/hyperlink" Target="http://mpastell.com/pweav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Seattle Housing Price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Francis Tan</a:t>
            </a:r>
          </a:p>
        </p:txBody>
      </p:sp>
    </p:spTree>
    <p:extLst>
      <p:ext uri="{BB962C8B-B14F-4D97-AF65-F5344CB8AC3E}">
        <p14:creationId xmlns:p14="http://schemas.microsoft.com/office/powerpoint/2010/main" val="71004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662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Remove </a:t>
            </a:r>
            <a:r>
              <a:rPr lang="en-US" dirty="0" err="1"/>
              <a:t>NaNs</a:t>
            </a:r>
            <a:r>
              <a:rPr lang="en-US" dirty="0"/>
              <a:t>. Imputing not a sensible solution so we exclude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342" y="1526797"/>
            <a:ext cx="7729908" cy="37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9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Convert categorical data to dummy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033122"/>
            <a:ext cx="6697843" cy="27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6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Convert categorical data to dummy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664661"/>
            <a:ext cx="7581704" cy="37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0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0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Convert categorical data to dummy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80" y="2684642"/>
            <a:ext cx="7871975" cy="14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0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885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Median price of $577,000</a:t>
            </a:r>
          </a:p>
          <a:p>
            <a:r>
              <a:rPr lang="en-US" dirty="0"/>
              <a:t>High variability reveals that data is representative of many different types of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08" y="1990586"/>
            <a:ext cx="7422160" cy="38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7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7851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10-Fold cross-validation running in parallel</a:t>
            </a:r>
          </a:p>
          <a:p>
            <a:r>
              <a:rPr lang="en-US" dirty="0"/>
              <a:t>Grid Search for parameter tuning</a:t>
            </a:r>
          </a:p>
          <a:p>
            <a:r>
              <a:rPr lang="en-US" dirty="0"/>
              <a:t>Estimators:</a:t>
            </a:r>
          </a:p>
          <a:p>
            <a:pPr lvl="1"/>
            <a:r>
              <a:rPr lang="en-US" dirty="0"/>
              <a:t>Ridge Regression – alpha: (0.1, 10, 0.1)</a:t>
            </a:r>
          </a:p>
          <a:p>
            <a:pPr lvl="1"/>
            <a:r>
              <a:rPr lang="en-US" dirty="0"/>
              <a:t>Support Vector Regression – C: [0.0001, 0.001, 0.1, 1, 5]</a:t>
            </a:r>
          </a:p>
          <a:p>
            <a:pPr lvl="1"/>
            <a:r>
              <a:rPr lang="en-US" dirty="0"/>
              <a:t>Lasso – alpha: [0.001, 0.01, 0.1, 1.0, 5]; </a:t>
            </a:r>
            <a:r>
              <a:rPr lang="en-US" dirty="0" err="1"/>
              <a:t>max_iter</a:t>
            </a:r>
            <a:r>
              <a:rPr lang="en-US" dirty="0"/>
              <a:t>: [5000, 10000]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Elastic Net – alpha: [0.001, 0.01, 0.1, 1.0, 5, 10]; l1_ratio: (0, 1, 0.1)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03754" y="3733101"/>
            <a:ext cx="3114675" cy="1726297"/>
            <a:chOff x="6103754" y="3733101"/>
            <a:chExt cx="3114675" cy="17262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03754" y="3733101"/>
              <a:ext cx="3114675" cy="7048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279" y="4421173"/>
              <a:ext cx="3105150" cy="103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87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Ensemble: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769" y="2308712"/>
            <a:ext cx="7315200" cy="2231431"/>
          </a:xfrm>
        </p:spPr>
        <p:txBody>
          <a:bodyPr>
            <a:normAutofit/>
          </a:bodyPr>
          <a:lstStyle/>
          <a:p>
            <a:r>
              <a:rPr lang="en-US" dirty="0"/>
              <a:t>Original plan was to use individual predictions as input for ensemble model using boosted methodology (soft vote, majority vote, stacking)</a:t>
            </a:r>
          </a:p>
          <a:p>
            <a:pPr lvl="1"/>
            <a:r>
              <a:rPr lang="en-US" dirty="0"/>
              <a:t>Limited computing resources and time</a:t>
            </a:r>
          </a:p>
          <a:p>
            <a:pPr lvl="1"/>
            <a:r>
              <a:rPr lang="en-US" dirty="0"/>
              <a:t>Poor individual results</a:t>
            </a:r>
          </a:p>
          <a:p>
            <a:r>
              <a:rPr lang="en-US" dirty="0"/>
              <a:t>Random Forest – </a:t>
            </a:r>
            <a:r>
              <a:rPr lang="en-US" dirty="0" err="1"/>
              <a:t>n_estimators</a:t>
            </a:r>
            <a:r>
              <a:rPr lang="en-US" dirty="0"/>
              <a:t>: 1500</a:t>
            </a:r>
          </a:p>
        </p:txBody>
      </p:sp>
    </p:spTree>
    <p:extLst>
      <p:ext uri="{BB962C8B-B14F-4D97-AF65-F5344CB8AC3E}">
        <p14:creationId xmlns:p14="http://schemas.microsoft.com/office/powerpoint/2010/main" val="288802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3749878"/>
            <a:ext cx="7315200" cy="2234869"/>
          </a:xfrm>
        </p:spPr>
        <p:txBody>
          <a:bodyPr/>
          <a:lstStyle/>
          <a:p>
            <a:r>
              <a:rPr lang="en-US" dirty="0"/>
              <a:t>Random Forest best CV RMSE</a:t>
            </a:r>
          </a:p>
          <a:p>
            <a:r>
              <a:rPr lang="en-US" dirty="0"/>
              <a:t>Out-of-sample RMSE on 20% held out data: $</a:t>
            </a:r>
            <a:r>
              <a:rPr lang="en-US" sz="2400" b="1" dirty="0"/>
              <a:t>150,472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43" y="1243754"/>
            <a:ext cx="32194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6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anticipated, an ensemble method performed better than any individual estimator</a:t>
            </a:r>
          </a:p>
          <a:p>
            <a:r>
              <a:rPr lang="en-US" dirty="0"/>
              <a:t>Parameters had a significant impact in results. Grid search is most popular method for parameter search, but randomized search has shown to yield better results</a:t>
            </a:r>
          </a:p>
          <a:p>
            <a:r>
              <a:rPr lang="en-US" dirty="0"/>
              <a:t>Biggest challenge is time vs accuracy</a:t>
            </a:r>
          </a:p>
          <a:p>
            <a:r>
              <a:rPr lang="en-US" dirty="0"/>
              <a:t>Next step: Deeper dive into individual estimators and corresponding parameters, neural nets/deep learning (CNN, RNN, LSTM, Neural Turing Machine)</a:t>
            </a:r>
          </a:p>
        </p:txBody>
      </p:sp>
    </p:spTree>
    <p:extLst>
      <p:ext uri="{BB962C8B-B14F-4D97-AF65-F5344CB8AC3E}">
        <p14:creationId xmlns:p14="http://schemas.microsoft.com/office/powerpoint/2010/main" val="416902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: ftan84 (</a:t>
            </a:r>
            <a:r>
              <a:rPr lang="en-US" dirty="0">
                <a:hlinkClick r:id="rId2"/>
              </a:rPr>
              <a:t>https://github.com/ftan84</a:t>
            </a:r>
            <a:r>
              <a:rPr lang="en-US" dirty="0"/>
              <a:t>)</a:t>
            </a:r>
          </a:p>
          <a:p>
            <a:r>
              <a:rPr lang="en-US" dirty="0"/>
              <a:t>Report: (</a:t>
            </a:r>
            <a:r>
              <a:rPr lang="en-US" dirty="0">
                <a:hlinkClick r:id="rId3"/>
              </a:rPr>
              <a:t>https://github.com/ftan84/housing_price/blob/master/report.pdf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Pweave</a:t>
            </a:r>
            <a:r>
              <a:rPr lang="en-US" dirty="0"/>
              <a:t> + </a:t>
            </a:r>
            <a:r>
              <a:rPr lang="en-US" dirty="0" err="1">
                <a:hlinkClick r:id="rId5"/>
              </a:rPr>
              <a:t>Pandoc</a:t>
            </a:r>
            <a:endParaRPr lang="en-US" dirty="0"/>
          </a:p>
          <a:p>
            <a:r>
              <a:rPr lang="en-US" dirty="0"/>
              <a:t>Update!!!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6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Using housing data such as the number of bedrooms/bathrooms, square footage, year built as well as other less intuitive variables as provided by the Zillow API, the aim of this project is to predict the sale price of a property by employing various predictive machine learning models in an ensemble</a:t>
            </a:r>
          </a:p>
        </p:txBody>
      </p:sp>
    </p:spTree>
    <p:extLst>
      <p:ext uri="{BB962C8B-B14F-4D97-AF65-F5344CB8AC3E}">
        <p14:creationId xmlns:p14="http://schemas.microsoft.com/office/powerpoint/2010/main" val="26396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ventory (4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304" y="1123837"/>
            <a:ext cx="8157218" cy="4733925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Seattle Housing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6304" y="804749"/>
            <a:ext cx="8176270" cy="5372099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“The fundamental demand drivers: job growth, income growth and in-migration all look great in the six-county area, and we’re seeing Millennial buyers enter the market in larger numbers in recent months. The result – we’re forecasting ongoing demand”</a:t>
            </a:r>
          </a:p>
          <a:p>
            <a:pPr algn="r"/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 Kate Knight,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Redfin</a:t>
            </a: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687" y="738417"/>
            <a:ext cx="7713663" cy="3068309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/>
          <p:cNvSpPr txBox="1"/>
          <p:nvPr/>
        </p:nvSpPr>
        <p:spPr>
          <a:xfrm>
            <a:off x="3621088" y="3876675"/>
            <a:ext cx="4303712" cy="22383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Zestimate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30-day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Valuation (low and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Valuation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 type (Single, Condo,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Tax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Footage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Bedrooms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Sold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Sold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0381" y="3876674"/>
            <a:ext cx="4002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2827 Observations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 Columns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data provided by Zillow API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*Imputation may be required to determine blank regions</a:t>
            </a:r>
          </a:p>
        </p:txBody>
      </p:sp>
    </p:spTree>
    <p:extLst>
      <p:ext uri="{BB962C8B-B14F-4D97-AF65-F5344CB8AC3E}">
        <p14:creationId xmlns:p14="http://schemas.microsoft.com/office/powerpoint/2010/main" val="348667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6825" y="1495312"/>
            <a:ext cx="27717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Three Part Structure: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Processor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 the results of multiple models through ensemble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RESTful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693" y="320675"/>
            <a:ext cx="4725132" cy="63121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84415" y="1110250"/>
            <a:ext cx="4917688" cy="32474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2722" y="999038"/>
            <a:ext cx="3166947" cy="4850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8129239" y="999038"/>
            <a:ext cx="412595" cy="3628718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8129239" y="4627756"/>
            <a:ext cx="412595" cy="1222062"/>
          </a:xfrm>
          <a:prstGeom prst="rightBrac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91824" y="2542478"/>
            <a:ext cx="22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Sample – 80%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91824" y="5007954"/>
            <a:ext cx="293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Out-of-Sample – 20%</a:t>
            </a:r>
          </a:p>
        </p:txBody>
      </p:sp>
      <p:sp>
        <p:nvSpPr>
          <p:cNvPr id="9" name="Rectangle 8"/>
          <p:cNvSpPr/>
          <p:nvPr/>
        </p:nvSpPr>
        <p:spPr>
          <a:xfrm>
            <a:off x="4772721" y="4627756"/>
            <a:ext cx="3166947" cy="12615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7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72497"/>
            <a:ext cx="7315200" cy="5120640"/>
          </a:xfrm>
        </p:spPr>
        <p:txBody>
          <a:bodyPr/>
          <a:lstStyle/>
          <a:p>
            <a:r>
              <a:rPr lang="en-US" dirty="0"/>
              <a:t>Typecast to proper data types</a:t>
            </a:r>
          </a:p>
          <a:p>
            <a:pPr lvl="1"/>
            <a:r>
              <a:rPr lang="en-US" dirty="0"/>
              <a:t>Numeric types: </a:t>
            </a:r>
            <a:r>
              <a:rPr lang="en-US" dirty="0" err="1"/>
              <a:t>taxAssessmentYear</a:t>
            </a:r>
            <a:r>
              <a:rPr lang="en-US" dirty="0"/>
              <a:t>, </a:t>
            </a:r>
            <a:r>
              <a:rPr lang="en-US" dirty="0" err="1"/>
              <a:t>taxAssessment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lotSizeSqFt</a:t>
            </a:r>
            <a:r>
              <a:rPr lang="en-US" dirty="0"/>
              <a:t>, </a:t>
            </a:r>
            <a:r>
              <a:rPr lang="en-US" dirty="0" err="1"/>
              <a:t>finishedSqFt</a:t>
            </a:r>
            <a:r>
              <a:rPr lang="en-US" dirty="0"/>
              <a:t>, bathrooms, bedrooms, </a:t>
            </a:r>
            <a:r>
              <a:rPr lang="en-US" dirty="0" err="1"/>
              <a:t>zestimate</a:t>
            </a:r>
            <a:r>
              <a:rPr lang="en-US" dirty="0"/>
              <a:t>, </a:t>
            </a:r>
            <a:r>
              <a:rPr lang="en-US" dirty="0" err="1"/>
              <a:t>zestimateValueChange</a:t>
            </a:r>
            <a:r>
              <a:rPr lang="en-US" dirty="0"/>
              <a:t>, </a:t>
            </a:r>
            <a:r>
              <a:rPr lang="en-US" dirty="0" err="1"/>
              <a:t>zestimateValueLow</a:t>
            </a:r>
            <a:r>
              <a:rPr lang="en-US" dirty="0"/>
              <a:t>, </a:t>
            </a:r>
            <a:r>
              <a:rPr lang="en-US" dirty="0" err="1"/>
              <a:t>zestimateValueHigh</a:t>
            </a:r>
            <a:r>
              <a:rPr lang="en-US" dirty="0"/>
              <a:t>, </a:t>
            </a:r>
            <a:r>
              <a:rPr lang="en-US" dirty="0" err="1"/>
              <a:t>zestimatePercentile</a:t>
            </a:r>
            <a:r>
              <a:rPr lang="en-US" dirty="0"/>
              <a:t>, </a:t>
            </a:r>
            <a:r>
              <a:rPr lang="en-US" b="1" dirty="0" err="1"/>
              <a:t>lastSoldPrice</a:t>
            </a:r>
            <a:endParaRPr lang="en-US" b="1" dirty="0"/>
          </a:p>
          <a:p>
            <a:pPr lvl="1"/>
            <a:r>
              <a:rPr lang="en-US" dirty="0" err="1"/>
              <a:t>Datetime</a:t>
            </a:r>
            <a:r>
              <a:rPr lang="en-US" dirty="0"/>
              <a:t> types: </a:t>
            </a:r>
            <a:r>
              <a:rPr lang="en-US" dirty="0" err="1"/>
              <a:t>lastSoldDate</a:t>
            </a:r>
            <a:r>
              <a:rPr lang="en-US" dirty="0"/>
              <a:t>, </a:t>
            </a:r>
            <a:r>
              <a:rPr lang="en-US" dirty="0" err="1"/>
              <a:t>zestimateLastUpdated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9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31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Split </a:t>
            </a:r>
            <a:r>
              <a:rPr lang="en-US" dirty="0" err="1"/>
              <a:t>datetime</a:t>
            </a:r>
            <a:r>
              <a:rPr lang="en-US" dirty="0"/>
              <a:t> objects into separate year, month, and day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26" y="1795346"/>
            <a:ext cx="8093446" cy="361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8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7717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Column correlations against dependent variable reveal </a:t>
            </a:r>
            <a:r>
              <a:rPr lang="en-US" dirty="0" err="1"/>
              <a:t>zestimate</a:t>
            </a:r>
            <a:r>
              <a:rPr lang="en-US" dirty="0"/>
              <a:t> columns to be highly correlation. Exclude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54" y="1635853"/>
            <a:ext cx="7722848" cy="44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153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784</TotalTime>
  <Words>614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Seattle Housing Price Predictor</vt:lpstr>
      <vt:lpstr>Goal</vt:lpstr>
      <vt:lpstr>The State of Seattle Housing</vt:lpstr>
      <vt:lpstr>The Data</vt:lpstr>
      <vt:lpstr>Strategy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Summary</vt:lpstr>
      <vt:lpstr>Training</vt:lpstr>
      <vt:lpstr>Ensemble: Random Forest</vt:lpstr>
      <vt:lpstr>Results</vt:lpstr>
      <vt:lpstr>Conclusion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Housing Price Predictor</dc:title>
  <dc:creator>Francis Tan (Insight Global)</dc:creator>
  <cp:lastModifiedBy>Francis Tan (Insight Global)</cp:lastModifiedBy>
  <cp:revision>38</cp:revision>
  <dcterms:created xsi:type="dcterms:W3CDTF">2017-01-21T17:14:31Z</dcterms:created>
  <dcterms:modified xsi:type="dcterms:W3CDTF">2017-03-06T20:28:00Z</dcterms:modified>
</cp:coreProperties>
</file>