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08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4261-1DFA-4330-A4DA-549876A99D4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F87B-62F3-4F93-B28E-0C3EAE803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1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10 pax (7 curators and 3 conservators)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5F87B-62F3-4F93-B28E-0C3EAE8038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78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8D08-F652-5C3D-C57D-94054BB9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0AC69-984C-48D9-62AE-EA16BFFD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5F62-079C-8F83-D08F-DA0EB6D3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A311-CFBE-4CA6-AEA0-7F6D398D7129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6881-C4A3-CB78-F29A-FC3135BC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8040-D75B-9757-9B09-EB8B36DE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E544-6BD7-9AFA-548A-EB723BCC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FF266-D3D1-02EA-4ACB-0065BCA2C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853B-1BE7-7148-7859-BAB69124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4E3E-855B-4843-B78F-C1A0ADA82CDA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1B08-FA78-7436-7BA5-5D7871A1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F09D-871F-3CE0-E54F-8A0AFAB1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57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D0936-1BC3-29BA-ADBA-CE179DD8B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89598-AA4C-71AA-F6A6-AF7C27B53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B78E-1089-FF17-B424-6CB76CED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729D-B065-4278-B631-1A5B674C79ED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FDD8-6589-691F-11AA-FF3C55E7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6261-6C49-3001-D268-1A2F9932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9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841D-68AC-E07E-9B1E-1885F196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7B01-CD53-68F4-22A4-E09622E8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85AE-D09D-FEDF-B28A-12020F23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20F7-083D-43A9-9508-BE3143533914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9326A-C240-73C7-7E35-3F1AA3A6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034F-D1C0-28D1-AC27-216B06AC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8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08EE-18DB-9136-0EDC-A0CF7A7A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158D-8F01-734C-B238-0A90A642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F012-0EBA-43F5-9912-FBD41BE3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9AD2-957A-4334-A62C-8D4AA48D3923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D9E7-DF4D-6F8E-E71E-2211AAFC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CCC7-381D-C61C-2D2A-B4D87FF5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8D7A-151A-EA85-1BC1-769D0693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00FA-D84C-C302-39B8-E2155ADF3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9B194-C439-5A48-1BC4-EBCC2923D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5CBFC-3823-D080-2B24-2E66181F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9C7-9B5B-4ECB-B4DE-28F816198A18}" type="datetime1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2BEC5-068D-6A6E-48AF-D74B8696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8A128-7D5C-7C54-F7A3-24E13FE3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2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6B7B-AE8F-D305-730F-CADDF795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61B4B-2548-AA3D-EBE3-889EFFE0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AA90E-BD86-1C2A-8E4C-10E7372BA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D4CDD-5B6C-B1A0-1C08-467CE0451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2EBF9-89EF-4074-0077-FB5FFCAC8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E361D-28D5-912A-2F29-619EFBA1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CE8-6AF1-4116-B369-F1AFBBD4E25C}" type="datetime1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35599-9D93-C804-5831-65AF6EDF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8F932-10D1-AD67-5B18-5B52754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7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B183-B2A4-0447-B2AA-EDFCC78E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33193-E2AF-1309-ED89-3682621C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3575-D38C-4CF7-9E50-FE86915661A8}" type="datetime1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75D90-3121-9486-09E8-5C4E4CA3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52A43-51BF-DC87-277E-E23E34B5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3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5DAAF-23EF-E8DA-6291-AEF4B3A8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7E0-F564-4D08-967D-6FF8EA1848C0}" type="datetime1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7363D-B646-218F-9767-26136EBE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3287-F753-C927-369E-FD7CFFDE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00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8C68-E383-FC23-5665-FDD210F8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167C-E5BD-DA1C-62D6-DC57EA0E9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77C7C-1F99-D55C-B772-0CEE1BFA0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A58C7-C808-B811-FD79-3EF33848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D3D-115A-458A-A5EF-CDEB654AEF19}" type="datetime1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D47E8-EAD1-BF86-86F2-345F8F36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84061-484F-DB7D-53FE-FA7BD914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53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36B1-148F-815B-0834-D114EA1D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0D0E3-A282-1DD2-AF2B-BA5551683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2C526-76D3-333A-784A-732AC109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D08F7-9EC1-2D65-46B6-789D0269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F0D-D3E0-4E0A-B9BF-DB7F11DF7F55}" type="datetime1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67CB9-91A9-B1B6-B06B-C88C8EF8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6504-5626-91A9-C899-228FDA2C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9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CE925-3564-8503-11CC-F6E72934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76A39-0985-3881-DF92-38B7BF74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499F1-344B-F425-27DF-A9764ADD4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82120-6A67-43EE-9414-EF53B80C5FEB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F463F-7A0C-FBBB-C50D-368A737FC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CEAF-0CE8-A606-CC05-75F9D15C0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47F12-36AD-48D0-9D03-17A790DA7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9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ervationcompendium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9ED2-5D05-1F28-3E71-124EE095D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Conservation Compendium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5BEEB-B19A-1A86-4A37-250074CCA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https://conservationcompendium.com/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74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4846-2AF3-3602-5F06-FC8C560D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Conservators are consulted by a variety of people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CBD410-14FC-B0F8-5AC4-1D13EA807C29}"/>
              </a:ext>
            </a:extLst>
          </p:cNvPr>
          <p:cNvGrpSpPr/>
          <p:nvPr/>
        </p:nvGrpSpPr>
        <p:grpSpPr>
          <a:xfrm>
            <a:off x="3954624" y="2297256"/>
            <a:ext cx="838200" cy="752475"/>
            <a:chOff x="3937694" y="2871787"/>
            <a:chExt cx="857250" cy="752475"/>
          </a:xfrm>
        </p:grpSpPr>
        <p:pic>
          <p:nvPicPr>
            <p:cNvPr id="6" name="Graphic 5" descr="Short haired woman">
              <a:extLst>
                <a:ext uri="{FF2B5EF4-FFF2-40B4-BE49-F238E27FC236}">
                  <a16:creationId xmlns:a16="http://schemas.microsoft.com/office/drawing/2014/main" id="{1A00C656-255A-5B8D-77C2-264AF9C2B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694" y="2871787"/>
              <a:ext cx="857250" cy="752475"/>
            </a:xfrm>
            <a:prstGeom prst="rect">
              <a:avLst/>
            </a:prstGeom>
          </p:spPr>
        </p:pic>
        <p:pic>
          <p:nvPicPr>
            <p:cNvPr id="7" name="Graphic 6" descr="A talking face">
              <a:extLst>
                <a:ext uri="{FF2B5EF4-FFF2-40B4-BE49-F238E27FC236}">
                  <a16:creationId xmlns:a16="http://schemas.microsoft.com/office/drawing/2014/main" id="{B73D9C50-D80E-A4D5-CDC6-C68F165AB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2752" y="3148499"/>
              <a:ext cx="304800" cy="3619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0A9E8B-6884-A293-A6CA-FF62373290CD}"/>
              </a:ext>
            </a:extLst>
          </p:cNvPr>
          <p:cNvGrpSpPr/>
          <p:nvPr/>
        </p:nvGrpSpPr>
        <p:grpSpPr>
          <a:xfrm>
            <a:off x="3954624" y="3794856"/>
            <a:ext cx="838200" cy="752475"/>
            <a:chOff x="3937694" y="2871787"/>
            <a:chExt cx="857250" cy="752475"/>
          </a:xfrm>
        </p:grpSpPr>
        <p:pic>
          <p:nvPicPr>
            <p:cNvPr id="12" name="Graphic 11" descr="Short haired woman">
              <a:extLst>
                <a:ext uri="{FF2B5EF4-FFF2-40B4-BE49-F238E27FC236}">
                  <a16:creationId xmlns:a16="http://schemas.microsoft.com/office/drawing/2014/main" id="{026661DD-43DA-2F3A-C1E6-2A30B29C1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694" y="2871787"/>
              <a:ext cx="857250" cy="752475"/>
            </a:xfrm>
            <a:prstGeom prst="rect">
              <a:avLst/>
            </a:prstGeom>
          </p:spPr>
        </p:pic>
        <p:pic>
          <p:nvPicPr>
            <p:cNvPr id="13" name="Graphic 12" descr="A talking face">
              <a:extLst>
                <a:ext uri="{FF2B5EF4-FFF2-40B4-BE49-F238E27FC236}">
                  <a16:creationId xmlns:a16="http://schemas.microsoft.com/office/drawing/2014/main" id="{AD99812D-9594-251F-5D7C-7F00B6694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2752" y="3148499"/>
              <a:ext cx="304800" cy="36195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6FA174-5B20-8AFF-A218-EA6701E03345}"/>
              </a:ext>
            </a:extLst>
          </p:cNvPr>
          <p:cNvGrpSpPr/>
          <p:nvPr/>
        </p:nvGrpSpPr>
        <p:grpSpPr>
          <a:xfrm>
            <a:off x="3970692" y="5488326"/>
            <a:ext cx="838200" cy="752475"/>
            <a:chOff x="3937694" y="2871787"/>
            <a:chExt cx="857250" cy="752475"/>
          </a:xfrm>
        </p:grpSpPr>
        <p:pic>
          <p:nvPicPr>
            <p:cNvPr id="15" name="Graphic 14" descr="Short haired woman">
              <a:extLst>
                <a:ext uri="{FF2B5EF4-FFF2-40B4-BE49-F238E27FC236}">
                  <a16:creationId xmlns:a16="http://schemas.microsoft.com/office/drawing/2014/main" id="{055AB015-73FB-5080-30E8-70402B735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694" y="2871787"/>
              <a:ext cx="857250" cy="752475"/>
            </a:xfrm>
            <a:prstGeom prst="rect">
              <a:avLst/>
            </a:prstGeom>
          </p:spPr>
        </p:pic>
        <p:pic>
          <p:nvPicPr>
            <p:cNvPr id="16" name="Graphic 15" descr="A talking face">
              <a:extLst>
                <a:ext uri="{FF2B5EF4-FFF2-40B4-BE49-F238E27FC236}">
                  <a16:creationId xmlns:a16="http://schemas.microsoft.com/office/drawing/2014/main" id="{E90058D3-9E6B-1DC9-7D2C-1D63CC578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2752" y="3148499"/>
              <a:ext cx="304800" cy="361950"/>
            </a:xfrm>
            <a:prstGeom prst="rect">
              <a:avLst/>
            </a:prstGeom>
          </p:spPr>
        </p:pic>
      </p:grp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9A680A0-ABCE-C898-21ED-0C6DD4CD3FD4}"/>
              </a:ext>
            </a:extLst>
          </p:cNvPr>
          <p:cNvSpPr/>
          <p:nvPr/>
        </p:nvSpPr>
        <p:spPr>
          <a:xfrm>
            <a:off x="5010805" y="1690688"/>
            <a:ext cx="2487417" cy="972425"/>
          </a:xfrm>
          <a:custGeom>
            <a:avLst/>
            <a:gdLst>
              <a:gd name="connsiteX0" fmla="*/ -84721 w 2487417"/>
              <a:gd name="connsiteY0" fmla="*/ 1112639 h 972425"/>
              <a:gd name="connsiteX1" fmla="*/ 281825 w 2487417"/>
              <a:gd name="connsiteY1" fmla="*/ 794432 h 972425"/>
              <a:gd name="connsiteX2" fmla="*/ 1047587 w 2487417"/>
              <a:gd name="connsiteY2" fmla="*/ 6083 h 972425"/>
              <a:gd name="connsiteX3" fmla="*/ 2007585 w 2487417"/>
              <a:gd name="connsiteY3" fmla="*/ 102514 h 972425"/>
              <a:gd name="connsiteX4" fmla="*/ 1529419 w 2487417"/>
              <a:gd name="connsiteY4" fmla="*/ 959422 h 972425"/>
              <a:gd name="connsiteX5" fmla="*/ 647210 w 2487417"/>
              <a:gd name="connsiteY5" fmla="*/ 912854 h 972425"/>
              <a:gd name="connsiteX6" fmla="*/ -84721 w 2487417"/>
              <a:gd name="connsiteY6" fmla="*/ 1112639 h 97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7417" h="972425" extrusionOk="0">
                <a:moveTo>
                  <a:pt x="-84721" y="1112639"/>
                </a:moveTo>
                <a:cubicBezTo>
                  <a:pt x="-2011" y="1016958"/>
                  <a:pt x="217046" y="843988"/>
                  <a:pt x="281825" y="794432"/>
                </a:cubicBezTo>
                <a:cubicBezTo>
                  <a:pt x="-341062" y="530655"/>
                  <a:pt x="3109" y="43288"/>
                  <a:pt x="1047587" y="6083"/>
                </a:cubicBezTo>
                <a:cubicBezTo>
                  <a:pt x="1384124" y="-20857"/>
                  <a:pt x="1745459" y="13286"/>
                  <a:pt x="2007585" y="102514"/>
                </a:cubicBezTo>
                <a:cubicBezTo>
                  <a:pt x="2914815" y="301826"/>
                  <a:pt x="2477411" y="847052"/>
                  <a:pt x="1529419" y="959422"/>
                </a:cubicBezTo>
                <a:cubicBezTo>
                  <a:pt x="1236627" y="1011175"/>
                  <a:pt x="894610" y="980267"/>
                  <a:pt x="647210" y="912854"/>
                </a:cubicBezTo>
                <a:cubicBezTo>
                  <a:pt x="562216" y="961426"/>
                  <a:pt x="229134" y="962141"/>
                  <a:pt x="-84721" y="111263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0741754">
                  <a:prstGeom prst="wedgeEllipseCallout">
                    <a:avLst>
                      <a:gd name="adj1" fmla="val -53406"/>
                      <a:gd name="adj2" fmla="val 6441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0B338-7CAA-E8D1-A301-366AD50334A4}"/>
              </a:ext>
            </a:extLst>
          </p:cNvPr>
          <p:cNvSpPr txBox="1"/>
          <p:nvPr/>
        </p:nvSpPr>
        <p:spPr>
          <a:xfrm>
            <a:off x="5535117" y="1792179"/>
            <a:ext cx="216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This is a family heirloom I would like to donate</a:t>
            </a:r>
            <a:endParaRPr lang="en-GB" sz="1600" dirty="0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47B43FAC-30B8-23D3-19F0-3A6D18A44F18}"/>
              </a:ext>
            </a:extLst>
          </p:cNvPr>
          <p:cNvSpPr/>
          <p:nvPr/>
        </p:nvSpPr>
        <p:spPr>
          <a:xfrm>
            <a:off x="5010805" y="3045794"/>
            <a:ext cx="4120754" cy="1325563"/>
          </a:xfrm>
          <a:custGeom>
            <a:avLst/>
            <a:gdLst>
              <a:gd name="connsiteX0" fmla="*/ -166190 w 4120754"/>
              <a:gd name="connsiteY0" fmla="*/ 1311419 h 1325563"/>
              <a:gd name="connsiteX1" fmla="*/ 297341 w 4120754"/>
              <a:gd name="connsiteY1" fmla="*/ 1005768 h 1325563"/>
              <a:gd name="connsiteX2" fmla="*/ 1894841 w 4120754"/>
              <a:gd name="connsiteY2" fmla="*/ 2142 h 1325563"/>
              <a:gd name="connsiteX3" fmla="*/ 3548318 w 4120754"/>
              <a:gd name="connsiteY3" fmla="*/ 204324 h 1325563"/>
              <a:gd name="connsiteX4" fmla="*/ 2302320 w 4120754"/>
              <a:gd name="connsiteY4" fmla="*/ 1320977 h 1325563"/>
              <a:gd name="connsiteX5" fmla="*/ 825136 w 4120754"/>
              <a:gd name="connsiteY5" fmla="*/ 1193244 h 1325563"/>
              <a:gd name="connsiteX6" fmla="*/ -166190 w 4120754"/>
              <a:gd name="connsiteY6" fmla="*/ 1311419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20754" h="1325563" extrusionOk="0">
                <a:moveTo>
                  <a:pt x="-166190" y="1311419"/>
                </a:moveTo>
                <a:cubicBezTo>
                  <a:pt x="-43365" y="1235670"/>
                  <a:pt x="208487" y="1120285"/>
                  <a:pt x="297341" y="1005768"/>
                </a:cubicBezTo>
                <a:cubicBezTo>
                  <a:pt x="-577688" y="736552"/>
                  <a:pt x="178298" y="-1540"/>
                  <a:pt x="1894841" y="2142"/>
                </a:cubicBezTo>
                <a:cubicBezTo>
                  <a:pt x="2491644" y="-44923"/>
                  <a:pt x="3156944" y="35972"/>
                  <a:pt x="3548318" y="204324"/>
                </a:cubicBezTo>
                <a:cubicBezTo>
                  <a:pt x="4842291" y="526187"/>
                  <a:pt x="3841253" y="1216249"/>
                  <a:pt x="2302320" y="1320977"/>
                </a:cubicBezTo>
                <a:cubicBezTo>
                  <a:pt x="1785263" y="1373940"/>
                  <a:pt x="1201547" y="1316304"/>
                  <a:pt x="825136" y="1193244"/>
                </a:cubicBezTo>
                <a:cubicBezTo>
                  <a:pt x="350320" y="1321314"/>
                  <a:pt x="294688" y="1279567"/>
                  <a:pt x="-166190" y="131141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0741754">
                  <a:prstGeom prst="wedgeEllipseCallout">
                    <a:avLst>
                      <a:gd name="adj1" fmla="val -54033"/>
                      <a:gd name="adj2" fmla="val 4893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74833B-4E5F-9051-9800-F9E43D099906}"/>
              </a:ext>
            </a:extLst>
          </p:cNvPr>
          <p:cNvSpPr txBox="1"/>
          <p:nvPr/>
        </p:nvSpPr>
        <p:spPr>
          <a:xfrm>
            <a:off x="5535117" y="3193794"/>
            <a:ext cx="3190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I’m preparing an exhibition, I need your help to assess the condition of this book before it goes out for display</a:t>
            </a:r>
            <a:endParaRPr lang="en-GB" sz="1600" dirty="0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4AEAE7D7-BCF6-D4C1-06C4-7C05FB005738}"/>
              </a:ext>
            </a:extLst>
          </p:cNvPr>
          <p:cNvSpPr/>
          <p:nvPr/>
        </p:nvSpPr>
        <p:spPr>
          <a:xfrm>
            <a:off x="5010805" y="4881872"/>
            <a:ext cx="3448950" cy="1097461"/>
          </a:xfrm>
          <a:custGeom>
            <a:avLst/>
            <a:gdLst>
              <a:gd name="connsiteX0" fmla="*/ -139096 w 3448950"/>
              <a:gd name="connsiteY0" fmla="*/ 1085751 h 1097461"/>
              <a:gd name="connsiteX1" fmla="*/ 248866 w 3448950"/>
              <a:gd name="connsiteY1" fmla="*/ 832696 h 1097461"/>
              <a:gd name="connsiteX2" fmla="*/ 1588860 w 3448950"/>
              <a:gd name="connsiteY2" fmla="*/ 1699 h 1097461"/>
              <a:gd name="connsiteX3" fmla="*/ 2969693 w 3448950"/>
              <a:gd name="connsiteY3" fmla="*/ 169116 h 1097461"/>
              <a:gd name="connsiteX4" fmla="*/ 1922711 w 3448950"/>
              <a:gd name="connsiteY4" fmla="*/ 1093824 h 1097461"/>
              <a:gd name="connsiteX5" fmla="*/ 690616 w 3448950"/>
              <a:gd name="connsiteY5" fmla="*/ 987912 h 1097461"/>
              <a:gd name="connsiteX6" fmla="*/ -139096 w 3448950"/>
              <a:gd name="connsiteY6" fmla="*/ 1085751 h 109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8950" h="1097461" extrusionOk="0">
                <a:moveTo>
                  <a:pt x="-139096" y="1085751"/>
                </a:moveTo>
                <a:cubicBezTo>
                  <a:pt x="22186" y="982416"/>
                  <a:pt x="83964" y="948017"/>
                  <a:pt x="248866" y="832696"/>
                </a:cubicBezTo>
                <a:cubicBezTo>
                  <a:pt x="-477701" y="598880"/>
                  <a:pt x="238460" y="17580"/>
                  <a:pt x="1588860" y="1699"/>
                </a:cubicBezTo>
                <a:cubicBezTo>
                  <a:pt x="2090360" y="-32731"/>
                  <a:pt x="2652222" y="23633"/>
                  <a:pt x="2969693" y="169116"/>
                </a:cubicBezTo>
                <a:cubicBezTo>
                  <a:pt x="4024049" y="454137"/>
                  <a:pt x="3223179" y="1010487"/>
                  <a:pt x="1922711" y="1093824"/>
                </a:cubicBezTo>
                <a:cubicBezTo>
                  <a:pt x="1487037" y="1120116"/>
                  <a:pt x="1023137" y="1081293"/>
                  <a:pt x="690616" y="987912"/>
                </a:cubicBezTo>
                <a:cubicBezTo>
                  <a:pt x="424488" y="955325"/>
                  <a:pt x="127415" y="1087868"/>
                  <a:pt x="-139096" y="1085751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0741754">
                  <a:prstGeom prst="wedgeEllipseCallout">
                    <a:avLst>
                      <a:gd name="adj1" fmla="val -54033"/>
                      <a:gd name="adj2" fmla="val 4893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66D61B-8716-D7BC-0B73-01296FE106DB}"/>
              </a:ext>
            </a:extLst>
          </p:cNvPr>
          <p:cNvSpPr txBox="1"/>
          <p:nvPr/>
        </p:nvSpPr>
        <p:spPr>
          <a:xfrm>
            <a:off x="5598498" y="5015103"/>
            <a:ext cx="2680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I saw these specks on a collection I’m describing. Is it safe for us to continue?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8AA5BF-1ECF-8841-C66D-31A5FFEB9BA6}"/>
              </a:ext>
            </a:extLst>
          </p:cNvPr>
          <p:cNvSpPr txBox="1"/>
          <p:nvPr/>
        </p:nvSpPr>
        <p:spPr>
          <a:xfrm>
            <a:off x="2541151" y="2438510"/>
            <a:ext cx="9273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Donors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F32FA-4ACA-9576-1F02-55E64DA9BE07}"/>
              </a:ext>
            </a:extLst>
          </p:cNvPr>
          <p:cNvSpPr txBox="1"/>
          <p:nvPr/>
        </p:nvSpPr>
        <p:spPr>
          <a:xfrm>
            <a:off x="2481412" y="3986427"/>
            <a:ext cx="104685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Curators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3C2EF9-9D4C-56E1-77E9-4088E6E6031A}"/>
              </a:ext>
            </a:extLst>
          </p:cNvPr>
          <p:cNvSpPr txBox="1"/>
          <p:nvPr/>
        </p:nvSpPr>
        <p:spPr>
          <a:xfrm>
            <a:off x="2354806" y="5594470"/>
            <a:ext cx="130006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Collection Managers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696E394-555F-EA1D-5C8F-789E0CC0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2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962536-5FC8-ED92-5AB5-8C39041662FB}"/>
              </a:ext>
            </a:extLst>
          </p:cNvPr>
          <p:cNvGrpSpPr/>
          <p:nvPr/>
        </p:nvGrpSpPr>
        <p:grpSpPr>
          <a:xfrm flipH="1">
            <a:off x="3096477" y="4587521"/>
            <a:ext cx="857250" cy="752475"/>
            <a:chOff x="3937694" y="2871787"/>
            <a:chExt cx="857250" cy="752475"/>
          </a:xfrm>
        </p:grpSpPr>
        <p:pic>
          <p:nvPicPr>
            <p:cNvPr id="5" name="Graphic 4" descr="Short haired woman">
              <a:extLst>
                <a:ext uri="{FF2B5EF4-FFF2-40B4-BE49-F238E27FC236}">
                  <a16:creationId xmlns:a16="http://schemas.microsoft.com/office/drawing/2014/main" id="{3E034A1A-5D0D-F4D0-1660-968C6E617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694" y="2871787"/>
              <a:ext cx="857250" cy="752475"/>
            </a:xfrm>
            <a:prstGeom prst="rect">
              <a:avLst/>
            </a:prstGeom>
          </p:spPr>
        </p:pic>
        <p:pic>
          <p:nvPicPr>
            <p:cNvPr id="12" name="Graphic 11" descr="A talking face">
              <a:extLst>
                <a:ext uri="{FF2B5EF4-FFF2-40B4-BE49-F238E27FC236}">
                  <a16:creationId xmlns:a16="http://schemas.microsoft.com/office/drawing/2014/main" id="{CAEF860C-E202-D744-54F6-E542BC878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2752" y="3148499"/>
              <a:ext cx="304800" cy="36195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E7CF4E-6023-7904-34DF-A581B29FA1F5}"/>
              </a:ext>
            </a:extLst>
          </p:cNvPr>
          <p:cNvGrpSpPr/>
          <p:nvPr/>
        </p:nvGrpSpPr>
        <p:grpSpPr>
          <a:xfrm>
            <a:off x="323695" y="5352375"/>
            <a:ext cx="742950" cy="819150"/>
            <a:chOff x="5597890" y="2862262"/>
            <a:chExt cx="742950" cy="819150"/>
          </a:xfrm>
        </p:grpSpPr>
        <p:pic>
          <p:nvPicPr>
            <p:cNvPr id="7" name="Graphic 6" descr="Elderly woman with bun hair">
              <a:extLst>
                <a:ext uri="{FF2B5EF4-FFF2-40B4-BE49-F238E27FC236}">
                  <a16:creationId xmlns:a16="http://schemas.microsoft.com/office/drawing/2014/main" id="{64D7DCAA-534D-7304-8988-773A1DA3F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97890" y="2862262"/>
              <a:ext cx="742950" cy="819150"/>
            </a:xfrm>
            <a:prstGeom prst="rect">
              <a:avLst/>
            </a:prstGeom>
          </p:spPr>
        </p:pic>
        <p:pic>
          <p:nvPicPr>
            <p:cNvPr id="9" name="Graphic 8" descr="A face with one eyebrow">
              <a:extLst>
                <a:ext uri="{FF2B5EF4-FFF2-40B4-BE49-F238E27FC236}">
                  <a16:creationId xmlns:a16="http://schemas.microsoft.com/office/drawing/2014/main" id="{077EFDF1-B531-9FE8-ED89-76363AAED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43600" y="3271837"/>
              <a:ext cx="304800" cy="31432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F0F787-14D0-B7F8-3F0E-B4EABC4A8C6A}"/>
              </a:ext>
            </a:extLst>
          </p:cNvPr>
          <p:cNvGrpSpPr/>
          <p:nvPr/>
        </p:nvGrpSpPr>
        <p:grpSpPr>
          <a:xfrm>
            <a:off x="336135" y="2917091"/>
            <a:ext cx="742950" cy="819150"/>
            <a:chOff x="6202629" y="4348162"/>
            <a:chExt cx="742950" cy="819150"/>
          </a:xfrm>
        </p:grpSpPr>
        <p:pic>
          <p:nvPicPr>
            <p:cNvPr id="20" name="Graphic 19" descr="Elderly woman with bun hair">
              <a:extLst>
                <a:ext uri="{FF2B5EF4-FFF2-40B4-BE49-F238E27FC236}">
                  <a16:creationId xmlns:a16="http://schemas.microsoft.com/office/drawing/2014/main" id="{4C619409-9758-70A0-3002-F02678B7F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02629" y="4348162"/>
              <a:ext cx="742950" cy="819150"/>
            </a:xfrm>
            <a:prstGeom prst="rect">
              <a:avLst/>
            </a:prstGeom>
          </p:spPr>
        </p:pic>
        <p:pic>
          <p:nvPicPr>
            <p:cNvPr id="18" name="Graphic 17" descr="A bored face">
              <a:extLst>
                <a:ext uri="{FF2B5EF4-FFF2-40B4-BE49-F238E27FC236}">
                  <a16:creationId xmlns:a16="http://schemas.microsoft.com/office/drawing/2014/main" id="{9ABC580F-FA18-335F-EC13-7BADA1EFB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61664" y="4745297"/>
              <a:ext cx="304800" cy="333375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0F2848-C7A8-C61B-F2BA-BC47AE02F1FB}"/>
              </a:ext>
            </a:extLst>
          </p:cNvPr>
          <p:cNvGrpSpPr/>
          <p:nvPr/>
        </p:nvGrpSpPr>
        <p:grpSpPr>
          <a:xfrm>
            <a:off x="9362143" y="5359207"/>
            <a:ext cx="742950" cy="819150"/>
            <a:chOff x="9016146" y="3690160"/>
            <a:chExt cx="742950" cy="819150"/>
          </a:xfrm>
        </p:grpSpPr>
        <p:pic>
          <p:nvPicPr>
            <p:cNvPr id="39" name="Graphic 38" descr="Elderly woman with bun hair">
              <a:extLst>
                <a:ext uri="{FF2B5EF4-FFF2-40B4-BE49-F238E27FC236}">
                  <a16:creationId xmlns:a16="http://schemas.microsoft.com/office/drawing/2014/main" id="{64750C09-61EC-22E7-8818-8F105AB8B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16146" y="3690160"/>
              <a:ext cx="742950" cy="819150"/>
            </a:xfrm>
            <a:prstGeom prst="rect">
              <a:avLst/>
            </a:prstGeom>
          </p:spPr>
        </p:pic>
        <p:pic>
          <p:nvPicPr>
            <p:cNvPr id="48" name="Graphic 47" descr="Crying face with tears">
              <a:extLst>
                <a:ext uri="{FF2B5EF4-FFF2-40B4-BE49-F238E27FC236}">
                  <a16:creationId xmlns:a16="http://schemas.microsoft.com/office/drawing/2014/main" id="{A46052D5-B437-2C2A-CF1B-02F53EA6F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327556" y="4021397"/>
              <a:ext cx="400050" cy="381000"/>
            </a:xfrm>
            <a:prstGeom prst="rect">
              <a:avLst/>
            </a:prstGeom>
          </p:spPr>
        </p:pic>
      </p:grpSp>
      <p:sp>
        <p:nvSpPr>
          <p:cNvPr id="60" name="Speech Bubble: Oval 59">
            <a:extLst>
              <a:ext uri="{FF2B5EF4-FFF2-40B4-BE49-F238E27FC236}">
                <a16:creationId xmlns:a16="http://schemas.microsoft.com/office/drawing/2014/main" id="{F7DDA708-E8B7-2A54-6ED2-1DD4910A2995}"/>
              </a:ext>
            </a:extLst>
          </p:cNvPr>
          <p:cNvSpPr/>
          <p:nvPr/>
        </p:nvSpPr>
        <p:spPr>
          <a:xfrm>
            <a:off x="1259899" y="2356475"/>
            <a:ext cx="2487417" cy="972425"/>
          </a:xfrm>
          <a:custGeom>
            <a:avLst/>
            <a:gdLst>
              <a:gd name="connsiteX0" fmla="*/ -84721 w 2487417"/>
              <a:gd name="connsiteY0" fmla="*/ 1112639 h 972425"/>
              <a:gd name="connsiteX1" fmla="*/ 281825 w 2487417"/>
              <a:gd name="connsiteY1" fmla="*/ 794432 h 972425"/>
              <a:gd name="connsiteX2" fmla="*/ 1047587 w 2487417"/>
              <a:gd name="connsiteY2" fmla="*/ 6083 h 972425"/>
              <a:gd name="connsiteX3" fmla="*/ 2007585 w 2487417"/>
              <a:gd name="connsiteY3" fmla="*/ 102514 h 972425"/>
              <a:gd name="connsiteX4" fmla="*/ 1529419 w 2487417"/>
              <a:gd name="connsiteY4" fmla="*/ 959422 h 972425"/>
              <a:gd name="connsiteX5" fmla="*/ 647210 w 2487417"/>
              <a:gd name="connsiteY5" fmla="*/ 912854 h 972425"/>
              <a:gd name="connsiteX6" fmla="*/ -84721 w 2487417"/>
              <a:gd name="connsiteY6" fmla="*/ 1112639 h 97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7417" h="972425" extrusionOk="0">
                <a:moveTo>
                  <a:pt x="-84721" y="1112639"/>
                </a:moveTo>
                <a:cubicBezTo>
                  <a:pt x="-2011" y="1016958"/>
                  <a:pt x="217046" y="843988"/>
                  <a:pt x="281825" y="794432"/>
                </a:cubicBezTo>
                <a:cubicBezTo>
                  <a:pt x="-341062" y="530655"/>
                  <a:pt x="3109" y="43288"/>
                  <a:pt x="1047587" y="6083"/>
                </a:cubicBezTo>
                <a:cubicBezTo>
                  <a:pt x="1384124" y="-20857"/>
                  <a:pt x="1745459" y="13286"/>
                  <a:pt x="2007585" y="102514"/>
                </a:cubicBezTo>
                <a:cubicBezTo>
                  <a:pt x="2914815" y="301826"/>
                  <a:pt x="2477411" y="847052"/>
                  <a:pt x="1529419" y="959422"/>
                </a:cubicBezTo>
                <a:cubicBezTo>
                  <a:pt x="1236627" y="1011175"/>
                  <a:pt x="894610" y="980267"/>
                  <a:pt x="647210" y="912854"/>
                </a:cubicBezTo>
                <a:cubicBezTo>
                  <a:pt x="562216" y="961426"/>
                  <a:pt x="229134" y="962141"/>
                  <a:pt x="-84721" y="111263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0741754">
                  <a:prstGeom prst="wedgeEllipseCallout">
                    <a:avLst>
                      <a:gd name="adj1" fmla="val -53406"/>
                      <a:gd name="adj2" fmla="val 6441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Speech Bubble: Oval 61">
            <a:extLst>
              <a:ext uri="{FF2B5EF4-FFF2-40B4-BE49-F238E27FC236}">
                <a16:creationId xmlns:a16="http://schemas.microsoft.com/office/drawing/2014/main" id="{98CE7A20-1016-0C64-86B7-CFB570E9F9D8}"/>
              </a:ext>
            </a:extLst>
          </p:cNvPr>
          <p:cNvSpPr/>
          <p:nvPr/>
        </p:nvSpPr>
        <p:spPr>
          <a:xfrm flipH="1">
            <a:off x="293050" y="3854425"/>
            <a:ext cx="2643139" cy="972425"/>
          </a:xfrm>
          <a:custGeom>
            <a:avLst/>
            <a:gdLst>
              <a:gd name="connsiteX0" fmla="*/ -90025 w 2643139"/>
              <a:gd name="connsiteY0" fmla="*/ 1112639 h 972425"/>
              <a:gd name="connsiteX1" fmla="*/ 299469 w 2643139"/>
              <a:gd name="connsiteY1" fmla="*/ 794432 h 972425"/>
              <a:gd name="connsiteX2" fmla="*/ 1136085 w 2643139"/>
              <a:gd name="connsiteY2" fmla="*/ 4812 h 972425"/>
              <a:gd name="connsiteX3" fmla="*/ 2131849 w 2643139"/>
              <a:gd name="connsiteY3" fmla="*/ 102108 h 972425"/>
              <a:gd name="connsiteX4" fmla="*/ 1592502 w 2643139"/>
              <a:gd name="connsiteY4" fmla="*/ 962098 h 972425"/>
              <a:gd name="connsiteX5" fmla="*/ 687728 w 2643139"/>
              <a:gd name="connsiteY5" fmla="*/ 912854 h 972425"/>
              <a:gd name="connsiteX6" fmla="*/ -90025 w 2643139"/>
              <a:gd name="connsiteY6" fmla="*/ 1112639 h 97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39" h="972425" extrusionOk="0">
                <a:moveTo>
                  <a:pt x="-90025" y="1112639"/>
                </a:moveTo>
                <a:cubicBezTo>
                  <a:pt x="-17509" y="1084842"/>
                  <a:pt x="118955" y="916014"/>
                  <a:pt x="299469" y="794432"/>
                </a:cubicBezTo>
                <a:cubicBezTo>
                  <a:pt x="-367333" y="526350"/>
                  <a:pt x="103530" y="55211"/>
                  <a:pt x="1136085" y="4812"/>
                </a:cubicBezTo>
                <a:cubicBezTo>
                  <a:pt x="1482036" y="-25697"/>
                  <a:pt x="1870566" y="7559"/>
                  <a:pt x="2131849" y="102108"/>
                </a:cubicBezTo>
                <a:cubicBezTo>
                  <a:pt x="3053213" y="336630"/>
                  <a:pt x="2634784" y="860849"/>
                  <a:pt x="1592502" y="962098"/>
                </a:cubicBezTo>
                <a:cubicBezTo>
                  <a:pt x="1297535" y="1038879"/>
                  <a:pt x="959298" y="970381"/>
                  <a:pt x="687728" y="912854"/>
                </a:cubicBezTo>
                <a:cubicBezTo>
                  <a:pt x="406606" y="939913"/>
                  <a:pt x="110677" y="1117693"/>
                  <a:pt x="-90025" y="111263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0741754">
                  <a:prstGeom prst="wedgeEllipseCallout">
                    <a:avLst>
                      <a:gd name="adj1" fmla="val -53406"/>
                      <a:gd name="adj2" fmla="val 6441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B301F9-D24A-AEDD-2EAD-1A1BDF571546}"/>
              </a:ext>
            </a:extLst>
          </p:cNvPr>
          <p:cNvSpPr txBox="1"/>
          <p:nvPr/>
        </p:nvSpPr>
        <p:spPr>
          <a:xfrm>
            <a:off x="1527721" y="2600977"/>
            <a:ext cx="239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As you can see, there are signs of foxing here…</a:t>
            </a:r>
            <a:endParaRPr lang="en-GB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4E9F8E-BAA0-43CA-5AC4-09A36EEE899C}"/>
              </a:ext>
            </a:extLst>
          </p:cNvPr>
          <p:cNvSpPr txBox="1"/>
          <p:nvPr/>
        </p:nvSpPr>
        <p:spPr>
          <a:xfrm>
            <a:off x="365929" y="4064301"/>
            <a:ext cx="264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Huh?! I have never let any foxes come close to these artefacts!</a:t>
            </a:r>
            <a:endParaRPr lang="en-GB" sz="1400" dirty="0"/>
          </a:p>
        </p:txBody>
      </p:sp>
      <p:sp>
        <p:nvSpPr>
          <p:cNvPr id="65" name="Speech Bubble: Oval 64">
            <a:extLst>
              <a:ext uri="{FF2B5EF4-FFF2-40B4-BE49-F238E27FC236}">
                <a16:creationId xmlns:a16="http://schemas.microsoft.com/office/drawing/2014/main" id="{A346C0C7-A9C0-0572-55A1-CDEC29E2DA87}"/>
              </a:ext>
            </a:extLst>
          </p:cNvPr>
          <p:cNvSpPr/>
          <p:nvPr/>
        </p:nvSpPr>
        <p:spPr>
          <a:xfrm>
            <a:off x="1199360" y="5302602"/>
            <a:ext cx="1137144" cy="460124"/>
          </a:xfrm>
          <a:custGeom>
            <a:avLst/>
            <a:gdLst>
              <a:gd name="connsiteX0" fmla="*/ -38731 w 1137144"/>
              <a:gd name="connsiteY0" fmla="*/ 526469 h 460124"/>
              <a:gd name="connsiteX1" fmla="*/ 128839 w 1137144"/>
              <a:gd name="connsiteY1" fmla="*/ 375903 h 460124"/>
              <a:gd name="connsiteX2" fmla="*/ 472827 w 1137144"/>
              <a:gd name="connsiteY2" fmla="*/ 3286 h 460124"/>
              <a:gd name="connsiteX3" fmla="*/ 918150 w 1137144"/>
              <a:gd name="connsiteY3" fmla="*/ 48623 h 460124"/>
              <a:gd name="connsiteX4" fmla="*/ 707800 w 1137144"/>
              <a:gd name="connsiteY4" fmla="*/ 453121 h 460124"/>
              <a:gd name="connsiteX5" fmla="*/ 295878 w 1137144"/>
              <a:gd name="connsiteY5" fmla="*/ 431938 h 460124"/>
              <a:gd name="connsiteX6" fmla="*/ -38731 w 1137144"/>
              <a:gd name="connsiteY6" fmla="*/ 526469 h 4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7144" h="460124" extrusionOk="0">
                <a:moveTo>
                  <a:pt x="-38731" y="526469"/>
                </a:moveTo>
                <a:cubicBezTo>
                  <a:pt x="19899" y="476791"/>
                  <a:pt x="78731" y="424567"/>
                  <a:pt x="128839" y="375903"/>
                </a:cubicBezTo>
                <a:cubicBezTo>
                  <a:pt x="-174129" y="288369"/>
                  <a:pt x="9806" y="25459"/>
                  <a:pt x="472827" y="3286"/>
                </a:cubicBezTo>
                <a:cubicBezTo>
                  <a:pt x="623341" y="-18161"/>
                  <a:pt x="797367" y="5373"/>
                  <a:pt x="918150" y="48623"/>
                </a:cubicBezTo>
                <a:cubicBezTo>
                  <a:pt x="1320246" y="148389"/>
                  <a:pt x="1131850" y="396839"/>
                  <a:pt x="707800" y="453121"/>
                </a:cubicBezTo>
                <a:cubicBezTo>
                  <a:pt x="571547" y="478573"/>
                  <a:pt x="400915" y="469116"/>
                  <a:pt x="295878" y="431938"/>
                </a:cubicBezTo>
                <a:cubicBezTo>
                  <a:pt x="238520" y="473771"/>
                  <a:pt x="38222" y="491897"/>
                  <a:pt x="-38731" y="52646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0741754">
                  <a:prstGeom prst="wedgeEllipseCallout">
                    <a:avLst>
                      <a:gd name="adj1" fmla="val -53406"/>
                      <a:gd name="adj2" fmla="val 6441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…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B528EF1-C629-D89B-97B4-46BB076D0690}"/>
              </a:ext>
            </a:extLst>
          </p:cNvPr>
          <p:cNvGrpSpPr/>
          <p:nvPr/>
        </p:nvGrpSpPr>
        <p:grpSpPr>
          <a:xfrm flipH="1">
            <a:off x="7173820" y="4760331"/>
            <a:ext cx="857250" cy="752475"/>
            <a:chOff x="3937694" y="2871787"/>
            <a:chExt cx="857250" cy="752475"/>
          </a:xfrm>
        </p:grpSpPr>
        <p:pic>
          <p:nvPicPr>
            <p:cNvPr id="67" name="Graphic 66" descr="Short haired woman">
              <a:extLst>
                <a:ext uri="{FF2B5EF4-FFF2-40B4-BE49-F238E27FC236}">
                  <a16:creationId xmlns:a16="http://schemas.microsoft.com/office/drawing/2014/main" id="{E19AD767-8DD8-DBB2-A343-6E07E11FE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694" y="2871787"/>
              <a:ext cx="857250" cy="752475"/>
            </a:xfrm>
            <a:prstGeom prst="rect">
              <a:avLst/>
            </a:prstGeom>
          </p:spPr>
        </p:pic>
        <p:pic>
          <p:nvPicPr>
            <p:cNvPr id="68" name="Graphic 67" descr="A talking face">
              <a:extLst>
                <a:ext uri="{FF2B5EF4-FFF2-40B4-BE49-F238E27FC236}">
                  <a16:creationId xmlns:a16="http://schemas.microsoft.com/office/drawing/2014/main" id="{27E42802-9666-04B7-F734-58DF776B2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2752" y="3148499"/>
              <a:ext cx="304800" cy="36195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4549D2-AB83-B890-8942-A628DA19E12C}"/>
              </a:ext>
            </a:extLst>
          </p:cNvPr>
          <p:cNvGrpSpPr/>
          <p:nvPr/>
        </p:nvGrpSpPr>
        <p:grpSpPr>
          <a:xfrm>
            <a:off x="4340452" y="5446287"/>
            <a:ext cx="742950" cy="819150"/>
            <a:chOff x="5597890" y="2862262"/>
            <a:chExt cx="742950" cy="819150"/>
          </a:xfrm>
        </p:grpSpPr>
        <p:pic>
          <p:nvPicPr>
            <p:cNvPr id="70" name="Graphic 69" descr="Elderly woman with bun hair">
              <a:extLst>
                <a:ext uri="{FF2B5EF4-FFF2-40B4-BE49-F238E27FC236}">
                  <a16:creationId xmlns:a16="http://schemas.microsoft.com/office/drawing/2014/main" id="{2DA6A4CE-2F3F-B3BF-F568-03988E189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97890" y="2862262"/>
              <a:ext cx="742950" cy="819150"/>
            </a:xfrm>
            <a:prstGeom prst="rect">
              <a:avLst/>
            </a:prstGeom>
          </p:spPr>
        </p:pic>
        <p:pic>
          <p:nvPicPr>
            <p:cNvPr id="71" name="Graphic 70" descr="A face with one eyebrow">
              <a:extLst>
                <a:ext uri="{FF2B5EF4-FFF2-40B4-BE49-F238E27FC236}">
                  <a16:creationId xmlns:a16="http://schemas.microsoft.com/office/drawing/2014/main" id="{B287526A-5BCB-1AFD-B4AA-71C6B1E6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43600" y="3271837"/>
              <a:ext cx="304800" cy="314325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FD02EB-AA14-43DA-E7B1-52995DB7F7EA}"/>
              </a:ext>
            </a:extLst>
          </p:cNvPr>
          <p:cNvGrpSpPr/>
          <p:nvPr/>
        </p:nvGrpSpPr>
        <p:grpSpPr>
          <a:xfrm>
            <a:off x="4247446" y="2900050"/>
            <a:ext cx="742950" cy="819150"/>
            <a:chOff x="6202629" y="4348162"/>
            <a:chExt cx="742950" cy="819150"/>
          </a:xfrm>
        </p:grpSpPr>
        <p:pic>
          <p:nvPicPr>
            <p:cNvPr id="73" name="Graphic 72" descr="Elderly woman with bun hair">
              <a:extLst>
                <a:ext uri="{FF2B5EF4-FFF2-40B4-BE49-F238E27FC236}">
                  <a16:creationId xmlns:a16="http://schemas.microsoft.com/office/drawing/2014/main" id="{19F8DDFB-7662-7574-1C1E-CABFDC31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02629" y="4348162"/>
              <a:ext cx="742950" cy="819150"/>
            </a:xfrm>
            <a:prstGeom prst="rect">
              <a:avLst/>
            </a:prstGeom>
          </p:spPr>
        </p:pic>
        <p:pic>
          <p:nvPicPr>
            <p:cNvPr id="74" name="Graphic 73" descr="A bored face">
              <a:extLst>
                <a:ext uri="{FF2B5EF4-FFF2-40B4-BE49-F238E27FC236}">
                  <a16:creationId xmlns:a16="http://schemas.microsoft.com/office/drawing/2014/main" id="{88DE8442-73DD-4BBC-2F2B-66FE273B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61664" y="4745297"/>
              <a:ext cx="304800" cy="333375"/>
            </a:xfrm>
            <a:prstGeom prst="rect">
              <a:avLst/>
            </a:prstGeom>
          </p:spPr>
        </p:pic>
      </p:grpSp>
      <p:sp>
        <p:nvSpPr>
          <p:cNvPr id="75" name="Speech Bubble: Oval 74">
            <a:extLst>
              <a:ext uri="{FF2B5EF4-FFF2-40B4-BE49-F238E27FC236}">
                <a16:creationId xmlns:a16="http://schemas.microsoft.com/office/drawing/2014/main" id="{786E3FE6-F26F-69AD-8EC7-C13656986E79}"/>
              </a:ext>
            </a:extLst>
          </p:cNvPr>
          <p:cNvSpPr/>
          <p:nvPr/>
        </p:nvSpPr>
        <p:spPr>
          <a:xfrm>
            <a:off x="4990396" y="1948609"/>
            <a:ext cx="2943125" cy="1512241"/>
          </a:xfrm>
          <a:custGeom>
            <a:avLst/>
            <a:gdLst>
              <a:gd name="connsiteX0" fmla="*/ -7446 w 2943125"/>
              <a:gd name="connsiteY0" fmla="*/ 1616298 h 1512241"/>
              <a:gd name="connsiteX1" fmla="*/ 304722 w 2943125"/>
              <a:gd name="connsiteY1" fmla="*/ 1216838 h 1512241"/>
              <a:gd name="connsiteX2" fmla="*/ 1107184 w 2943125"/>
              <a:gd name="connsiteY2" fmla="*/ 23546 h 1512241"/>
              <a:gd name="connsiteX3" fmla="*/ 2420432 w 2943125"/>
              <a:gd name="connsiteY3" fmla="*/ 178181 h 1512241"/>
              <a:gd name="connsiteX4" fmla="*/ 1990279 w 2943125"/>
              <a:gd name="connsiteY4" fmla="*/ 1463710 h 1512241"/>
              <a:gd name="connsiteX5" fmla="*/ 725577 w 2943125"/>
              <a:gd name="connsiteY5" fmla="*/ 1407886 h 1512241"/>
              <a:gd name="connsiteX6" fmla="*/ -7446 w 2943125"/>
              <a:gd name="connsiteY6" fmla="*/ 1616298 h 151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3125" h="1512241" extrusionOk="0">
                <a:moveTo>
                  <a:pt x="-7446" y="1616298"/>
                </a:moveTo>
                <a:cubicBezTo>
                  <a:pt x="60378" y="1470491"/>
                  <a:pt x="180326" y="1330930"/>
                  <a:pt x="304722" y="1216838"/>
                </a:cubicBezTo>
                <a:cubicBezTo>
                  <a:pt x="-346834" y="800802"/>
                  <a:pt x="-60307" y="125203"/>
                  <a:pt x="1107184" y="23546"/>
                </a:cubicBezTo>
                <a:cubicBezTo>
                  <a:pt x="1546299" y="-69074"/>
                  <a:pt x="2123202" y="-22738"/>
                  <a:pt x="2420432" y="178181"/>
                </a:cubicBezTo>
                <a:cubicBezTo>
                  <a:pt x="3361781" y="499363"/>
                  <a:pt x="2937439" y="1231891"/>
                  <a:pt x="1990279" y="1463710"/>
                </a:cubicBezTo>
                <a:cubicBezTo>
                  <a:pt x="1592162" y="1618893"/>
                  <a:pt x="1081426" y="1536212"/>
                  <a:pt x="725577" y="1407886"/>
                </a:cubicBezTo>
                <a:cubicBezTo>
                  <a:pt x="578433" y="1426721"/>
                  <a:pt x="206967" y="1618394"/>
                  <a:pt x="-7446" y="161629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0741754">
                  <a:prstGeom prst="wedgeEllipseCallout">
                    <a:avLst>
                      <a:gd name="adj1" fmla="val -50253"/>
                      <a:gd name="adj2" fmla="val 5688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167F4834-CE11-5864-2D4B-101D5BC31D80}"/>
              </a:ext>
            </a:extLst>
          </p:cNvPr>
          <p:cNvSpPr/>
          <p:nvPr/>
        </p:nvSpPr>
        <p:spPr>
          <a:xfrm flipH="1">
            <a:off x="4340452" y="4070711"/>
            <a:ext cx="2643139" cy="972425"/>
          </a:xfrm>
          <a:custGeom>
            <a:avLst/>
            <a:gdLst>
              <a:gd name="connsiteX0" fmla="*/ -90025 w 2643139"/>
              <a:gd name="connsiteY0" fmla="*/ 1112639 h 972425"/>
              <a:gd name="connsiteX1" fmla="*/ 299469 w 2643139"/>
              <a:gd name="connsiteY1" fmla="*/ 794432 h 972425"/>
              <a:gd name="connsiteX2" fmla="*/ 1136085 w 2643139"/>
              <a:gd name="connsiteY2" fmla="*/ 4812 h 972425"/>
              <a:gd name="connsiteX3" fmla="*/ 2131849 w 2643139"/>
              <a:gd name="connsiteY3" fmla="*/ 102108 h 972425"/>
              <a:gd name="connsiteX4" fmla="*/ 1592502 w 2643139"/>
              <a:gd name="connsiteY4" fmla="*/ 962098 h 972425"/>
              <a:gd name="connsiteX5" fmla="*/ 687728 w 2643139"/>
              <a:gd name="connsiteY5" fmla="*/ 912854 h 972425"/>
              <a:gd name="connsiteX6" fmla="*/ -90025 w 2643139"/>
              <a:gd name="connsiteY6" fmla="*/ 1112639 h 97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39" h="972425" extrusionOk="0">
                <a:moveTo>
                  <a:pt x="-90025" y="1112639"/>
                </a:moveTo>
                <a:cubicBezTo>
                  <a:pt x="-17509" y="1084842"/>
                  <a:pt x="118955" y="916014"/>
                  <a:pt x="299469" y="794432"/>
                </a:cubicBezTo>
                <a:cubicBezTo>
                  <a:pt x="-367333" y="526350"/>
                  <a:pt x="103530" y="55211"/>
                  <a:pt x="1136085" y="4812"/>
                </a:cubicBezTo>
                <a:cubicBezTo>
                  <a:pt x="1482036" y="-25697"/>
                  <a:pt x="1870566" y="7559"/>
                  <a:pt x="2131849" y="102108"/>
                </a:cubicBezTo>
                <a:cubicBezTo>
                  <a:pt x="3053213" y="336630"/>
                  <a:pt x="2634784" y="860849"/>
                  <a:pt x="1592502" y="962098"/>
                </a:cubicBezTo>
                <a:cubicBezTo>
                  <a:pt x="1297535" y="1038879"/>
                  <a:pt x="959298" y="970381"/>
                  <a:pt x="687728" y="912854"/>
                </a:cubicBezTo>
                <a:cubicBezTo>
                  <a:pt x="406606" y="939913"/>
                  <a:pt x="110677" y="1117693"/>
                  <a:pt x="-90025" y="111263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0741754">
                  <a:prstGeom prst="wedgeEllipseCallout">
                    <a:avLst>
                      <a:gd name="adj1" fmla="val -53406"/>
                      <a:gd name="adj2" fmla="val 6441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CB72BA-CE1D-6CE3-3BCA-59DF14F9F60F}"/>
              </a:ext>
            </a:extLst>
          </p:cNvPr>
          <p:cNvSpPr txBox="1"/>
          <p:nvPr/>
        </p:nvSpPr>
        <p:spPr>
          <a:xfrm>
            <a:off x="5292029" y="2165759"/>
            <a:ext cx="26850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Now, these specks are frass which means we will need to send this for anoxic treatment before we can process the collection…</a:t>
            </a:r>
            <a:endParaRPr lang="en-GB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1BE2EA-F70F-5A94-E595-C75D495CC503}"/>
              </a:ext>
            </a:extLst>
          </p:cNvPr>
          <p:cNvSpPr txBox="1"/>
          <p:nvPr/>
        </p:nvSpPr>
        <p:spPr>
          <a:xfrm>
            <a:off x="4713700" y="4197061"/>
            <a:ext cx="2438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Huh?! What fresh? These have been in my family for 100 years!</a:t>
            </a:r>
            <a:endParaRPr lang="en-GB" sz="1400" dirty="0"/>
          </a:p>
        </p:txBody>
      </p:sp>
      <p:sp>
        <p:nvSpPr>
          <p:cNvPr id="79" name="Speech Bubble: Oval 78">
            <a:extLst>
              <a:ext uri="{FF2B5EF4-FFF2-40B4-BE49-F238E27FC236}">
                <a16:creationId xmlns:a16="http://schemas.microsoft.com/office/drawing/2014/main" id="{A34CC7D8-0939-0D1B-9C87-CE04D6C0430B}"/>
              </a:ext>
            </a:extLst>
          </p:cNvPr>
          <p:cNvSpPr/>
          <p:nvPr/>
        </p:nvSpPr>
        <p:spPr>
          <a:xfrm>
            <a:off x="5228402" y="5450245"/>
            <a:ext cx="1137144" cy="460124"/>
          </a:xfrm>
          <a:custGeom>
            <a:avLst/>
            <a:gdLst>
              <a:gd name="connsiteX0" fmla="*/ -38731 w 1137144"/>
              <a:gd name="connsiteY0" fmla="*/ 526469 h 460124"/>
              <a:gd name="connsiteX1" fmla="*/ 128839 w 1137144"/>
              <a:gd name="connsiteY1" fmla="*/ 375903 h 460124"/>
              <a:gd name="connsiteX2" fmla="*/ 472827 w 1137144"/>
              <a:gd name="connsiteY2" fmla="*/ 3286 h 460124"/>
              <a:gd name="connsiteX3" fmla="*/ 918150 w 1137144"/>
              <a:gd name="connsiteY3" fmla="*/ 48623 h 460124"/>
              <a:gd name="connsiteX4" fmla="*/ 707800 w 1137144"/>
              <a:gd name="connsiteY4" fmla="*/ 453121 h 460124"/>
              <a:gd name="connsiteX5" fmla="*/ 295878 w 1137144"/>
              <a:gd name="connsiteY5" fmla="*/ 431938 h 460124"/>
              <a:gd name="connsiteX6" fmla="*/ -38731 w 1137144"/>
              <a:gd name="connsiteY6" fmla="*/ 526469 h 4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7144" h="460124" extrusionOk="0">
                <a:moveTo>
                  <a:pt x="-38731" y="526469"/>
                </a:moveTo>
                <a:cubicBezTo>
                  <a:pt x="19899" y="476791"/>
                  <a:pt x="78731" y="424567"/>
                  <a:pt x="128839" y="375903"/>
                </a:cubicBezTo>
                <a:cubicBezTo>
                  <a:pt x="-174129" y="288369"/>
                  <a:pt x="9806" y="25459"/>
                  <a:pt x="472827" y="3286"/>
                </a:cubicBezTo>
                <a:cubicBezTo>
                  <a:pt x="623341" y="-18161"/>
                  <a:pt x="797367" y="5373"/>
                  <a:pt x="918150" y="48623"/>
                </a:cubicBezTo>
                <a:cubicBezTo>
                  <a:pt x="1320246" y="148389"/>
                  <a:pt x="1131850" y="396839"/>
                  <a:pt x="707800" y="453121"/>
                </a:cubicBezTo>
                <a:cubicBezTo>
                  <a:pt x="571547" y="478573"/>
                  <a:pt x="400915" y="469116"/>
                  <a:pt x="295878" y="431938"/>
                </a:cubicBezTo>
                <a:cubicBezTo>
                  <a:pt x="238520" y="473771"/>
                  <a:pt x="38222" y="491897"/>
                  <a:pt x="-38731" y="52646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0741754">
                  <a:prstGeom prst="wedgeEllipseCallout">
                    <a:avLst>
                      <a:gd name="adj1" fmla="val -53406"/>
                      <a:gd name="adj2" fmla="val 6441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…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3003133-F357-D9DC-3E40-B17A8224AB7A}"/>
              </a:ext>
            </a:extLst>
          </p:cNvPr>
          <p:cNvGrpSpPr/>
          <p:nvPr/>
        </p:nvGrpSpPr>
        <p:grpSpPr>
          <a:xfrm flipH="1">
            <a:off x="11185950" y="4673251"/>
            <a:ext cx="857250" cy="752475"/>
            <a:chOff x="3937694" y="2871787"/>
            <a:chExt cx="857250" cy="752475"/>
          </a:xfrm>
        </p:grpSpPr>
        <p:pic>
          <p:nvPicPr>
            <p:cNvPr id="101" name="Graphic 100" descr="Short haired woman">
              <a:extLst>
                <a:ext uri="{FF2B5EF4-FFF2-40B4-BE49-F238E27FC236}">
                  <a16:creationId xmlns:a16="http://schemas.microsoft.com/office/drawing/2014/main" id="{D4177AD3-45FF-1749-77D5-119CFA310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694" y="2871787"/>
              <a:ext cx="857250" cy="752475"/>
            </a:xfrm>
            <a:prstGeom prst="rect">
              <a:avLst/>
            </a:prstGeom>
          </p:spPr>
        </p:pic>
        <p:pic>
          <p:nvPicPr>
            <p:cNvPr id="102" name="Graphic 101" descr="A talking face">
              <a:extLst>
                <a:ext uri="{FF2B5EF4-FFF2-40B4-BE49-F238E27FC236}">
                  <a16:creationId xmlns:a16="http://schemas.microsoft.com/office/drawing/2014/main" id="{CAE9597B-A511-BB21-2A41-A0C162E29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2752" y="3148499"/>
              <a:ext cx="304800" cy="36195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5119C8C-0A65-718E-9881-91B51F08341E}"/>
              </a:ext>
            </a:extLst>
          </p:cNvPr>
          <p:cNvGrpSpPr/>
          <p:nvPr/>
        </p:nvGrpSpPr>
        <p:grpSpPr>
          <a:xfrm>
            <a:off x="8425608" y="3002821"/>
            <a:ext cx="742950" cy="819150"/>
            <a:chOff x="6202629" y="4348162"/>
            <a:chExt cx="742950" cy="819150"/>
          </a:xfrm>
        </p:grpSpPr>
        <p:pic>
          <p:nvPicPr>
            <p:cNvPr id="107" name="Graphic 106" descr="Elderly woman with bun hair">
              <a:extLst>
                <a:ext uri="{FF2B5EF4-FFF2-40B4-BE49-F238E27FC236}">
                  <a16:creationId xmlns:a16="http://schemas.microsoft.com/office/drawing/2014/main" id="{D58AC040-9D2A-7139-61C4-E9304BD41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02629" y="4348162"/>
              <a:ext cx="742950" cy="819150"/>
            </a:xfrm>
            <a:prstGeom prst="rect">
              <a:avLst/>
            </a:prstGeom>
          </p:spPr>
        </p:pic>
        <p:pic>
          <p:nvPicPr>
            <p:cNvPr id="108" name="Graphic 107" descr="A bored face">
              <a:extLst>
                <a:ext uri="{FF2B5EF4-FFF2-40B4-BE49-F238E27FC236}">
                  <a16:creationId xmlns:a16="http://schemas.microsoft.com/office/drawing/2014/main" id="{17045D9C-3261-2436-6800-EFD78AEAB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61664" y="4745297"/>
              <a:ext cx="304800" cy="333375"/>
            </a:xfrm>
            <a:prstGeom prst="rect">
              <a:avLst/>
            </a:prstGeom>
          </p:spPr>
        </p:pic>
      </p:grpSp>
      <p:sp>
        <p:nvSpPr>
          <p:cNvPr id="109" name="Speech Bubble: Oval 108">
            <a:extLst>
              <a:ext uri="{FF2B5EF4-FFF2-40B4-BE49-F238E27FC236}">
                <a16:creationId xmlns:a16="http://schemas.microsoft.com/office/drawing/2014/main" id="{CC5B6435-2376-BD55-64FA-360CC019D723}"/>
              </a:ext>
            </a:extLst>
          </p:cNvPr>
          <p:cNvSpPr/>
          <p:nvPr/>
        </p:nvSpPr>
        <p:spPr>
          <a:xfrm>
            <a:off x="9349372" y="2442205"/>
            <a:ext cx="2487417" cy="972425"/>
          </a:xfrm>
          <a:custGeom>
            <a:avLst/>
            <a:gdLst>
              <a:gd name="connsiteX0" fmla="*/ -84721 w 2487417"/>
              <a:gd name="connsiteY0" fmla="*/ 1112639 h 972425"/>
              <a:gd name="connsiteX1" fmla="*/ 281825 w 2487417"/>
              <a:gd name="connsiteY1" fmla="*/ 794432 h 972425"/>
              <a:gd name="connsiteX2" fmla="*/ 1047587 w 2487417"/>
              <a:gd name="connsiteY2" fmla="*/ 6083 h 972425"/>
              <a:gd name="connsiteX3" fmla="*/ 2007585 w 2487417"/>
              <a:gd name="connsiteY3" fmla="*/ 102514 h 972425"/>
              <a:gd name="connsiteX4" fmla="*/ 1529419 w 2487417"/>
              <a:gd name="connsiteY4" fmla="*/ 959422 h 972425"/>
              <a:gd name="connsiteX5" fmla="*/ 647210 w 2487417"/>
              <a:gd name="connsiteY5" fmla="*/ 912854 h 972425"/>
              <a:gd name="connsiteX6" fmla="*/ -84721 w 2487417"/>
              <a:gd name="connsiteY6" fmla="*/ 1112639 h 97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7417" h="972425" extrusionOk="0">
                <a:moveTo>
                  <a:pt x="-84721" y="1112639"/>
                </a:moveTo>
                <a:cubicBezTo>
                  <a:pt x="-2011" y="1016958"/>
                  <a:pt x="217046" y="843988"/>
                  <a:pt x="281825" y="794432"/>
                </a:cubicBezTo>
                <a:cubicBezTo>
                  <a:pt x="-341062" y="530655"/>
                  <a:pt x="3109" y="43288"/>
                  <a:pt x="1047587" y="6083"/>
                </a:cubicBezTo>
                <a:cubicBezTo>
                  <a:pt x="1384124" y="-20857"/>
                  <a:pt x="1745459" y="13286"/>
                  <a:pt x="2007585" y="102514"/>
                </a:cubicBezTo>
                <a:cubicBezTo>
                  <a:pt x="2914815" y="301826"/>
                  <a:pt x="2477411" y="847052"/>
                  <a:pt x="1529419" y="959422"/>
                </a:cubicBezTo>
                <a:cubicBezTo>
                  <a:pt x="1236627" y="1011175"/>
                  <a:pt x="894610" y="980267"/>
                  <a:pt x="647210" y="912854"/>
                </a:cubicBezTo>
                <a:cubicBezTo>
                  <a:pt x="562216" y="961426"/>
                  <a:pt x="229134" y="962141"/>
                  <a:pt x="-84721" y="111263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0741754">
                  <a:prstGeom prst="wedgeEllipseCallout">
                    <a:avLst>
                      <a:gd name="adj1" fmla="val -53406"/>
                      <a:gd name="adj2" fmla="val 6441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Speech Bubble: Oval 109">
            <a:extLst>
              <a:ext uri="{FF2B5EF4-FFF2-40B4-BE49-F238E27FC236}">
                <a16:creationId xmlns:a16="http://schemas.microsoft.com/office/drawing/2014/main" id="{4E1DD9D3-6469-44C0-D344-942E5A22AD0E}"/>
              </a:ext>
            </a:extLst>
          </p:cNvPr>
          <p:cNvSpPr/>
          <p:nvPr/>
        </p:nvSpPr>
        <p:spPr>
          <a:xfrm flipH="1">
            <a:off x="8382523" y="3940155"/>
            <a:ext cx="2643139" cy="972425"/>
          </a:xfrm>
          <a:custGeom>
            <a:avLst/>
            <a:gdLst>
              <a:gd name="connsiteX0" fmla="*/ -90025 w 2643139"/>
              <a:gd name="connsiteY0" fmla="*/ 1112639 h 972425"/>
              <a:gd name="connsiteX1" fmla="*/ 299469 w 2643139"/>
              <a:gd name="connsiteY1" fmla="*/ 794432 h 972425"/>
              <a:gd name="connsiteX2" fmla="*/ 1136085 w 2643139"/>
              <a:gd name="connsiteY2" fmla="*/ 4812 h 972425"/>
              <a:gd name="connsiteX3" fmla="*/ 2131849 w 2643139"/>
              <a:gd name="connsiteY3" fmla="*/ 102108 h 972425"/>
              <a:gd name="connsiteX4" fmla="*/ 1592502 w 2643139"/>
              <a:gd name="connsiteY4" fmla="*/ 962098 h 972425"/>
              <a:gd name="connsiteX5" fmla="*/ 687728 w 2643139"/>
              <a:gd name="connsiteY5" fmla="*/ 912854 h 972425"/>
              <a:gd name="connsiteX6" fmla="*/ -90025 w 2643139"/>
              <a:gd name="connsiteY6" fmla="*/ 1112639 h 97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39" h="972425" extrusionOk="0">
                <a:moveTo>
                  <a:pt x="-90025" y="1112639"/>
                </a:moveTo>
                <a:cubicBezTo>
                  <a:pt x="-17509" y="1084842"/>
                  <a:pt x="118955" y="916014"/>
                  <a:pt x="299469" y="794432"/>
                </a:cubicBezTo>
                <a:cubicBezTo>
                  <a:pt x="-367333" y="526350"/>
                  <a:pt x="103530" y="55211"/>
                  <a:pt x="1136085" y="4812"/>
                </a:cubicBezTo>
                <a:cubicBezTo>
                  <a:pt x="1482036" y="-25697"/>
                  <a:pt x="1870566" y="7559"/>
                  <a:pt x="2131849" y="102108"/>
                </a:cubicBezTo>
                <a:cubicBezTo>
                  <a:pt x="3053213" y="336630"/>
                  <a:pt x="2634784" y="860849"/>
                  <a:pt x="1592502" y="962098"/>
                </a:cubicBezTo>
                <a:cubicBezTo>
                  <a:pt x="1297535" y="1038879"/>
                  <a:pt x="959298" y="970381"/>
                  <a:pt x="687728" y="912854"/>
                </a:cubicBezTo>
                <a:cubicBezTo>
                  <a:pt x="406606" y="939913"/>
                  <a:pt x="110677" y="1117693"/>
                  <a:pt x="-90025" y="111263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0741754">
                  <a:prstGeom prst="wedgeEllipseCallout">
                    <a:avLst>
                      <a:gd name="adj1" fmla="val -53406"/>
                      <a:gd name="adj2" fmla="val 6441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8673E4-4DA4-049A-F0F6-A6FFB0CA8011}"/>
              </a:ext>
            </a:extLst>
          </p:cNvPr>
          <p:cNvSpPr txBox="1"/>
          <p:nvPr/>
        </p:nvSpPr>
        <p:spPr>
          <a:xfrm>
            <a:off x="9483282" y="2655481"/>
            <a:ext cx="2397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Right here, you see there are signs of delamination…</a:t>
            </a:r>
            <a:endParaRPr lang="en-GB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A4B83D-E6FF-63A9-EA35-E8DA10E8E60B}"/>
              </a:ext>
            </a:extLst>
          </p:cNvPr>
          <p:cNvSpPr txBox="1"/>
          <p:nvPr/>
        </p:nvSpPr>
        <p:spPr>
          <a:xfrm>
            <a:off x="8571498" y="4056748"/>
            <a:ext cx="2487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Huh?! Is delamination the reverse of lamination? I would never do that!</a:t>
            </a:r>
            <a:endParaRPr lang="en-GB" sz="1400" dirty="0"/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FBBE027D-255B-F2BD-6634-FB6FE7D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67" y="183058"/>
            <a:ext cx="10515600" cy="1325563"/>
          </a:xfrm>
        </p:spPr>
        <p:txBody>
          <a:bodyPr/>
          <a:lstStyle/>
          <a:p>
            <a:r>
              <a:rPr lang="en-SG" dirty="0"/>
              <a:t>However, sometimes when they respond speak, it is like another language…</a:t>
            </a:r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0153856-7893-3C9D-18D2-64F9B001A799}"/>
              </a:ext>
            </a:extLst>
          </p:cNvPr>
          <p:cNvSpPr/>
          <p:nvPr/>
        </p:nvSpPr>
        <p:spPr>
          <a:xfrm>
            <a:off x="162109" y="1824562"/>
            <a:ext cx="3887498" cy="4576688"/>
          </a:xfrm>
          <a:custGeom>
            <a:avLst/>
            <a:gdLst>
              <a:gd name="connsiteX0" fmla="*/ 0 w 3887498"/>
              <a:gd name="connsiteY0" fmla="*/ 0 h 4576688"/>
              <a:gd name="connsiteX1" fmla="*/ 570166 w 3887498"/>
              <a:gd name="connsiteY1" fmla="*/ 0 h 4576688"/>
              <a:gd name="connsiteX2" fmla="*/ 1256958 w 3887498"/>
              <a:gd name="connsiteY2" fmla="*/ 0 h 4576688"/>
              <a:gd name="connsiteX3" fmla="*/ 1982624 w 3887498"/>
              <a:gd name="connsiteY3" fmla="*/ 0 h 4576688"/>
              <a:gd name="connsiteX4" fmla="*/ 2552790 w 3887498"/>
              <a:gd name="connsiteY4" fmla="*/ 0 h 4576688"/>
              <a:gd name="connsiteX5" fmla="*/ 3239582 w 3887498"/>
              <a:gd name="connsiteY5" fmla="*/ 0 h 4576688"/>
              <a:gd name="connsiteX6" fmla="*/ 3887498 w 3887498"/>
              <a:gd name="connsiteY6" fmla="*/ 0 h 4576688"/>
              <a:gd name="connsiteX7" fmla="*/ 3887498 w 3887498"/>
              <a:gd name="connsiteY7" fmla="*/ 745346 h 4576688"/>
              <a:gd name="connsiteX8" fmla="*/ 3887498 w 3887498"/>
              <a:gd name="connsiteY8" fmla="*/ 1353392 h 4576688"/>
              <a:gd name="connsiteX9" fmla="*/ 3887498 w 3887498"/>
              <a:gd name="connsiteY9" fmla="*/ 1915671 h 4576688"/>
              <a:gd name="connsiteX10" fmla="*/ 3887498 w 3887498"/>
              <a:gd name="connsiteY10" fmla="*/ 2569483 h 4576688"/>
              <a:gd name="connsiteX11" fmla="*/ 3887498 w 3887498"/>
              <a:gd name="connsiteY11" fmla="*/ 3314830 h 4576688"/>
              <a:gd name="connsiteX12" fmla="*/ 3887498 w 3887498"/>
              <a:gd name="connsiteY12" fmla="*/ 4576688 h 4576688"/>
              <a:gd name="connsiteX13" fmla="*/ 3200707 w 3887498"/>
              <a:gd name="connsiteY13" fmla="*/ 4576688 h 4576688"/>
              <a:gd name="connsiteX14" fmla="*/ 2475040 w 3887498"/>
              <a:gd name="connsiteY14" fmla="*/ 4576688 h 4576688"/>
              <a:gd name="connsiteX15" fmla="*/ 1904874 w 3887498"/>
              <a:gd name="connsiteY15" fmla="*/ 4576688 h 4576688"/>
              <a:gd name="connsiteX16" fmla="*/ 1179208 w 3887498"/>
              <a:gd name="connsiteY16" fmla="*/ 4576688 h 4576688"/>
              <a:gd name="connsiteX17" fmla="*/ 0 w 3887498"/>
              <a:gd name="connsiteY17" fmla="*/ 4576688 h 4576688"/>
              <a:gd name="connsiteX18" fmla="*/ 0 w 3887498"/>
              <a:gd name="connsiteY18" fmla="*/ 4014409 h 4576688"/>
              <a:gd name="connsiteX19" fmla="*/ 0 w 3887498"/>
              <a:gd name="connsiteY19" fmla="*/ 3406363 h 4576688"/>
              <a:gd name="connsiteX20" fmla="*/ 0 w 3887498"/>
              <a:gd name="connsiteY20" fmla="*/ 2798318 h 4576688"/>
              <a:gd name="connsiteX21" fmla="*/ 0 w 3887498"/>
              <a:gd name="connsiteY21" fmla="*/ 2144505 h 4576688"/>
              <a:gd name="connsiteX22" fmla="*/ 0 w 3887498"/>
              <a:gd name="connsiteY22" fmla="*/ 1490693 h 4576688"/>
              <a:gd name="connsiteX23" fmla="*/ 0 w 3887498"/>
              <a:gd name="connsiteY23" fmla="*/ 791113 h 4576688"/>
              <a:gd name="connsiteX24" fmla="*/ 0 w 3887498"/>
              <a:gd name="connsiteY24" fmla="*/ 0 h 457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7498" h="4576688" extrusionOk="0">
                <a:moveTo>
                  <a:pt x="0" y="0"/>
                </a:moveTo>
                <a:cubicBezTo>
                  <a:pt x="227914" y="20"/>
                  <a:pt x="416220" y="15717"/>
                  <a:pt x="570166" y="0"/>
                </a:cubicBezTo>
                <a:cubicBezTo>
                  <a:pt x="724112" y="-15717"/>
                  <a:pt x="1024523" y="-9608"/>
                  <a:pt x="1256958" y="0"/>
                </a:cubicBezTo>
                <a:cubicBezTo>
                  <a:pt x="1489393" y="9608"/>
                  <a:pt x="1655644" y="6437"/>
                  <a:pt x="1982624" y="0"/>
                </a:cubicBezTo>
                <a:cubicBezTo>
                  <a:pt x="2309604" y="-6437"/>
                  <a:pt x="2376878" y="876"/>
                  <a:pt x="2552790" y="0"/>
                </a:cubicBezTo>
                <a:cubicBezTo>
                  <a:pt x="2728702" y="-876"/>
                  <a:pt x="3064028" y="-2745"/>
                  <a:pt x="3239582" y="0"/>
                </a:cubicBezTo>
                <a:cubicBezTo>
                  <a:pt x="3415136" y="2745"/>
                  <a:pt x="3585998" y="28583"/>
                  <a:pt x="3887498" y="0"/>
                </a:cubicBezTo>
                <a:cubicBezTo>
                  <a:pt x="3921913" y="325696"/>
                  <a:pt x="3865169" y="464276"/>
                  <a:pt x="3887498" y="745346"/>
                </a:cubicBezTo>
                <a:cubicBezTo>
                  <a:pt x="3909827" y="1026416"/>
                  <a:pt x="3875667" y="1210345"/>
                  <a:pt x="3887498" y="1353392"/>
                </a:cubicBezTo>
                <a:cubicBezTo>
                  <a:pt x="3899329" y="1496439"/>
                  <a:pt x="3893061" y="1671693"/>
                  <a:pt x="3887498" y="1915671"/>
                </a:cubicBezTo>
                <a:cubicBezTo>
                  <a:pt x="3881935" y="2159649"/>
                  <a:pt x="3865214" y="2417928"/>
                  <a:pt x="3887498" y="2569483"/>
                </a:cubicBezTo>
                <a:cubicBezTo>
                  <a:pt x="3909782" y="2721038"/>
                  <a:pt x="3876140" y="3012118"/>
                  <a:pt x="3887498" y="3314830"/>
                </a:cubicBezTo>
                <a:cubicBezTo>
                  <a:pt x="3898856" y="3617542"/>
                  <a:pt x="3833386" y="3950210"/>
                  <a:pt x="3887498" y="4576688"/>
                </a:cubicBezTo>
                <a:cubicBezTo>
                  <a:pt x="3732056" y="4595943"/>
                  <a:pt x="3375477" y="4584612"/>
                  <a:pt x="3200707" y="4576688"/>
                </a:cubicBezTo>
                <a:cubicBezTo>
                  <a:pt x="3025937" y="4568764"/>
                  <a:pt x="2646505" y="4582414"/>
                  <a:pt x="2475040" y="4576688"/>
                </a:cubicBezTo>
                <a:cubicBezTo>
                  <a:pt x="2303575" y="4570962"/>
                  <a:pt x="2122000" y="4572701"/>
                  <a:pt x="1904874" y="4576688"/>
                </a:cubicBezTo>
                <a:cubicBezTo>
                  <a:pt x="1687748" y="4580675"/>
                  <a:pt x="1409963" y="4601147"/>
                  <a:pt x="1179208" y="4576688"/>
                </a:cubicBezTo>
                <a:cubicBezTo>
                  <a:pt x="948453" y="4552229"/>
                  <a:pt x="304823" y="4595874"/>
                  <a:pt x="0" y="4576688"/>
                </a:cubicBezTo>
                <a:cubicBezTo>
                  <a:pt x="26529" y="4297705"/>
                  <a:pt x="11071" y="4229026"/>
                  <a:pt x="0" y="4014409"/>
                </a:cubicBezTo>
                <a:cubicBezTo>
                  <a:pt x="-11071" y="3799792"/>
                  <a:pt x="6000" y="3692073"/>
                  <a:pt x="0" y="3406363"/>
                </a:cubicBezTo>
                <a:cubicBezTo>
                  <a:pt x="-6000" y="3120653"/>
                  <a:pt x="1421" y="3064417"/>
                  <a:pt x="0" y="2798318"/>
                </a:cubicBezTo>
                <a:cubicBezTo>
                  <a:pt x="-1421" y="2532219"/>
                  <a:pt x="-1160" y="2369574"/>
                  <a:pt x="0" y="2144505"/>
                </a:cubicBezTo>
                <a:cubicBezTo>
                  <a:pt x="1160" y="1919436"/>
                  <a:pt x="23121" y="1675040"/>
                  <a:pt x="0" y="1490693"/>
                </a:cubicBezTo>
                <a:cubicBezTo>
                  <a:pt x="-23121" y="1306346"/>
                  <a:pt x="28084" y="1031478"/>
                  <a:pt x="0" y="791113"/>
                </a:cubicBezTo>
                <a:cubicBezTo>
                  <a:pt x="-28084" y="550748"/>
                  <a:pt x="-24614" y="19168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983323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987E7B3-D4D9-3F74-9CF2-78AABC2BD5A4}"/>
              </a:ext>
            </a:extLst>
          </p:cNvPr>
          <p:cNvSpPr/>
          <p:nvPr/>
        </p:nvSpPr>
        <p:spPr>
          <a:xfrm>
            <a:off x="8225619" y="1822848"/>
            <a:ext cx="3873073" cy="4571738"/>
          </a:xfrm>
          <a:custGeom>
            <a:avLst/>
            <a:gdLst>
              <a:gd name="connsiteX0" fmla="*/ 0 w 3873073"/>
              <a:gd name="connsiteY0" fmla="*/ 0 h 4571738"/>
              <a:gd name="connsiteX1" fmla="*/ 568051 w 3873073"/>
              <a:gd name="connsiteY1" fmla="*/ 0 h 4571738"/>
              <a:gd name="connsiteX2" fmla="*/ 1252294 w 3873073"/>
              <a:gd name="connsiteY2" fmla="*/ 0 h 4571738"/>
              <a:gd name="connsiteX3" fmla="*/ 1975267 w 3873073"/>
              <a:gd name="connsiteY3" fmla="*/ 0 h 4571738"/>
              <a:gd name="connsiteX4" fmla="*/ 2543318 w 3873073"/>
              <a:gd name="connsiteY4" fmla="*/ 0 h 4571738"/>
              <a:gd name="connsiteX5" fmla="*/ 3227561 w 3873073"/>
              <a:gd name="connsiteY5" fmla="*/ 0 h 4571738"/>
              <a:gd name="connsiteX6" fmla="*/ 3873073 w 3873073"/>
              <a:gd name="connsiteY6" fmla="*/ 0 h 4571738"/>
              <a:gd name="connsiteX7" fmla="*/ 3873073 w 3873073"/>
              <a:gd name="connsiteY7" fmla="*/ 744540 h 4571738"/>
              <a:gd name="connsiteX8" fmla="*/ 3873073 w 3873073"/>
              <a:gd name="connsiteY8" fmla="*/ 1351928 h 4571738"/>
              <a:gd name="connsiteX9" fmla="*/ 3873073 w 3873073"/>
              <a:gd name="connsiteY9" fmla="*/ 1913599 h 4571738"/>
              <a:gd name="connsiteX10" fmla="*/ 3873073 w 3873073"/>
              <a:gd name="connsiteY10" fmla="*/ 2566704 h 4571738"/>
              <a:gd name="connsiteX11" fmla="*/ 3873073 w 3873073"/>
              <a:gd name="connsiteY11" fmla="*/ 3311245 h 4571738"/>
              <a:gd name="connsiteX12" fmla="*/ 3873073 w 3873073"/>
              <a:gd name="connsiteY12" fmla="*/ 4571738 h 4571738"/>
              <a:gd name="connsiteX13" fmla="*/ 3188830 w 3873073"/>
              <a:gd name="connsiteY13" fmla="*/ 4571738 h 4571738"/>
              <a:gd name="connsiteX14" fmla="*/ 2465856 w 3873073"/>
              <a:gd name="connsiteY14" fmla="*/ 4571738 h 4571738"/>
              <a:gd name="connsiteX15" fmla="*/ 1897806 w 3873073"/>
              <a:gd name="connsiteY15" fmla="*/ 4571738 h 4571738"/>
              <a:gd name="connsiteX16" fmla="*/ 1174832 w 3873073"/>
              <a:gd name="connsiteY16" fmla="*/ 4571738 h 4571738"/>
              <a:gd name="connsiteX17" fmla="*/ 0 w 3873073"/>
              <a:gd name="connsiteY17" fmla="*/ 4571738 h 4571738"/>
              <a:gd name="connsiteX18" fmla="*/ 0 w 3873073"/>
              <a:gd name="connsiteY18" fmla="*/ 4010067 h 4571738"/>
              <a:gd name="connsiteX19" fmla="*/ 0 w 3873073"/>
              <a:gd name="connsiteY19" fmla="*/ 3402679 h 4571738"/>
              <a:gd name="connsiteX20" fmla="*/ 0 w 3873073"/>
              <a:gd name="connsiteY20" fmla="*/ 2795291 h 4571738"/>
              <a:gd name="connsiteX21" fmla="*/ 0 w 3873073"/>
              <a:gd name="connsiteY21" fmla="*/ 2142186 h 4571738"/>
              <a:gd name="connsiteX22" fmla="*/ 0 w 3873073"/>
              <a:gd name="connsiteY22" fmla="*/ 1489080 h 4571738"/>
              <a:gd name="connsiteX23" fmla="*/ 0 w 3873073"/>
              <a:gd name="connsiteY23" fmla="*/ 790258 h 4571738"/>
              <a:gd name="connsiteX24" fmla="*/ 0 w 3873073"/>
              <a:gd name="connsiteY24" fmla="*/ 0 h 457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73073" h="4571738" extrusionOk="0">
                <a:moveTo>
                  <a:pt x="0" y="0"/>
                </a:moveTo>
                <a:cubicBezTo>
                  <a:pt x="149281" y="14017"/>
                  <a:pt x="374379" y="-21990"/>
                  <a:pt x="568051" y="0"/>
                </a:cubicBezTo>
                <a:cubicBezTo>
                  <a:pt x="761723" y="21990"/>
                  <a:pt x="1101197" y="-12696"/>
                  <a:pt x="1252294" y="0"/>
                </a:cubicBezTo>
                <a:cubicBezTo>
                  <a:pt x="1403391" y="12696"/>
                  <a:pt x="1798686" y="22686"/>
                  <a:pt x="1975267" y="0"/>
                </a:cubicBezTo>
                <a:cubicBezTo>
                  <a:pt x="2151848" y="-22686"/>
                  <a:pt x="2360477" y="28240"/>
                  <a:pt x="2543318" y="0"/>
                </a:cubicBezTo>
                <a:cubicBezTo>
                  <a:pt x="2726159" y="-28240"/>
                  <a:pt x="2964196" y="-13277"/>
                  <a:pt x="3227561" y="0"/>
                </a:cubicBezTo>
                <a:cubicBezTo>
                  <a:pt x="3490926" y="13277"/>
                  <a:pt x="3595284" y="6700"/>
                  <a:pt x="3873073" y="0"/>
                </a:cubicBezTo>
                <a:cubicBezTo>
                  <a:pt x="3884756" y="269796"/>
                  <a:pt x="3850358" y="407954"/>
                  <a:pt x="3873073" y="744540"/>
                </a:cubicBezTo>
                <a:cubicBezTo>
                  <a:pt x="3895788" y="1081126"/>
                  <a:pt x="3855132" y="1051925"/>
                  <a:pt x="3873073" y="1351928"/>
                </a:cubicBezTo>
                <a:cubicBezTo>
                  <a:pt x="3891014" y="1651931"/>
                  <a:pt x="3900105" y="1751646"/>
                  <a:pt x="3873073" y="1913599"/>
                </a:cubicBezTo>
                <a:cubicBezTo>
                  <a:pt x="3846041" y="2075552"/>
                  <a:pt x="3841112" y="2364531"/>
                  <a:pt x="3873073" y="2566704"/>
                </a:cubicBezTo>
                <a:cubicBezTo>
                  <a:pt x="3905034" y="2768878"/>
                  <a:pt x="3887679" y="3059221"/>
                  <a:pt x="3873073" y="3311245"/>
                </a:cubicBezTo>
                <a:cubicBezTo>
                  <a:pt x="3858467" y="3563269"/>
                  <a:pt x="3894063" y="4179177"/>
                  <a:pt x="3873073" y="4571738"/>
                </a:cubicBezTo>
                <a:cubicBezTo>
                  <a:pt x="3678788" y="4585666"/>
                  <a:pt x="3502397" y="4565639"/>
                  <a:pt x="3188830" y="4571738"/>
                </a:cubicBezTo>
                <a:cubicBezTo>
                  <a:pt x="2875263" y="4577837"/>
                  <a:pt x="2734437" y="4570529"/>
                  <a:pt x="2465856" y="4571738"/>
                </a:cubicBezTo>
                <a:cubicBezTo>
                  <a:pt x="2197275" y="4572947"/>
                  <a:pt x="2116059" y="4548777"/>
                  <a:pt x="1897806" y="4571738"/>
                </a:cubicBezTo>
                <a:cubicBezTo>
                  <a:pt x="1679553" y="4594700"/>
                  <a:pt x="1477799" y="4563416"/>
                  <a:pt x="1174832" y="4571738"/>
                </a:cubicBezTo>
                <a:cubicBezTo>
                  <a:pt x="871865" y="4580060"/>
                  <a:pt x="375396" y="4582291"/>
                  <a:pt x="0" y="4571738"/>
                </a:cubicBezTo>
                <a:cubicBezTo>
                  <a:pt x="-6594" y="4451447"/>
                  <a:pt x="19149" y="4273622"/>
                  <a:pt x="0" y="4010067"/>
                </a:cubicBezTo>
                <a:cubicBezTo>
                  <a:pt x="-19149" y="3746512"/>
                  <a:pt x="16826" y="3635114"/>
                  <a:pt x="0" y="3402679"/>
                </a:cubicBezTo>
                <a:cubicBezTo>
                  <a:pt x="-16826" y="3170244"/>
                  <a:pt x="-13029" y="3097816"/>
                  <a:pt x="0" y="2795291"/>
                </a:cubicBezTo>
                <a:cubicBezTo>
                  <a:pt x="13029" y="2492766"/>
                  <a:pt x="-13814" y="2452897"/>
                  <a:pt x="0" y="2142186"/>
                </a:cubicBezTo>
                <a:cubicBezTo>
                  <a:pt x="13814" y="1831475"/>
                  <a:pt x="9250" y="1637654"/>
                  <a:pt x="0" y="1489080"/>
                </a:cubicBezTo>
                <a:cubicBezTo>
                  <a:pt x="-9250" y="1340506"/>
                  <a:pt x="-32708" y="1041705"/>
                  <a:pt x="0" y="790258"/>
                </a:cubicBezTo>
                <a:cubicBezTo>
                  <a:pt x="32708" y="538811"/>
                  <a:pt x="-34962" y="37025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983323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0021C3A-E247-06F5-0BD6-7FEEA90B7FCC}"/>
              </a:ext>
            </a:extLst>
          </p:cNvPr>
          <p:cNvSpPr/>
          <p:nvPr/>
        </p:nvSpPr>
        <p:spPr>
          <a:xfrm>
            <a:off x="4144269" y="1829512"/>
            <a:ext cx="3982171" cy="4571738"/>
          </a:xfrm>
          <a:custGeom>
            <a:avLst/>
            <a:gdLst>
              <a:gd name="connsiteX0" fmla="*/ 0 w 3982171"/>
              <a:gd name="connsiteY0" fmla="*/ 0 h 4571738"/>
              <a:gd name="connsiteX1" fmla="*/ 584052 w 3982171"/>
              <a:gd name="connsiteY1" fmla="*/ 0 h 4571738"/>
              <a:gd name="connsiteX2" fmla="*/ 1287569 w 3982171"/>
              <a:gd name="connsiteY2" fmla="*/ 0 h 4571738"/>
              <a:gd name="connsiteX3" fmla="*/ 2030907 w 3982171"/>
              <a:gd name="connsiteY3" fmla="*/ 0 h 4571738"/>
              <a:gd name="connsiteX4" fmla="*/ 2614959 w 3982171"/>
              <a:gd name="connsiteY4" fmla="*/ 0 h 4571738"/>
              <a:gd name="connsiteX5" fmla="*/ 3318476 w 3982171"/>
              <a:gd name="connsiteY5" fmla="*/ 0 h 4571738"/>
              <a:gd name="connsiteX6" fmla="*/ 3982171 w 3982171"/>
              <a:gd name="connsiteY6" fmla="*/ 0 h 4571738"/>
              <a:gd name="connsiteX7" fmla="*/ 3982171 w 3982171"/>
              <a:gd name="connsiteY7" fmla="*/ 744540 h 4571738"/>
              <a:gd name="connsiteX8" fmla="*/ 3982171 w 3982171"/>
              <a:gd name="connsiteY8" fmla="*/ 1351928 h 4571738"/>
              <a:gd name="connsiteX9" fmla="*/ 3982171 w 3982171"/>
              <a:gd name="connsiteY9" fmla="*/ 1913599 h 4571738"/>
              <a:gd name="connsiteX10" fmla="*/ 3982171 w 3982171"/>
              <a:gd name="connsiteY10" fmla="*/ 2566704 h 4571738"/>
              <a:gd name="connsiteX11" fmla="*/ 3982171 w 3982171"/>
              <a:gd name="connsiteY11" fmla="*/ 3311245 h 4571738"/>
              <a:gd name="connsiteX12" fmla="*/ 3982171 w 3982171"/>
              <a:gd name="connsiteY12" fmla="*/ 4571738 h 4571738"/>
              <a:gd name="connsiteX13" fmla="*/ 3278654 w 3982171"/>
              <a:gd name="connsiteY13" fmla="*/ 4571738 h 4571738"/>
              <a:gd name="connsiteX14" fmla="*/ 2535316 w 3982171"/>
              <a:gd name="connsiteY14" fmla="*/ 4571738 h 4571738"/>
              <a:gd name="connsiteX15" fmla="*/ 1951264 w 3982171"/>
              <a:gd name="connsiteY15" fmla="*/ 4571738 h 4571738"/>
              <a:gd name="connsiteX16" fmla="*/ 1207925 w 3982171"/>
              <a:gd name="connsiteY16" fmla="*/ 4571738 h 4571738"/>
              <a:gd name="connsiteX17" fmla="*/ 0 w 3982171"/>
              <a:gd name="connsiteY17" fmla="*/ 4571738 h 4571738"/>
              <a:gd name="connsiteX18" fmla="*/ 0 w 3982171"/>
              <a:gd name="connsiteY18" fmla="*/ 4010067 h 4571738"/>
              <a:gd name="connsiteX19" fmla="*/ 0 w 3982171"/>
              <a:gd name="connsiteY19" fmla="*/ 3402679 h 4571738"/>
              <a:gd name="connsiteX20" fmla="*/ 0 w 3982171"/>
              <a:gd name="connsiteY20" fmla="*/ 2795291 h 4571738"/>
              <a:gd name="connsiteX21" fmla="*/ 0 w 3982171"/>
              <a:gd name="connsiteY21" fmla="*/ 2142186 h 4571738"/>
              <a:gd name="connsiteX22" fmla="*/ 0 w 3982171"/>
              <a:gd name="connsiteY22" fmla="*/ 1489080 h 4571738"/>
              <a:gd name="connsiteX23" fmla="*/ 0 w 3982171"/>
              <a:gd name="connsiteY23" fmla="*/ 790258 h 4571738"/>
              <a:gd name="connsiteX24" fmla="*/ 0 w 3982171"/>
              <a:gd name="connsiteY24" fmla="*/ 0 h 457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82171" h="4571738" extrusionOk="0">
                <a:moveTo>
                  <a:pt x="0" y="0"/>
                </a:moveTo>
                <a:cubicBezTo>
                  <a:pt x="156740" y="12399"/>
                  <a:pt x="364649" y="-25642"/>
                  <a:pt x="584052" y="0"/>
                </a:cubicBezTo>
                <a:cubicBezTo>
                  <a:pt x="803455" y="25642"/>
                  <a:pt x="1079200" y="-1564"/>
                  <a:pt x="1287569" y="0"/>
                </a:cubicBezTo>
                <a:cubicBezTo>
                  <a:pt x="1495938" y="1564"/>
                  <a:pt x="1877098" y="8628"/>
                  <a:pt x="2030907" y="0"/>
                </a:cubicBezTo>
                <a:cubicBezTo>
                  <a:pt x="2184716" y="-8628"/>
                  <a:pt x="2482263" y="16680"/>
                  <a:pt x="2614959" y="0"/>
                </a:cubicBezTo>
                <a:cubicBezTo>
                  <a:pt x="2747655" y="-16680"/>
                  <a:pt x="3074710" y="5894"/>
                  <a:pt x="3318476" y="0"/>
                </a:cubicBezTo>
                <a:cubicBezTo>
                  <a:pt x="3562242" y="-5894"/>
                  <a:pt x="3766613" y="-23472"/>
                  <a:pt x="3982171" y="0"/>
                </a:cubicBezTo>
                <a:cubicBezTo>
                  <a:pt x="3993854" y="269796"/>
                  <a:pt x="3959456" y="407954"/>
                  <a:pt x="3982171" y="744540"/>
                </a:cubicBezTo>
                <a:cubicBezTo>
                  <a:pt x="4004886" y="1081126"/>
                  <a:pt x="3964230" y="1051925"/>
                  <a:pt x="3982171" y="1351928"/>
                </a:cubicBezTo>
                <a:cubicBezTo>
                  <a:pt x="4000112" y="1651931"/>
                  <a:pt x="4009203" y="1751646"/>
                  <a:pt x="3982171" y="1913599"/>
                </a:cubicBezTo>
                <a:cubicBezTo>
                  <a:pt x="3955139" y="2075552"/>
                  <a:pt x="3950210" y="2364531"/>
                  <a:pt x="3982171" y="2566704"/>
                </a:cubicBezTo>
                <a:cubicBezTo>
                  <a:pt x="4014132" y="2768878"/>
                  <a:pt x="3996777" y="3059221"/>
                  <a:pt x="3982171" y="3311245"/>
                </a:cubicBezTo>
                <a:cubicBezTo>
                  <a:pt x="3967565" y="3563269"/>
                  <a:pt x="4003161" y="4179177"/>
                  <a:pt x="3982171" y="4571738"/>
                </a:cubicBezTo>
                <a:cubicBezTo>
                  <a:pt x="3723159" y="4592448"/>
                  <a:pt x="3548090" y="4600261"/>
                  <a:pt x="3278654" y="4571738"/>
                </a:cubicBezTo>
                <a:cubicBezTo>
                  <a:pt x="3009218" y="4543215"/>
                  <a:pt x="2728949" y="4550372"/>
                  <a:pt x="2535316" y="4571738"/>
                </a:cubicBezTo>
                <a:cubicBezTo>
                  <a:pt x="2341683" y="4593104"/>
                  <a:pt x="2157754" y="4599183"/>
                  <a:pt x="1951264" y="4571738"/>
                </a:cubicBezTo>
                <a:cubicBezTo>
                  <a:pt x="1744774" y="4544293"/>
                  <a:pt x="1451466" y="4551308"/>
                  <a:pt x="1207925" y="4571738"/>
                </a:cubicBezTo>
                <a:cubicBezTo>
                  <a:pt x="964384" y="4592168"/>
                  <a:pt x="537959" y="4567678"/>
                  <a:pt x="0" y="4571738"/>
                </a:cubicBezTo>
                <a:cubicBezTo>
                  <a:pt x="-6594" y="4451447"/>
                  <a:pt x="19149" y="4273622"/>
                  <a:pt x="0" y="4010067"/>
                </a:cubicBezTo>
                <a:cubicBezTo>
                  <a:pt x="-19149" y="3746512"/>
                  <a:pt x="16826" y="3635114"/>
                  <a:pt x="0" y="3402679"/>
                </a:cubicBezTo>
                <a:cubicBezTo>
                  <a:pt x="-16826" y="3170244"/>
                  <a:pt x="-13029" y="3097816"/>
                  <a:pt x="0" y="2795291"/>
                </a:cubicBezTo>
                <a:cubicBezTo>
                  <a:pt x="13029" y="2492766"/>
                  <a:pt x="-13814" y="2452897"/>
                  <a:pt x="0" y="2142186"/>
                </a:cubicBezTo>
                <a:cubicBezTo>
                  <a:pt x="13814" y="1831475"/>
                  <a:pt x="9250" y="1637654"/>
                  <a:pt x="0" y="1489080"/>
                </a:cubicBezTo>
                <a:cubicBezTo>
                  <a:pt x="-9250" y="1340506"/>
                  <a:pt x="-32708" y="1041705"/>
                  <a:pt x="0" y="790258"/>
                </a:cubicBezTo>
                <a:cubicBezTo>
                  <a:pt x="32708" y="538811"/>
                  <a:pt x="-34962" y="37025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35983323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Slide Number Placeholder 123">
            <a:extLst>
              <a:ext uri="{FF2B5EF4-FFF2-40B4-BE49-F238E27FC236}">
                <a16:creationId xmlns:a16="http://schemas.microsoft.com/office/drawing/2014/main" id="{D012F140-9997-8F24-7E10-6F2506B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86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BEA2-7EC5-0F71-8F60-B0895E6C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Conservation Compendium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60C8-7711-8D26-9F12-815D3937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424"/>
            <a:ext cx="10515600" cy="4900451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Pain-points:</a:t>
            </a:r>
          </a:p>
          <a:p>
            <a:pPr lvl="1"/>
            <a:r>
              <a:rPr lang="en-SG" dirty="0"/>
              <a:t>Conservators have to spend time to explain the terms they use in these technical reports</a:t>
            </a:r>
          </a:p>
          <a:p>
            <a:pPr lvl="1"/>
            <a:r>
              <a:rPr lang="en-SG" dirty="0"/>
              <a:t>Collection owners, curators, donors have to clarify what these terms mean before they sign off</a:t>
            </a:r>
          </a:p>
          <a:p>
            <a:pPr lvl="1"/>
            <a:r>
              <a:rPr lang="en-SG" dirty="0"/>
              <a:t>Leads to delays and potential tensions</a:t>
            </a:r>
          </a:p>
          <a:p>
            <a:r>
              <a:rPr lang="en-SG" dirty="0"/>
              <a:t>Proposed solution: </a:t>
            </a:r>
          </a:p>
          <a:p>
            <a:pPr lvl="1"/>
            <a:r>
              <a:rPr lang="en-GB" dirty="0"/>
              <a:t>A mobile-responsive web app that provides a convenient reference guide for non-specialists on basic condition terms. It includes a basic definition, some visual references, what materials these conditions affect, what treatment options are commonly available or what precautions should one take.</a:t>
            </a:r>
            <a:endParaRPr lang="en-SG" dirty="0"/>
          </a:p>
          <a:p>
            <a:r>
              <a:rPr lang="en-SG" dirty="0"/>
              <a:t>Target Users: </a:t>
            </a:r>
          </a:p>
          <a:p>
            <a:pPr lvl="1"/>
            <a:r>
              <a:rPr lang="en-SG" dirty="0"/>
              <a:t>Non-conservators to familiarise themselves with these technical terms that they may come across in the course of their work in jointly caring for heritage materials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061C-641F-3739-7673-5EC3BFCD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53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6286-BA1F-EF4F-8F7A-30128770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Features designed based on user interviews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9788-FC17-E08A-4F38-163ACEDF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/>
              <a:t>Want both visuals and basic definitions on front page for ease of reference/comparison</a:t>
            </a:r>
          </a:p>
          <a:p>
            <a:pPr marL="514350" indent="-514350">
              <a:buAutoNum type="arabicPeriod"/>
            </a:pPr>
            <a:r>
              <a:rPr lang="en-SG" dirty="0"/>
              <a:t>Filter by materials these conditions affect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On the Details page, to include more information like treatment options, additional images, precautions</a:t>
            </a:r>
          </a:p>
          <a:p>
            <a:pPr marL="514350" indent="-514350">
              <a:buAutoNum type="arabicPeriod"/>
            </a:pPr>
            <a:r>
              <a:rPr lang="en-GB" dirty="0"/>
              <a:t>Allow for browsing even after clicking into Details page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D8F6C-94F6-2C0D-D3B6-11C2F75B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7F12-36AD-48D0-9D03-17A790DA74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8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363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Conservation Compendium</vt:lpstr>
      <vt:lpstr>Conservators are consulted by a variety of people</vt:lpstr>
      <vt:lpstr>However, sometimes when they respond speak, it is like another language…</vt:lpstr>
      <vt:lpstr>Conservation Compendium</vt:lpstr>
      <vt:lpstr>Features designed based on user interviews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Fiona Tan</dc:creator>
  <cp:lastModifiedBy>Fiona Tan</cp:lastModifiedBy>
  <cp:revision>1</cp:revision>
  <dcterms:created xsi:type="dcterms:W3CDTF">2024-11-18T06:22:46Z</dcterms:created>
  <dcterms:modified xsi:type="dcterms:W3CDTF">2024-11-18T07:18:02Z</dcterms:modified>
</cp:coreProperties>
</file>