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8" r:id="rId3"/>
    <p:sldId id="266" r:id="rId4"/>
    <p:sldId id="273" r:id="rId5"/>
    <p:sldId id="280" r:id="rId6"/>
    <p:sldId id="286" r:id="rId7"/>
    <p:sldId id="287" r:id="rId8"/>
    <p:sldId id="257" r:id="rId9"/>
    <p:sldId id="272" r:id="rId10"/>
    <p:sldId id="275" r:id="rId11"/>
    <p:sldId id="281" r:id="rId12"/>
    <p:sldId id="283" r:id="rId13"/>
    <p:sldId id="284" r:id="rId14"/>
    <p:sldId id="258" r:id="rId15"/>
    <p:sldId id="262" r:id="rId16"/>
    <p:sldId id="277" r:id="rId17"/>
    <p:sldId id="288" r:id="rId18"/>
    <p:sldId id="290" r:id="rId19"/>
    <p:sldId id="289" r:id="rId20"/>
    <p:sldId id="261" r:id="rId21"/>
    <p:sldId id="260" r:id="rId22"/>
    <p:sldId id="279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1C6BCB6-5069-46B8-A71C-E0F73C38DABF}">
          <p14:sldIdLst>
            <p14:sldId id="256"/>
            <p14:sldId id="278"/>
            <p14:sldId id="266"/>
            <p14:sldId id="273"/>
            <p14:sldId id="280"/>
            <p14:sldId id="286"/>
            <p14:sldId id="287"/>
          </p14:sldIdLst>
        </p14:section>
        <p14:section name="Grundlagen" id="{4AF01A38-B574-436E-BCC3-DFC349078C18}">
          <p14:sldIdLst>
            <p14:sldId id="257"/>
            <p14:sldId id="272"/>
            <p14:sldId id="275"/>
            <p14:sldId id="281"/>
            <p14:sldId id="283"/>
            <p14:sldId id="284"/>
          </p14:sldIdLst>
        </p14:section>
        <p14:section name="Methoden" id="{8DBC41D4-5154-459C-ACCB-7A8F9638EBDD}">
          <p14:sldIdLst>
            <p14:sldId id="258"/>
            <p14:sldId id="262"/>
          </p14:sldIdLst>
        </p14:section>
        <p14:section name="Resultate" id="{E76B62C9-4474-4C85-BF00-99B6127BC217}">
          <p14:sldIdLst>
            <p14:sldId id="277"/>
            <p14:sldId id="288"/>
            <p14:sldId id="290"/>
            <p14:sldId id="289"/>
          </p14:sldIdLst>
        </p14:section>
        <p14:section name="Diskussion" id="{C86757D1-8C04-4601-A3F3-26447F39AC97}">
          <p14:sldIdLst>
            <p14:sldId id="261"/>
            <p14:sldId id="260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0" autoAdjust="0"/>
    <p:restoredTop sz="94660" autoAdjust="0"/>
  </p:normalViewPr>
  <p:slideViewPr>
    <p:cSldViewPr snapToGrid="0">
      <p:cViewPr varScale="1">
        <p:scale>
          <a:sx n="152" d="100"/>
          <a:sy n="152" d="100"/>
        </p:scale>
        <p:origin x="630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415A6C-FB1D-42A6-B72B-F49779890AB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21D28FB7-361A-493F-BDF5-23B81B730492}">
      <dgm:prSet phldrT="[Text]"/>
      <dgm:spPr/>
      <dgm:t>
        <a:bodyPr/>
        <a:lstStyle/>
        <a:p>
          <a:r>
            <a:rPr lang="de-CH" dirty="0" smtClean="0"/>
            <a:t>Selektion</a:t>
          </a:r>
          <a:endParaRPr lang="de-CH" dirty="0"/>
        </a:p>
      </dgm:t>
    </dgm:pt>
    <dgm:pt modelId="{E1F5F666-7930-42B4-9041-D483F58CEDBB}" type="parTrans" cxnId="{C96344E7-2359-4FCE-ABBA-603B313FE3EB}">
      <dgm:prSet/>
      <dgm:spPr/>
      <dgm:t>
        <a:bodyPr/>
        <a:lstStyle/>
        <a:p>
          <a:endParaRPr lang="de-CH"/>
        </a:p>
      </dgm:t>
    </dgm:pt>
    <dgm:pt modelId="{3D68669C-5E85-4604-9DBE-F3A313EBD67D}" type="sibTrans" cxnId="{C96344E7-2359-4FCE-ABBA-603B313FE3EB}">
      <dgm:prSet/>
      <dgm:spPr/>
      <dgm:t>
        <a:bodyPr/>
        <a:lstStyle/>
        <a:p>
          <a:endParaRPr lang="de-CH"/>
        </a:p>
      </dgm:t>
    </dgm:pt>
    <dgm:pt modelId="{8440C4B7-7E5F-4E61-9C27-05D072FC36AA}">
      <dgm:prSet phldrT="[Text]"/>
      <dgm:spPr/>
      <dgm:t>
        <a:bodyPr/>
        <a:lstStyle/>
        <a:p>
          <a:r>
            <a:rPr lang="de-CH" dirty="0" smtClean="0"/>
            <a:t>Mutation</a:t>
          </a:r>
          <a:endParaRPr lang="de-CH" dirty="0"/>
        </a:p>
      </dgm:t>
    </dgm:pt>
    <dgm:pt modelId="{46F6F2D9-5021-4984-BAD0-AB76E1E3CCE1}" type="parTrans" cxnId="{10C53394-A71F-4121-B063-CC6B992CDE0D}">
      <dgm:prSet/>
      <dgm:spPr/>
      <dgm:t>
        <a:bodyPr/>
        <a:lstStyle/>
        <a:p>
          <a:endParaRPr lang="de-CH"/>
        </a:p>
      </dgm:t>
    </dgm:pt>
    <dgm:pt modelId="{66A69301-190B-4129-8649-5CBA0C2416BF}" type="sibTrans" cxnId="{10C53394-A71F-4121-B063-CC6B992CDE0D}">
      <dgm:prSet/>
      <dgm:spPr/>
      <dgm:t>
        <a:bodyPr/>
        <a:lstStyle/>
        <a:p>
          <a:endParaRPr lang="de-CH"/>
        </a:p>
      </dgm:t>
    </dgm:pt>
    <dgm:pt modelId="{C2E3A135-561F-4ED4-BCDD-2715B42A9A89}">
      <dgm:prSet phldrT="[Text]"/>
      <dgm:spPr/>
      <dgm:t>
        <a:bodyPr/>
        <a:lstStyle/>
        <a:p>
          <a:r>
            <a:rPr lang="de-CH" dirty="0" smtClean="0"/>
            <a:t>Evaluation</a:t>
          </a:r>
          <a:endParaRPr lang="de-CH" dirty="0"/>
        </a:p>
      </dgm:t>
    </dgm:pt>
    <dgm:pt modelId="{FF8C0667-FCBC-4F30-9A96-56CCEE680862}" type="parTrans" cxnId="{900F31F2-63B2-4D21-8AA9-97C18006C5E6}">
      <dgm:prSet/>
      <dgm:spPr/>
      <dgm:t>
        <a:bodyPr/>
        <a:lstStyle/>
        <a:p>
          <a:endParaRPr lang="de-CH"/>
        </a:p>
      </dgm:t>
    </dgm:pt>
    <dgm:pt modelId="{BD9F4815-EB2E-47CC-A129-136F5D869AE2}" type="sibTrans" cxnId="{900F31F2-63B2-4D21-8AA9-97C18006C5E6}">
      <dgm:prSet/>
      <dgm:spPr/>
      <dgm:t>
        <a:bodyPr/>
        <a:lstStyle/>
        <a:p>
          <a:endParaRPr lang="de-CH"/>
        </a:p>
      </dgm:t>
    </dgm:pt>
    <dgm:pt modelId="{DFEA25F7-813C-43EE-824E-85DF9959114C}">
      <dgm:prSet phldrT="[Text]"/>
      <dgm:spPr/>
      <dgm:t>
        <a:bodyPr/>
        <a:lstStyle/>
        <a:p>
          <a:r>
            <a:rPr lang="de-CH" dirty="0" smtClean="0"/>
            <a:t>Rekombination</a:t>
          </a:r>
          <a:endParaRPr lang="de-CH" dirty="0"/>
        </a:p>
      </dgm:t>
    </dgm:pt>
    <dgm:pt modelId="{171B8DDF-70BB-4521-955A-023A428E4A89}" type="parTrans" cxnId="{376ABF47-AF04-4D45-9ECD-348B85520123}">
      <dgm:prSet/>
      <dgm:spPr/>
      <dgm:t>
        <a:bodyPr/>
        <a:lstStyle/>
        <a:p>
          <a:endParaRPr lang="de-CH"/>
        </a:p>
      </dgm:t>
    </dgm:pt>
    <dgm:pt modelId="{DD0366FB-10C8-447B-B8B2-F06D5FC33D50}" type="sibTrans" cxnId="{376ABF47-AF04-4D45-9ECD-348B85520123}">
      <dgm:prSet/>
      <dgm:spPr/>
      <dgm:t>
        <a:bodyPr/>
        <a:lstStyle/>
        <a:p>
          <a:endParaRPr lang="de-CH"/>
        </a:p>
      </dgm:t>
    </dgm:pt>
    <dgm:pt modelId="{DDE4228C-212E-47D3-9593-E8BF706BAC43}" type="pres">
      <dgm:prSet presAssocID="{39415A6C-FB1D-42A6-B72B-F49779890AB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E21AA19A-8323-4A7C-AD5E-365CC2823B57}" type="pres">
      <dgm:prSet presAssocID="{C2E3A135-561F-4ED4-BCDD-2715B42A9A8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4D682A56-D869-4410-BF01-14A5147668D7}" type="pres">
      <dgm:prSet presAssocID="{C2E3A135-561F-4ED4-BCDD-2715B42A9A89}" presName="spNode" presStyleCnt="0"/>
      <dgm:spPr/>
    </dgm:pt>
    <dgm:pt modelId="{38542628-2897-41A3-9E52-16B0E752FB74}" type="pres">
      <dgm:prSet presAssocID="{BD9F4815-EB2E-47CC-A129-136F5D869AE2}" presName="sibTrans" presStyleLbl="sibTrans1D1" presStyleIdx="0" presStyleCnt="4"/>
      <dgm:spPr/>
      <dgm:t>
        <a:bodyPr/>
        <a:lstStyle/>
        <a:p>
          <a:endParaRPr lang="de-CH"/>
        </a:p>
      </dgm:t>
    </dgm:pt>
    <dgm:pt modelId="{45BB1E18-A9AC-4B45-8DFB-DE5E4A1A7810}" type="pres">
      <dgm:prSet presAssocID="{21D28FB7-361A-493F-BDF5-23B81B73049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D36FAF6-8A66-47BB-AE8F-B7219295C7F7}" type="pres">
      <dgm:prSet presAssocID="{21D28FB7-361A-493F-BDF5-23B81B730492}" presName="spNode" presStyleCnt="0"/>
      <dgm:spPr/>
    </dgm:pt>
    <dgm:pt modelId="{F2530A63-EA35-4564-B4A3-DC4B264F6EDF}" type="pres">
      <dgm:prSet presAssocID="{3D68669C-5E85-4604-9DBE-F3A313EBD67D}" presName="sibTrans" presStyleLbl="sibTrans1D1" presStyleIdx="1" presStyleCnt="4"/>
      <dgm:spPr/>
      <dgm:t>
        <a:bodyPr/>
        <a:lstStyle/>
        <a:p>
          <a:endParaRPr lang="de-CH"/>
        </a:p>
      </dgm:t>
    </dgm:pt>
    <dgm:pt modelId="{708CF848-C8CA-4C9B-838A-CAACEBCAEECA}" type="pres">
      <dgm:prSet presAssocID="{8440C4B7-7E5F-4E61-9C27-05D072FC36A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31BB438-9E81-4BB8-9B7D-F5FCDCF9FA9A}" type="pres">
      <dgm:prSet presAssocID="{8440C4B7-7E5F-4E61-9C27-05D072FC36AA}" presName="spNode" presStyleCnt="0"/>
      <dgm:spPr/>
    </dgm:pt>
    <dgm:pt modelId="{54713809-7240-4C9E-AE40-71AADAC96588}" type="pres">
      <dgm:prSet presAssocID="{66A69301-190B-4129-8649-5CBA0C2416BF}" presName="sibTrans" presStyleLbl="sibTrans1D1" presStyleIdx="2" presStyleCnt="4"/>
      <dgm:spPr/>
      <dgm:t>
        <a:bodyPr/>
        <a:lstStyle/>
        <a:p>
          <a:endParaRPr lang="de-CH"/>
        </a:p>
      </dgm:t>
    </dgm:pt>
    <dgm:pt modelId="{0D81DC1B-52FC-4F4B-AA8A-6BF53FA12D3C}" type="pres">
      <dgm:prSet presAssocID="{DFEA25F7-813C-43EE-824E-85DF9959114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D75B631-B79F-417C-9400-07C03EB59CC9}" type="pres">
      <dgm:prSet presAssocID="{DFEA25F7-813C-43EE-824E-85DF9959114C}" presName="spNode" presStyleCnt="0"/>
      <dgm:spPr/>
    </dgm:pt>
    <dgm:pt modelId="{179A76FD-898C-40CB-AAA1-1D6563B1B969}" type="pres">
      <dgm:prSet presAssocID="{DD0366FB-10C8-447B-B8B2-F06D5FC33D50}" presName="sibTrans" presStyleLbl="sibTrans1D1" presStyleIdx="3" presStyleCnt="4"/>
      <dgm:spPr/>
      <dgm:t>
        <a:bodyPr/>
        <a:lstStyle/>
        <a:p>
          <a:endParaRPr lang="de-CH"/>
        </a:p>
      </dgm:t>
    </dgm:pt>
  </dgm:ptLst>
  <dgm:cxnLst>
    <dgm:cxn modelId="{C96344E7-2359-4FCE-ABBA-603B313FE3EB}" srcId="{39415A6C-FB1D-42A6-B72B-F49779890AB4}" destId="{21D28FB7-361A-493F-BDF5-23B81B730492}" srcOrd="1" destOrd="0" parTransId="{E1F5F666-7930-42B4-9041-D483F58CEDBB}" sibTransId="{3D68669C-5E85-4604-9DBE-F3A313EBD67D}"/>
    <dgm:cxn modelId="{A800DF1C-8E56-458A-93AF-154D2C6E1921}" type="presOf" srcId="{8440C4B7-7E5F-4E61-9C27-05D072FC36AA}" destId="{708CF848-C8CA-4C9B-838A-CAACEBCAEECA}" srcOrd="0" destOrd="0" presId="urn:microsoft.com/office/officeart/2005/8/layout/cycle5"/>
    <dgm:cxn modelId="{D385E7CB-215F-4F73-8082-F835AD11E0B3}" type="presOf" srcId="{21D28FB7-361A-493F-BDF5-23B81B730492}" destId="{45BB1E18-A9AC-4B45-8DFB-DE5E4A1A7810}" srcOrd="0" destOrd="0" presId="urn:microsoft.com/office/officeart/2005/8/layout/cycle5"/>
    <dgm:cxn modelId="{DA557493-FB94-44BE-8360-38A250BDFE62}" type="presOf" srcId="{C2E3A135-561F-4ED4-BCDD-2715B42A9A89}" destId="{E21AA19A-8323-4A7C-AD5E-365CC2823B57}" srcOrd="0" destOrd="0" presId="urn:microsoft.com/office/officeart/2005/8/layout/cycle5"/>
    <dgm:cxn modelId="{376ABF47-AF04-4D45-9ECD-348B85520123}" srcId="{39415A6C-FB1D-42A6-B72B-F49779890AB4}" destId="{DFEA25F7-813C-43EE-824E-85DF9959114C}" srcOrd="3" destOrd="0" parTransId="{171B8DDF-70BB-4521-955A-023A428E4A89}" sibTransId="{DD0366FB-10C8-447B-B8B2-F06D5FC33D50}"/>
    <dgm:cxn modelId="{10C53394-A71F-4121-B063-CC6B992CDE0D}" srcId="{39415A6C-FB1D-42A6-B72B-F49779890AB4}" destId="{8440C4B7-7E5F-4E61-9C27-05D072FC36AA}" srcOrd="2" destOrd="0" parTransId="{46F6F2D9-5021-4984-BAD0-AB76E1E3CCE1}" sibTransId="{66A69301-190B-4129-8649-5CBA0C2416BF}"/>
    <dgm:cxn modelId="{0679AB37-F3F9-45C5-863E-705CC324AEF4}" type="presOf" srcId="{DD0366FB-10C8-447B-B8B2-F06D5FC33D50}" destId="{179A76FD-898C-40CB-AAA1-1D6563B1B969}" srcOrd="0" destOrd="0" presId="urn:microsoft.com/office/officeart/2005/8/layout/cycle5"/>
    <dgm:cxn modelId="{6FAC2861-7755-4EC6-A50F-E119B76424F4}" type="presOf" srcId="{3D68669C-5E85-4604-9DBE-F3A313EBD67D}" destId="{F2530A63-EA35-4564-B4A3-DC4B264F6EDF}" srcOrd="0" destOrd="0" presId="urn:microsoft.com/office/officeart/2005/8/layout/cycle5"/>
    <dgm:cxn modelId="{2271BE6D-5B53-4684-B518-F2ECE8C75492}" type="presOf" srcId="{66A69301-190B-4129-8649-5CBA0C2416BF}" destId="{54713809-7240-4C9E-AE40-71AADAC96588}" srcOrd="0" destOrd="0" presId="urn:microsoft.com/office/officeart/2005/8/layout/cycle5"/>
    <dgm:cxn modelId="{991B4CBD-DBF7-49BA-A61E-628B3556B49A}" type="presOf" srcId="{39415A6C-FB1D-42A6-B72B-F49779890AB4}" destId="{DDE4228C-212E-47D3-9593-E8BF706BAC43}" srcOrd="0" destOrd="0" presId="urn:microsoft.com/office/officeart/2005/8/layout/cycle5"/>
    <dgm:cxn modelId="{57A95132-4C29-4C39-A77D-94416F433583}" type="presOf" srcId="{BD9F4815-EB2E-47CC-A129-136F5D869AE2}" destId="{38542628-2897-41A3-9E52-16B0E752FB74}" srcOrd="0" destOrd="0" presId="urn:microsoft.com/office/officeart/2005/8/layout/cycle5"/>
    <dgm:cxn modelId="{900F31F2-63B2-4D21-8AA9-97C18006C5E6}" srcId="{39415A6C-FB1D-42A6-B72B-F49779890AB4}" destId="{C2E3A135-561F-4ED4-BCDD-2715B42A9A89}" srcOrd="0" destOrd="0" parTransId="{FF8C0667-FCBC-4F30-9A96-56CCEE680862}" sibTransId="{BD9F4815-EB2E-47CC-A129-136F5D869AE2}"/>
    <dgm:cxn modelId="{D4637B7E-F369-473B-860F-A52A67500CE4}" type="presOf" srcId="{DFEA25F7-813C-43EE-824E-85DF9959114C}" destId="{0D81DC1B-52FC-4F4B-AA8A-6BF53FA12D3C}" srcOrd="0" destOrd="0" presId="urn:microsoft.com/office/officeart/2005/8/layout/cycle5"/>
    <dgm:cxn modelId="{1B72F248-FE43-42EA-B3B5-FB2E8D407D6E}" type="presParOf" srcId="{DDE4228C-212E-47D3-9593-E8BF706BAC43}" destId="{E21AA19A-8323-4A7C-AD5E-365CC2823B57}" srcOrd="0" destOrd="0" presId="urn:microsoft.com/office/officeart/2005/8/layout/cycle5"/>
    <dgm:cxn modelId="{A4CE82AB-9328-4454-99A2-D1A3E7009137}" type="presParOf" srcId="{DDE4228C-212E-47D3-9593-E8BF706BAC43}" destId="{4D682A56-D869-4410-BF01-14A5147668D7}" srcOrd="1" destOrd="0" presId="urn:microsoft.com/office/officeart/2005/8/layout/cycle5"/>
    <dgm:cxn modelId="{A97326C8-3EE9-43CD-96EF-37C256BD04B7}" type="presParOf" srcId="{DDE4228C-212E-47D3-9593-E8BF706BAC43}" destId="{38542628-2897-41A3-9E52-16B0E752FB74}" srcOrd="2" destOrd="0" presId="urn:microsoft.com/office/officeart/2005/8/layout/cycle5"/>
    <dgm:cxn modelId="{A3390813-FAF3-4107-BF35-2DCE7C444A7A}" type="presParOf" srcId="{DDE4228C-212E-47D3-9593-E8BF706BAC43}" destId="{45BB1E18-A9AC-4B45-8DFB-DE5E4A1A7810}" srcOrd="3" destOrd="0" presId="urn:microsoft.com/office/officeart/2005/8/layout/cycle5"/>
    <dgm:cxn modelId="{D616E37D-0D40-4DBC-B5B2-823F952138A2}" type="presParOf" srcId="{DDE4228C-212E-47D3-9593-E8BF706BAC43}" destId="{7D36FAF6-8A66-47BB-AE8F-B7219295C7F7}" srcOrd="4" destOrd="0" presId="urn:microsoft.com/office/officeart/2005/8/layout/cycle5"/>
    <dgm:cxn modelId="{6CD57451-FE70-4E01-8B3F-756C3379501B}" type="presParOf" srcId="{DDE4228C-212E-47D3-9593-E8BF706BAC43}" destId="{F2530A63-EA35-4564-B4A3-DC4B264F6EDF}" srcOrd="5" destOrd="0" presId="urn:microsoft.com/office/officeart/2005/8/layout/cycle5"/>
    <dgm:cxn modelId="{8E8261AA-B03F-4B31-BA16-2E8C156CBF48}" type="presParOf" srcId="{DDE4228C-212E-47D3-9593-E8BF706BAC43}" destId="{708CF848-C8CA-4C9B-838A-CAACEBCAEECA}" srcOrd="6" destOrd="0" presId="urn:microsoft.com/office/officeart/2005/8/layout/cycle5"/>
    <dgm:cxn modelId="{E21F8BC9-9615-48BE-8645-A82C81F536F4}" type="presParOf" srcId="{DDE4228C-212E-47D3-9593-E8BF706BAC43}" destId="{F31BB438-9E81-4BB8-9B7D-F5FCDCF9FA9A}" srcOrd="7" destOrd="0" presId="urn:microsoft.com/office/officeart/2005/8/layout/cycle5"/>
    <dgm:cxn modelId="{041BC78B-07D1-4158-9FB3-434CC8AB6B83}" type="presParOf" srcId="{DDE4228C-212E-47D3-9593-E8BF706BAC43}" destId="{54713809-7240-4C9E-AE40-71AADAC96588}" srcOrd="8" destOrd="0" presId="urn:microsoft.com/office/officeart/2005/8/layout/cycle5"/>
    <dgm:cxn modelId="{03849237-9413-4561-ADB0-0B1FBB39D4B0}" type="presParOf" srcId="{DDE4228C-212E-47D3-9593-E8BF706BAC43}" destId="{0D81DC1B-52FC-4F4B-AA8A-6BF53FA12D3C}" srcOrd="9" destOrd="0" presId="urn:microsoft.com/office/officeart/2005/8/layout/cycle5"/>
    <dgm:cxn modelId="{9C09F36A-60B4-4ED1-83B0-3FC3B229A5F8}" type="presParOf" srcId="{DDE4228C-212E-47D3-9593-E8BF706BAC43}" destId="{1D75B631-B79F-417C-9400-07C03EB59CC9}" srcOrd="10" destOrd="0" presId="urn:microsoft.com/office/officeart/2005/8/layout/cycle5"/>
    <dgm:cxn modelId="{B78731A5-F30D-4351-9EC8-D12C4C818E32}" type="presParOf" srcId="{DDE4228C-212E-47D3-9593-E8BF706BAC43}" destId="{179A76FD-898C-40CB-AAA1-1D6563B1B969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AA19A-8323-4A7C-AD5E-365CC2823B57}">
      <dsp:nvSpPr>
        <dsp:cNvPr id="0" name=""/>
        <dsp:cNvSpPr/>
      </dsp:nvSpPr>
      <dsp:spPr>
        <a:xfrm>
          <a:off x="4141078" y="1098"/>
          <a:ext cx="1438105" cy="934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600" kern="1200" dirty="0" smtClean="0"/>
            <a:t>Evaluation</a:t>
          </a:r>
          <a:endParaRPr lang="de-CH" sz="1600" kern="1200" dirty="0"/>
        </a:p>
      </dsp:txBody>
      <dsp:txXfrm>
        <a:off x="4186710" y="46730"/>
        <a:ext cx="1346841" cy="843504"/>
      </dsp:txXfrm>
    </dsp:sp>
    <dsp:sp modelId="{38542628-2897-41A3-9E52-16B0E752FB74}">
      <dsp:nvSpPr>
        <dsp:cNvPr id="0" name=""/>
        <dsp:cNvSpPr/>
      </dsp:nvSpPr>
      <dsp:spPr>
        <a:xfrm>
          <a:off x="3317251" y="468482"/>
          <a:ext cx="3085759" cy="3085759"/>
        </a:xfrm>
        <a:custGeom>
          <a:avLst/>
          <a:gdLst/>
          <a:ahLst/>
          <a:cxnLst/>
          <a:rect l="0" t="0" r="0" b="0"/>
          <a:pathLst>
            <a:path>
              <a:moveTo>
                <a:pt x="2460019" y="302181"/>
              </a:moveTo>
              <a:arcTo wR="1542879" hR="1542879" stAng="18388337" swAng="163198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B1E18-A9AC-4B45-8DFB-DE5E4A1A7810}">
      <dsp:nvSpPr>
        <dsp:cNvPr id="0" name=""/>
        <dsp:cNvSpPr/>
      </dsp:nvSpPr>
      <dsp:spPr>
        <a:xfrm>
          <a:off x="5683958" y="1543978"/>
          <a:ext cx="1438105" cy="934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600" kern="1200" dirty="0" smtClean="0"/>
            <a:t>Selektion</a:t>
          </a:r>
          <a:endParaRPr lang="de-CH" sz="1600" kern="1200" dirty="0"/>
        </a:p>
      </dsp:txBody>
      <dsp:txXfrm>
        <a:off x="5729590" y="1589610"/>
        <a:ext cx="1346841" cy="843504"/>
      </dsp:txXfrm>
    </dsp:sp>
    <dsp:sp modelId="{F2530A63-EA35-4564-B4A3-DC4B264F6EDF}">
      <dsp:nvSpPr>
        <dsp:cNvPr id="0" name=""/>
        <dsp:cNvSpPr/>
      </dsp:nvSpPr>
      <dsp:spPr>
        <a:xfrm>
          <a:off x="3317251" y="468482"/>
          <a:ext cx="3085759" cy="3085759"/>
        </a:xfrm>
        <a:custGeom>
          <a:avLst/>
          <a:gdLst/>
          <a:ahLst/>
          <a:cxnLst/>
          <a:rect l="0" t="0" r="0" b="0"/>
          <a:pathLst>
            <a:path>
              <a:moveTo>
                <a:pt x="2925716" y="2227161"/>
              </a:moveTo>
              <a:arcTo wR="1542879" hR="1542879" stAng="1579680" swAng="163198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CF848-C8CA-4C9B-838A-CAACEBCAEECA}">
      <dsp:nvSpPr>
        <dsp:cNvPr id="0" name=""/>
        <dsp:cNvSpPr/>
      </dsp:nvSpPr>
      <dsp:spPr>
        <a:xfrm>
          <a:off x="4141078" y="3086858"/>
          <a:ext cx="1438105" cy="934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600" kern="1200" dirty="0" smtClean="0"/>
            <a:t>Mutation</a:t>
          </a:r>
          <a:endParaRPr lang="de-CH" sz="1600" kern="1200" dirty="0"/>
        </a:p>
      </dsp:txBody>
      <dsp:txXfrm>
        <a:off x="4186710" y="3132490"/>
        <a:ext cx="1346841" cy="843504"/>
      </dsp:txXfrm>
    </dsp:sp>
    <dsp:sp modelId="{54713809-7240-4C9E-AE40-71AADAC96588}">
      <dsp:nvSpPr>
        <dsp:cNvPr id="0" name=""/>
        <dsp:cNvSpPr/>
      </dsp:nvSpPr>
      <dsp:spPr>
        <a:xfrm>
          <a:off x="3317251" y="468482"/>
          <a:ext cx="3085759" cy="3085759"/>
        </a:xfrm>
        <a:custGeom>
          <a:avLst/>
          <a:gdLst/>
          <a:ahLst/>
          <a:cxnLst/>
          <a:rect l="0" t="0" r="0" b="0"/>
          <a:pathLst>
            <a:path>
              <a:moveTo>
                <a:pt x="625739" y="2783578"/>
              </a:moveTo>
              <a:arcTo wR="1542879" hR="1542879" stAng="7588337" swAng="163198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1DC1B-52FC-4F4B-AA8A-6BF53FA12D3C}">
      <dsp:nvSpPr>
        <dsp:cNvPr id="0" name=""/>
        <dsp:cNvSpPr/>
      </dsp:nvSpPr>
      <dsp:spPr>
        <a:xfrm>
          <a:off x="2598198" y="1543978"/>
          <a:ext cx="1438105" cy="934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600" kern="1200" dirty="0" smtClean="0"/>
            <a:t>Rekombination</a:t>
          </a:r>
          <a:endParaRPr lang="de-CH" sz="1600" kern="1200" dirty="0"/>
        </a:p>
      </dsp:txBody>
      <dsp:txXfrm>
        <a:off x="2643830" y="1589610"/>
        <a:ext cx="1346841" cy="843504"/>
      </dsp:txXfrm>
    </dsp:sp>
    <dsp:sp modelId="{179A76FD-898C-40CB-AAA1-1D6563B1B969}">
      <dsp:nvSpPr>
        <dsp:cNvPr id="0" name=""/>
        <dsp:cNvSpPr/>
      </dsp:nvSpPr>
      <dsp:spPr>
        <a:xfrm>
          <a:off x="3317251" y="468482"/>
          <a:ext cx="3085759" cy="3085759"/>
        </a:xfrm>
        <a:custGeom>
          <a:avLst/>
          <a:gdLst/>
          <a:ahLst/>
          <a:cxnLst/>
          <a:rect l="0" t="0" r="0" b="0"/>
          <a:pathLst>
            <a:path>
              <a:moveTo>
                <a:pt x="160043" y="858598"/>
              </a:moveTo>
              <a:arcTo wR="1542879" hR="1542879" stAng="12379680" swAng="163198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0ED0C-1CD7-4160-987B-0E1A03088A5F}" type="datetimeFigureOut">
              <a:rPr lang="de-CH" smtClean="0"/>
              <a:t>28.06.2016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1A74D-32B6-452B-A0CB-8CC2507C7E4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770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1A74D-32B6-452B-A0CB-8CC2507C7E44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382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Evolutinäre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Algorithmen haben</a:t>
            </a:r>
            <a:r>
              <a:rPr lang="de-CH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natürliches Vorbild. Es pflanzen sich nicht alle Individuen der Generation fort. Mit Trial </a:t>
            </a:r>
            <a:r>
              <a:rPr lang="de-CH" sz="120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CH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 versucht man Annäherungen an die optimale Lösung zu finden.</a:t>
            </a:r>
          </a:p>
          <a:p>
            <a:r>
              <a:rPr lang="de-CH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Überleitung zu universellem Darwinismus: </a:t>
            </a:r>
            <a: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Kombination aus Reproduktion, Vererbung, Variation und Selektion übernimmt</a:t>
            </a:r>
            <a:b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dabei die Rolle des Lösens und Optimierens einer Problemstellung</a:t>
            </a:r>
            <a:endParaRPr lang="de-CH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Universeller Darwinismus:</a:t>
            </a:r>
          </a:p>
          <a:p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Reproduktion: Die Individuen müssen fähig sein, sich fortzupflanzen.</a:t>
            </a:r>
            <a:b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Vererbung: Der Nachwuchs muss fortpflanzungsfähig sein und erbt Eigenschaften der Eltern.</a:t>
            </a:r>
            <a:b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Variation: Es muss ein Mechanismus existieren welcher neue Variationen in die Nachkommen einführen kann.</a:t>
            </a:r>
            <a:b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Selektion: Die vererbten und variierten Merkmale müssen die Reproduktionsfähigkeit beeinflussen. Die Selektion bestimmt die Individuen, welche sich</a:t>
            </a:r>
            <a:b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reproduzieren können.</a:t>
            </a:r>
            <a:b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1A74D-32B6-452B-A0CB-8CC2507C7E4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975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1A74D-32B6-452B-A0CB-8CC2507C7E4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702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Initiale Population:</a:t>
            </a:r>
          </a:p>
          <a:p>
            <a:r>
              <a:rPr lang="de-CH" dirty="0" smtClean="0"/>
              <a:t>Erzeuge Population von </a:t>
            </a:r>
            <a:r>
              <a:rPr lang="de-CH" i="1" dirty="0" smtClean="0"/>
              <a:t>n</a:t>
            </a:r>
            <a:r>
              <a:rPr lang="de-CH" dirty="0" smtClean="0"/>
              <a:t> Individuen</a:t>
            </a:r>
          </a:p>
          <a:p>
            <a:r>
              <a:rPr lang="de-CH" dirty="0" smtClean="0"/>
              <a:t>Mehr Individuen bedeutet höheren Rechenaufwand</a:t>
            </a:r>
          </a:p>
          <a:p>
            <a:r>
              <a:rPr lang="de-CH" dirty="0" smtClean="0"/>
              <a:t>Möglichst divers zueinander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1A74D-32B6-452B-A0CB-8CC2507C7E4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081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CFF761D-BC72-43BE-8309-F63A121A266E}" type="datetime1">
              <a:rPr lang="de-CH" smtClean="0"/>
              <a:t>28.06.2016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118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8632-BA30-447D-A91F-61E29F856F33}" type="datetime1">
              <a:rPr lang="de-CH" smtClean="0"/>
              <a:t>28.06.2016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51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5028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3077-8546-40F7-9CAE-8BE1C86CD7AB}" type="datetime1">
              <a:rPr lang="de-CH" smtClean="0"/>
              <a:t>28.06.2016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48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 marL="91440" indent="-9144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10E2-A690-4A71-881B-E0EDEB50C521}" type="datetime1">
              <a:rPr lang="de-CH" smtClean="0"/>
              <a:t>28.06.2016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65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847C-6AE1-407D-8FC4-CEB9DD334D02}" type="datetime1">
              <a:rPr lang="de-CH" smtClean="0"/>
              <a:t>28.06.2016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4154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F3A-47B2-497B-B053-72DD38552CBD}" type="datetime1">
              <a:rPr lang="de-CH" smtClean="0"/>
              <a:t>28.06.2016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24129" y="572059"/>
            <a:ext cx="9720072" cy="149961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139985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9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61E2-601D-4898-B5A8-35B8F37DF7A5}" type="datetime1">
              <a:rPr lang="de-CH" smtClean="0"/>
              <a:t>28.06.2016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641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DBC8-37BC-40BE-A34E-7A8F3DD3B955}" type="datetime1">
              <a:rPr lang="de-CH" smtClean="0"/>
              <a:t>28.06.2016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50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5C8E-862D-41F9-84B4-6523F3E4AC2D}" type="datetime1">
              <a:rPr lang="de-CH" smtClean="0"/>
              <a:t>28.06.2016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2358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2F9289-BA7A-42ED-8440-68BD1BFA6A29}" type="datetime1">
              <a:rPr lang="de-CH" smtClean="0"/>
              <a:t>28.06.2016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de-CH" smtClean="0"/>
              <a:t>Design von artifiziellen Tieren mit evolutionären Algorithmen - F. Hediger, F. Tanner</a:t>
            </a:r>
            <a:endParaRPr lang="de-CH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02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Design von artifiziellen Tieren mit evolutionären Algorithmen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hedigfab</a:t>
            </a:r>
            <a:r>
              <a:rPr lang="de-CH" dirty="0"/>
              <a:t>, </a:t>
            </a:r>
            <a:r>
              <a:rPr lang="de-CH" dirty="0" err="1"/>
              <a:t>tanneflo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DD0B-BA71-452B-8DCB-DE67A3614975}" type="datetime1">
              <a:rPr lang="de-CH" smtClean="0"/>
              <a:t>28.06.2016</a:t>
            </a:fld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59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Evaluation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Evaluation der Fitnessfunktion</a:t>
            </a:r>
          </a:p>
          <a:p>
            <a:endParaRPr lang="de-CH" dirty="0" smtClean="0"/>
          </a:p>
          <a:p>
            <a:r>
              <a:rPr lang="de-CH" dirty="0" smtClean="0"/>
              <a:t>Fitnessfunktion wird vom Anwender definiert</a:t>
            </a:r>
          </a:p>
          <a:p>
            <a:endParaRPr lang="de-CH" dirty="0"/>
          </a:p>
          <a:p>
            <a:r>
              <a:rPr lang="de-CH" dirty="0" smtClean="0"/>
              <a:t>Rechenintensive Aufgabe</a:t>
            </a:r>
          </a:p>
          <a:p>
            <a:endParaRPr lang="de-CH" dirty="0"/>
          </a:p>
          <a:p>
            <a:r>
              <a:rPr lang="de-CH" dirty="0" smtClean="0"/>
              <a:t>Zurückgelegte Strecke der Individuen</a:t>
            </a:r>
            <a:endParaRPr lang="de-CH" dirty="0"/>
          </a:p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Selektionsstrategie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Allgemein</a:t>
            </a:r>
            <a:endParaRPr lang="de-CH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de-CH" sz="1800" dirty="0"/>
              <a:t>Selektion der Individuen zur Reproduktion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endParaRPr lang="de-CH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de-CH" sz="1800" dirty="0"/>
              <a:t>Erhaltung der Diversität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endParaRPr lang="de-CH" dirty="0"/>
          </a:p>
          <a:p>
            <a:endParaRPr lang="de-CH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Turnierbasierte Selektion</a:t>
            </a:r>
            <a:endParaRPr lang="de-CH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64" y="2903976"/>
            <a:ext cx="4330073" cy="33416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Mutation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Allgemein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sz="1800" dirty="0"/>
              <a:t>Operieren auf dem </a:t>
            </a:r>
            <a:r>
              <a:rPr lang="de-CH" sz="1800" dirty="0" smtClean="0"/>
              <a:t>Genotyp</a:t>
            </a:r>
          </a:p>
          <a:p>
            <a:endParaRPr lang="de-CH" sz="1800" dirty="0" smtClean="0"/>
          </a:p>
          <a:p>
            <a:r>
              <a:rPr lang="de-CH" dirty="0"/>
              <a:t>Position des Genoms wird mit </a:t>
            </a:r>
            <a:r>
              <a:rPr lang="de-CH" dirty="0" smtClean="0"/>
              <a:t>bestimmter </a:t>
            </a:r>
            <a:r>
              <a:rPr lang="de-CH" dirty="0"/>
              <a:t>Wahrscheinlichkeit mutiert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Beispiel</a:t>
            </a:r>
            <a:endParaRPr lang="de-CH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46" y="3097400"/>
            <a:ext cx="4754563" cy="1006440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847C-6AE1-407D-8FC4-CEB9DD334D02}" type="datetime1">
              <a:rPr lang="de-CH" smtClean="0"/>
              <a:t>28.06.2016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95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EvolUtionäre</a:t>
            </a:r>
            <a:r>
              <a:rPr lang="de-CH" dirty="0" smtClean="0"/>
              <a:t> </a:t>
            </a:r>
            <a:r>
              <a:rPr lang="de-CH" dirty="0" err="1"/>
              <a:t>AlGoRITHMEN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Typen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Genetische </a:t>
            </a:r>
            <a:r>
              <a:rPr lang="de-CH" dirty="0" smtClean="0"/>
              <a:t>Programmierung</a:t>
            </a:r>
          </a:p>
          <a:p>
            <a:endParaRPr lang="de-CH" dirty="0" smtClean="0"/>
          </a:p>
          <a:p>
            <a:r>
              <a:rPr lang="de-CH" dirty="0"/>
              <a:t>Genetische </a:t>
            </a:r>
            <a:r>
              <a:rPr lang="de-CH" dirty="0" smtClean="0"/>
              <a:t>Algorithmen</a:t>
            </a:r>
          </a:p>
          <a:p>
            <a:endParaRPr lang="de-CH" dirty="0" smtClean="0"/>
          </a:p>
          <a:p>
            <a:r>
              <a:rPr lang="de-CH" dirty="0"/>
              <a:t>Evolutionäre </a:t>
            </a:r>
            <a:r>
              <a:rPr lang="de-CH" dirty="0" smtClean="0"/>
              <a:t>Programmierung</a:t>
            </a:r>
          </a:p>
          <a:p>
            <a:endParaRPr lang="de-CH" dirty="0" smtClean="0"/>
          </a:p>
          <a:p>
            <a:r>
              <a:rPr lang="de-CH" dirty="0"/>
              <a:t>Evolutionäre Strategien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Evolutionäre Programmierung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smtClean="0"/>
              <a:t>Turnierbasierte Selektion</a:t>
            </a:r>
          </a:p>
          <a:p>
            <a:endParaRPr lang="de-CH" dirty="0" smtClean="0"/>
          </a:p>
          <a:p>
            <a:r>
              <a:rPr lang="de-CH" dirty="0" smtClean="0"/>
              <a:t>Reale-Werte-Repräsentation</a:t>
            </a:r>
          </a:p>
          <a:p>
            <a:endParaRPr lang="de-CH" dirty="0" smtClean="0"/>
          </a:p>
          <a:p>
            <a:r>
              <a:rPr lang="de-CH" dirty="0" smtClean="0"/>
              <a:t>Mutation, aber keine Rekombination</a:t>
            </a:r>
            <a:endParaRPr lang="de-CH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847C-6AE1-407D-8FC4-CEB9DD334D02}" type="datetime1">
              <a:rPr lang="de-CH" smtClean="0"/>
              <a:t>28.06.2016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11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Design der Individuen</a:t>
            </a:r>
          </a:p>
          <a:p>
            <a:r>
              <a:rPr lang="de-CH" dirty="0" smtClean="0"/>
              <a:t>Bewegungsablauf</a:t>
            </a:r>
          </a:p>
          <a:p>
            <a:pPr lvl="1"/>
            <a:r>
              <a:rPr lang="de-CH" dirty="0"/>
              <a:t>Wie kann eine Steuerung der Bewegung implementiert</a:t>
            </a:r>
            <a:br>
              <a:rPr lang="de-CH" dirty="0"/>
            </a:br>
            <a:r>
              <a:rPr lang="de-CH" dirty="0"/>
              <a:t>werden</a:t>
            </a:r>
            <a:r>
              <a:rPr lang="de-CH" dirty="0" smtClean="0"/>
              <a:t>?</a:t>
            </a:r>
          </a:p>
          <a:p>
            <a:pPr lvl="1"/>
            <a:r>
              <a:rPr lang="de-CH" dirty="0"/>
              <a:t>Wie kann diese Steuerung evolviert werden?</a:t>
            </a:r>
          </a:p>
          <a:p>
            <a:r>
              <a:rPr lang="de-CH" dirty="0" smtClean="0"/>
              <a:t>Auswahl des Evolutionären Algorithmus</a:t>
            </a:r>
          </a:p>
          <a:p>
            <a:r>
              <a:rPr lang="de-CH" dirty="0" smtClean="0"/>
              <a:t>Eingesetzte Technologien</a:t>
            </a:r>
          </a:p>
          <a:p>
            <a:pPr lvl="1"/>
            <a:r>
              <a:rPr lang="de-CH" dirty="0" smtClean="0"/>
              <a:t>Probleme Kreise, Verhacken </a:t>
            </a:r>
            <a:r>
              <a:rPr lang="de-CH" dirty="0" err="1" smtClean="0"/>
              <a:t>etc</a:t>
            </a:r>
            <a:r>
              <a:rPr lang="de-CH" dirty="0" smtClean="0"/>
              <a:t> (</a:t>
            </a:r>
            <a:r>
              <a:rPr lang="de-CH" dirty="0" err="1" smtClean="0"/>
              <a:t>remove</a:t>
            </a:r>
            <a:r>
              <a:rPr lang="de-CH" dirty="0" smtClean="0"/>
              <a:t> </a:t>
            </a:r>
            <a:r>
              <a:rPr lang="de-CH" dirty="0" err="1" smtClean="0"/>
              <a:t>me</a:t>
            </a:r>
            <a:r>
              <a:rPr lang="de-CH" dirty="0" smtClean="0"/>
              <a:t>)</a:t>
            </a:r>
          </a:p>
          <a:p>
            <a:r>
              <a:rPr lang="de-CH" dirty="0" smtClean="0"/>
              <a:t>Ablauf Simulation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425D-F560-4931-862B-3A57BAA1F897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06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Zeitraffer des Bewegungsablaufs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AB69-9DBB-444C-B94A-747DEDADEEF9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106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Vierter Simulationslauf</a:t>
            </a:r>
          </a:p>
          <a:p>
            <a:endParaRPr lang="de-CH" dirty="0" smtClean="0"/>
          </a:p>
          <a:p>
            <a:r>
              <a:rPr lang="de-CH" dirty="0" smtClean="0"/>
              <a:t>Fünfter Simulationslauf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74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Vierter Simulationslauf –</a:t>
            </a:r>
            <a:br>
              <a:rPr lang="de-CH" dirty="0" smtClean="0"/>
            </a:br>
            <a:r>
              <a:rPr lang="de-CH" dirty="0" err="1"/>
              <a:t>AllGEMEINE</a:t>
            </a:r>
            <a:r>
              <a:rPr lang="de-CH" dirty="0"/>
              <a:t> </a:t>
            </a:r>
            <a:r>
              <a:rPr lang="de-CH" dirty="0" smtClean="0"/>
              <a:t> Lösung</a:t>
            </a:r>
            <a:endParaRPr lang="de-CH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0" y="2266404"/>
            <a:ext cx="4254652" cy="4022725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853" y="2266404"/>
            <a:ext cx="4730907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38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10E2-A690-4A71-881B-E0EDEB50C521}" type="datetime1">
              <a:rPr lang="de-CH" smtClean="0"/>
              <a:t>28.06.2016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45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Fünfter Simulationslauf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10E2-A690-4A71-881B-E0EDEB50C521}" type="datetime1">
              <a:rPr lang="de-CH" smtClean="0"/>
              <a:t>28.06.2016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31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Index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</a:p>
          <a:p>
            <a:r>
              <a:rPr lang="de-CH" dirty="0" smtClean="0"/>
              <a:t>Einleitung</a:t>
            </a:r>
          </a:p>
          <a:p>
            <a:r>
              <a:rPr lang="de-CH" dirty="0" smtClean="0"/>
              <a:t>Grundlagen</a:t>
            </a:r>
          </a:p>
          <a:p>
            <a:r>
              <a:rPr lang="de-CH" dirty="0" smtClean="0"/>
              <a:t>Methoden</a:t>
            </a:r>
          </a:p>
          <a:p>
            <a:r>
              <a:rPr lang="de-CH" dirty="0" smtClean="0"/>
              <a:t>Resultate</a:t>
            </a:r>
          </a:p>
          <a:p>
            <a:r>
              <a:rPr lang="de-CH" dirty="0" smtClean="0"/>
              <a:t>Diskussion</a:t>
            </a:r>
          </a:p>
          <a:p>
            <a:r>
              <a:rPr lang="de-CH" dirty="0" smtClean="0"/>
              <a:t>Ausblick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43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Diskussion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Wie kann </a:t>
            </a:r>
            <a:r>
              <a:rPr lang="de-CH" dirty="0" smtClean="0"/>
              <a:t>die </a:t>
            </a:r>
            <a:r>
              <a:rPr lang="de-CH" dirty="0"/>
              <a:t>Steuerung evolviert werden</a:t>
            </a:r>
            <a:r>
              <a:rPr lang="de-CH" dirty="0" smtClean="0"/>
              <a:t>?</a:t>
            </a:r>
            <a:endParaRPr lang="de-CH" dirty="0"/>
          </a:p>
          <a:p>
            <a:r>
              <a:rPr lang="de-CH" dirty="0"/>
              <a:t>Nimmt die Diversität mit zunehmenden </a:t>
            </a:r>
            <a:r>
              <a:rPr lang="de-CH" dirty="0" smtClean="0"/>
              <a:t>Generationen stetig </a:t>
            </a:r>
            <a:r>
              <a:rPr lang="de-CH" dirty="0"/>
              <a:t>ab</a:t>
            </a:r>
            <a:r>
              <a:rPr lang="de-CH" dirty="0" smtClean="0"/>
              <a:t>?</a:t>
            </a:r>
            <a:endParaRPr lang="de-CH" dirty="0" smtClean="0"/>
          </a:p>
          <a:p>
            <a:r>
              <a:rPr lang="de-CH" dirty="0"/>
              <a:t>Wie sieht der Bewegungsablauf und die Geometrie </a:t>
            </a:r>
            <a:r>
              <a:rPr lang="de-CH" dirty="0" smtClean="0"/>
              <a:t>eines evolvierten </a:t>
            </a:r>
            <a:r>
              <a:rPr lang="de-CH" dirty="0"/>
              <a:t>Tieres aus</a:t>
            </a:r>
            <a:r>
              <a:rPr lang="de-CH" dirty="0" smtClean="0"/>
              <a:t>?</a:t>
            </a:r>
            <a:endParaRPr lang="de-CH" dirty="0" smtClean="0"/>
          </a:p>
          <a:p>
            <a:r>
              <a:rPr lang="de-CH" dirty="0" smtClean="0"/>
              <a:t>Individuum</a:t>
            </a:r>
            <a:r>
              <a:rPr lang="de-CH" dirty="0"/>
              <a:t>: Allgemeine Lösung vs. evolvieren </a:t>
            </a:r>
            <a:r>
              <a:rPr lang="de-CH" dirty="0" smtClean="0"/>
              <a:t>auf Evolvierbarkeit</a:t>
            </a:r>
          </a:p>
          <a:p>
            <a:r>
              <a:rPr lang="de-CH" dirty="0" smtClean="0"/>
              <a:t>Hypothesen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4A75-57D7-4956-8431-9F02D11ADE71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26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Feedback Bewegungsablauf</a:t>
            </a:r>
          </a:p>
          <a:p>
            <a:r>
              <a:rPr lang="de-CH" dirty="0" smtClean="0"/>
              <a:t>N-beinige Tiere</a:t>
            </a:r>
          </a:p>
          <a:p>
            <a:r>
              <a:rPr lang="de-CH" dirty="0"/>
              <a:t>Austauschen der Physik-Engine</a:t>
            </a:r>
          </a:p>
          <a:p>
            <a:r>
              <a:rPr lang="de-CH" dirty="0" smtClean="0"/>
              <a:t>Parcours</a:t>
            </a:r>
          </a:p>
          <a:p>
            <a:r>
              <a:rPr lang="de-CH" dirty="0" smtClean="0"/>
              <a:t>Hypothesen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6166-EF90-4545-B98A-317842B338A4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973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Quellen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[1]: </a:t>
            </a:r>
            <a:r>
              <a:rPr lang="de-CH" dirty="0"/>
              <a:t>R. </a:t>
            </a:r>
            <a:r>
              <a:rPr lang="de-CH" dirty="0" err="1"/>
              <a:t>Dawnkins</a:t>
            </a:r>
            <a:r>
              <a:rPr lang="de-CH" dirty="0"/>
              <a:t>, „Universal </a:t>
            </a:r>
            <a:r>
              <a:rPr lang="de-CH" dirty="0" err="1"/>
              <a:t>Darwinism</a:t>
            </a:r>
            <a:r>
              <a:rPr lang="de-CH" dirty="0"/>
              <a:t>,” in </a:t>
            </a:r>
            <a:r>
              <a:rPr lang="de-CH" i="1" dirty="0"/>
              <a:t>Evolution </a:t>
            </a:r>
            <a:r>
              <a:rPr lang="de-CH" i="1" dirty="0" err="1"/>
              <a:t>from</a:t>
            </a:r>
            <a:r>
              <a:rPr lang="de-CH" i="1" dirty="0"/>
              <a:t> </a:t>
            </a:r>
            <a:r>
              <a:rPr lang="de-CH" i="1" dirty="0" err="1"/>
              <a:t>molecules</a:t>
            </a:r>
            <a:r>
              <a:rPr lang="de-CH" i="1" dirty="0"/>
              <a:t> </a:t>
            </a:r>
            <a:r>
              <a:rPr lang="de-CH" i="1" dirty="0" err="1"/>
              <a:t>to</a:t>
            </a:r>
            <a:r>
              <a:rPr lang="de-CH" i="1" dirty="0"/>
              <a:t> man</a:t>
            </a:r>
            <a:r>
              <a:rPr lang="de-CH" dirty="0"/>
              <a:t>,</a:t>
            </a:r>
            <a:br>
              <a:rPr lang="de-CH" dirty="0"/>
            </a:br>
            <a:r>
              <a:rPr lang="de-CH" dirty="0"/>
              <a:t>D. S. </a:t>
            </a:r>
            <a:r>
              <a:rPr lang="de-CH" dirty="0" err="1"/>
              <a:t>Bendall</a:t>
            </a:r>
            <a:r>
              <a:rPr lang="de-CH" dirty="0"/>
              <a:t>, Hrsg. Cambridge: Cambridge University Press, 1983, Kap. 20,</a:t>
            </a:r>
            <a:br>
              <a:rPr lang="de-CH" dirty="0"/>
            </a:br>
            <a:r>
              <a:rPr lang="de-CH" dirty="0"/>
              <a:t>S. 403–425.</a:t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473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Sie verstehen den eingesetzten Algorithmus</a:t>
            </a:r>
          </a:p>
          <a:p>
            <a:endParaRPr lang="de-CH" dirty="0"/>
          </a:p>
          <a:p>
            <a:r>
              <a:rPr lang="de-CH" dirty="0" smtClean="0"/>
              <a:t>Sie lernen einige Resultate der Arbeit kennen</a:t>
            </a:r>
          </a:p>
          <a:p>
            <a:endParaRPr lang="de-CH" dirty="0" smtClean="0"/>
          </a:p>
          <a:p>
            <a:r>
              <a:rPr lang="de-CH" dirty="0" smtClean="0"/>
              <a:t>Sie kennen die Chancen, welche sich durch diese Arbeit eröffnen</a:t>
            </a:r>
          </a:p>
          <a:p>
            <a:endParaRPr lang="de-CH" dirty="0" smtClean="0"/>
          </a:p>
          <a:p>
            <a:r>
              <a:rPr lang="de-CH" dirty="0" smtClean="0"/>
              <a:t>Sie erhalten Antworten zu den Forschungsfragen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75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EInleitung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Evolutionäre Algorithmen</a:t>
            </a:r>
          </a:p>
          <a:p>
            <a:pPr lvl="1"/>
            <a:r>
              <a:rPr lang="de-CH" dirty="0" smtClean="0"/>
              <a:t>Orientieren sich an der natürlichen Evolution</a:t>
            </a:r>
          </a:p>
          <a:p>
            <a:pPr lvl="1"/>
            <a:r>
              <a:rPr lang="de-CH" dirty="0" smtClean="0"/>
              <a:t>«</a:t>
            </a:r>
            <a:r>
              <a:rPr lang="de-CH" dirty="0" err="1" smtClean="0"/>
              <a:t>trial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error</a:t>
            </a:r>
            <a:r>
              <a:rPr lang="de-CH" dirty="0" smtClean="0"/>
              <a:t>»</a:t>
            </a:r>
          </a:p>
          <a:p>
            <a:pPr lvl="1"/>
            <a:r>
              <a:rPr lang="de-CH" dirty="0" smtClean="0"/>
              <a:t>Annäherung an optimale Lösung</a:t>
            </a:r>
          </a:p>
          <a:p>
            <a:r>
              <a:rPr lang="de-CH" dirty="0"/>
              <a:t>U</a:t>
            </a:r>
            <a:r>
              <a:rPr lang="de-CH" dirty="0" smtClean="0"/>
              <a:t>niverseller Darwinismus [1]</a:t>
            </a:r>
          </a:p>
          <a:p>
            <a:pPr lvl="1"/>
            <a:r>
              <a:rPr lang="de-CH" dirty="0" smtClean="0"/>
              <a:t>Reproduktion</a:t>
            </a:r>
          </a:p>
          <a:p>
            <a:pPr lvl="1"/>
            <a:r>
              <a:rPr lang="de-CH" dirty="0" smtClean="0"/>
              <a:t>Vererbung</a:t>
            </a:r>
          </a:p>
          <a:p>
            <a:pPr lvl="1"/>
            <a:r>
              <a:rPr lang="de-CH" dirty="0" smtClean="0"/>
              <a:t>Variation</a:t>
            </a:r>
          </a:p>
          <a:p>
            <a:pPr lvl="1"/>
            <a:r>
              <a:rPr lang="de-CH" dirty="0" smtClean="0"/>
              <a:t>Selektion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74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Zielsetzung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2400" dirty="0" smtClean="0"/>
              <a:t>Ziel: Sechsbeinige künstliche Tiere lernen sich durch Parcours fortzubewegen</a:t>
            </a:r>
          </a:p>
          <a:p>
            <a:r>
              <a:rPr lang="de-CH" sz="2400" dirty="0" smtClean="0"/>
              <a:t>Forschungsfragen:</a:t>
            </a:r>
          </a:p>
          <a:p>
            <a:pPr lvl="1"/>
            <a:r>
              <a:rPr lang="de-CH" sz="1900" dirty="0" smtClean="0"/>
              <a:t>Wie </a:t>
            </a:r>
            <a:r>
              <a:rPr lang="de-CH" sz="1900" dirty="0"/>
              <a:t>kann eine Steuerung der Bewegung implementiert werden</a:t>
            </a:r>
            <a:r>
              <a:rPr lang="de-CH" sz="1900" dirty="0" smtClean="0"/>
              <a:t>?</a:t>
            </a:r>
          </a:p>
          <a:p>
            <a:pPr lvl="1"/>
            <a:r>
              <a:rPr lang="de-CH" sz="1900" dirty="0"/>
              <a:t>Wie kann diese Steuerung evolviert werden</a:t>
            </a:r>
            <a:r>
              <a:rPr lang="de-CH" sz="1900" dirty="0" smtClean="0"/>
              <a:t>?</a:t>
            </a:r>
          </a:p>
          <a:p>
            <a:pPr lvl="1"/>
            <a:r>
              <a:rPr lang="de-CH" sz="1900" dirty="0"/>
              <a:t>Wie kann die Geometrie der Tiere evolviert werden?</a:t>
            </a:r>
            <a:endParaRPr lang="de-CH" sz="1900" dirty="0" smtClean="0"/>
          </a:p>
          <a:p>
            <a:pPr lvl="1"/>
            <a:r>
              <a:rPr lang="de-CH" sz="1900" dirty="0" smtClean="0"/>
              <a:t>Wie sieht der Bewegungsablauf und die Geometrie eines evolvierten Tieres</a:t>
            </a:r>
            <a:br>
              <a:rPr lang="de-CH" sz="1900" dirty="0" smtClean="0"/>
            </a:br>
            <a:r>
              <a:rPr lang="de-CH" sz="1900" dirty="0" smtClean="0"/>
              <a:t>aus?</a:t>
            </a:r>
          </a:p>
          <a:p>
            <a:pPr lvl="1"/>
            <a:r>
              <a:rPr lang="de-CH" sz="1900" dirty="0" smtClean="0"/>
              <a:t>Nimmt </a:t>
            </a:r>
            <a:r>
              <a:rPr lang="de-CH" sz="1900" dirty="0"/>
              <a:t>die Diversität </a:t>
            </a:r>
            <a:r>
              <a:rPr lang="de-CH" sz="1900" dirty="0" smtClean="0"/>
              <a:t>mit </a:t>
            </a:r>
            <a:r>
              <a:rPr lang="de-CH" sz="1900" dirty="0"/>
              <a:t>zunehmenden Generationen stetig ab</a:t>
            </a:r>
            <a:r>
              <a:rPr lang="de-CH" sz="1900" dirty="0" smtClean="0"/>
              <a:t>?</a:t>
            </a:r>
          </a:p>
          <a:p>
            <a:pPr lvl="1"/>
            <a:r>
              <a:rPr lang="de-CH" sz="1900" dirty="0"/>
              <a:t>Unterscheidet sich ein Individuum, welches mit dem Ziel der allgemeinen </a:t>
            </a:r>
            <a:r>
              <a:rPr lang="de-CH" sz="1900" dirty="0" smtClean="0"/>
              <a:t>Lösung </a:t>
            </a:r>
            <a:r>
              <a:rPr lang="de-CH" sz="1900" dirty="0"/>
              <a:t>gefunden wurde, von einem das mit dem Evolvieren auf </a:t>
            </a:r>
            <a:r>
              <a:rPr lang="de-CH" sz="1900" dirty="0" smtClean="0"/>
              <a:t>Evolvierbarkeit gefunden wurde?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47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Hypothese Körperpunkte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Formulierung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E</a:t>
            </a:r>
            <a:r>
              <a:rPr lang="de-CH" dirty="0" smtClean="0"/>
              <a:t>in </a:t>
            </a:r>
            <a:r>
              <a:rPr lang="de-CH" dirty="0"/>
              <a:t>Individuum mit acht </a:t>
            </a:r>
            <a:r>
              <a:rPr lang="de-CH" dirty="0" smtClean="0"/>
              <a:t>Körperpunkten kann sich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>schneller durch den Parcours </a:t>
            </a:r>
            <a:r>
              <a:rPr lang="de-CH" dirty="0" smtClean="0"/>
              <a:t>bewegen, </a:t>
            </a:r>
            <a:r>
              <a:rPr lang="de-CH" dirty="0"/>
              <a:t>als ein Individuum mit weniger Körperpunkten. 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Vermutung: Durch die </a:t>
            </a:r>
            <a:r>
              <a:rPr lang="de-CH" dirty="0"/>
              <a:t>komplexere </a:t>
            </a:r>
            <a:r>
              <a:rPr lang="de-CH" dirty="0" smtClean="0"/>
              <a:t>Form des Körpers können die Individuen die Balance </a:t>
            </a:r>
            <a:r>
              <a:rPr lang="de-CH" dirty="0"/>
              <a:t>besser </a:t>
            </a:r>
            <a:r>
              <a:rPr lang="de-CH" dirty="0" smtClean="0"/>
              <a:t>halten.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Veranschaulichung Körperpunkte</a:t>
            </a:r>
            <a:endParaRPr lang="de-CH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21581"/>
            <a:ext cx="1997453" cy="140408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6</a:t>
            </a:fld>
            <a:endParaRPr lang="de-CH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303" y="3827349"/>
            <a:ext cx="1772863" cy="1992546"/>
          </a:xfrm>
          <a:prstGeom prst="rect">
            <a:avLst/>
          </a:prstGeom>
        </p:spPr>
      </p:pic>
      <p:sp>
        <p:nvSpPr>
          <p:cNvPr id="13" name="Text Placeholder 8"/>
          <p:cNvSpPr txBox="1">
            <a:spLocks/>
          </p:cNvSpPr>
          <p:nvPr/>
        </p:nvSpPr>
        <p:spPr>
          <a:xfrm>
            <a:off x="6003744" y="2735641"/>
            <a:ext cx="2089709" cy="822960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 smtClean="0">
                <a:solidFill>
                  <a:schemeClr val="tx1"/>
                </a:solidFill>
              </a:rPr>
              <a:t>Sechs Körperpunkte</a:t>
            </a:r>
            <a:endParaRPr lang="de-CH" sz="1800" dirty="0">
              <a:solidFill>
                <a:schemeClr val="tx1"/>
              </a:solidFill>
            </a:endParaRPr>
          </a:p>
        </p:txBody>
      </p:sp>
      <p:sp>
        <p:nvSpPr>
          <p:cNvPr id="15" name="Text Placeholder 8"/>
          <p:cNvSpPr txBox="1">
            <a:spLocks/>
          </p:cNvSpPr>
          <p:nvPr/>
        </p:nvSpPr>
        <p:spPr>
          <a:xfrm>
            <a:off x="9392879" y="2735641"/>
            <a:ext cx="2089709" cy="822960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 smtClean="0">
                <a:solidFill>
                  <a:schemeClr val="tx1"/>
                </a:solidFill>
              </a:rPr>
              <a:t>Acht Körperpunkte</a:t>
            </a:r>
            <a:endParaRPr lang="de-CH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4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HYPOTHESE </a:t>
            </a:r>
            <a:r>
              <a:rPr lang="de-CH" dirty="0" err="1" smtClean="0"/>
              <a:t>MuTATIONSWAHRSCHEINLICHKEITEN</a:t>
            </a:r>
            <a:endParaRPr lang="de-CH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Es wird vermutet, dass mit kleinen Mutationswahrscheinlichkeiten bessere Resultate gefunden werden können</a:t>
            </a:r>
          </a:p>
          <a:p>
            <a:endParaRPr lang="de-CH" dirty="0"/>
          </a:p>
          <a:p>
            <a:r>
              <a:rPr lang="de-CH" dirty="0" smtClean="0"/>
              <a:t>Durch hohe Mutationswahrscheinlichkeiten wird die Evolution der Individuen gebremst</a:t>
            </a:r>
            <a:endParaRPr lang="de-CH" dirty="0"/>
          </a:p>
          <a:p>
            <a:endParaRPr lang="de-CH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847C-6AE1-407D-8FC4-CEB9DD334D02}" type="datetime1">
              <a:rPr lang="de-CH" smtClean="0"/>
              <a:t>28.06.2016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328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Grundlagen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Ablauf eines </a:t>
            </a:r>
            <a:r>
              <a:rPr lang="de-CH" dirty="0" smtClean="0"/>
              <a:t>evolutionären Algorithmus</a:t>
            </a:r>
          </a:p>
          <a:p>
            <a:r>
              <a:rPr lang="de-CH" dirty="0" smtClean="0"/>
              <a:t>Initiale Population</a:t>
            </a:r>
          </a:p>
          <a:p>
            <a:r>
              <a:rPr lang="de-CH" dirty="0" smtClean="0"/>
              <a:t>Evaluation</a:t>
            </a:r>
          </a:p>
          <a:p>
            <a:r>
              <a:rPr lang="de-CH" dirty="0" smtClean="0"/>
              <a:t>Selektionsstrategie</a:t>
            </a:r>
          </a:p>
          <a:p>
            <a:r>
              <a:rPr lang="de-CH" dirty="0" smtClean="0"/>
              <a:t>Mutation</a:t>
            </a:r>
          </a:p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44C4-99C3-4AAD-B274-CCA99F6BAB6F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55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 eines Evolutionären Algorithmus</a:t>
            </a:r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51928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9</a:t>
            </a:fld>
            <a:endParaRPr lang="de-CH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17245" y="2753384"/>
            <a:ext cx="988043" cy="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427779" y="2286000"/>
            <a:ext cx="1594271" cy="934768"/>
            <a:chOff x="2643830" y="1543978"/>
            <a:chExt cx="1594271" cy="934768"/>
          </a:xfrm>
        </p:grpSpPr>
        <p:sp>
          <p:nvSpPr>
            <p:cNvPr id="13" name="Rounded Rectangle 12"/>
            <p:cNvSpPr/>
            <p:nvPr/>
          </p:nvSpPr>
          <p:spPr>
            <a:xfrm>
              <a:off x="2799996" y="1543978"/>
              <a:ext cx="1438105" cy="93476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643830" y="1589610"/>
              <a:ext cx="1346841" cy="8435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de-CH" sz="1600" dirty="0"/>
                <a:t>Initiale</a:t>
              </a:r>
            </a:p>
            <a:p>
              <a:pPr algn="ctr"/>
              <a:r>
                <a:rPr lang="de-CH" sz="1600" dirty="0"/>
                <a:t>Population</a:t>
              </a:r>
              <a:endParaRPr lang="de-CH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78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779</Words>
  <Application>Microsoft Office PowerPoint</Application>
  <PresentationFormat>Widescreen</PresentationFormat>
  <Paragraphs>212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Tw Cen MT</vt:lpstr>
      <vt:lpstr>Tw Cen MT Condensed</vt:lpstr>
      <vt:lpstr>Wingdings</vt:lpstr>
      <vt:lpstr>Wingdings 3</vt:lpstr>
      <vt:lpstr>Integral</vt:lpstr>
      <vt:lpstr>Design von artifiziellen Tieren mit evolutionären Algorithmen</vt:lpstr>
      <vt:lpstr>Index</vt:lpstr>
      <vt:lpstr>Ziele</vt:lpstr>
      <vt:lpstr>EInleitung</vt:lpstr>
      <vt:lpstr>Zielsetzung</vt:lpstr>
      <vt:lpstr>Hypothese Körperpunkte</vt:lpstr>
      <vt:lpstr>HYPOTHESE MuTATIONSWAHRSCHEINLICHKEITEN</vt:lpstr>
      <vt:lpstr>Grundlagen</vt:lpstr>
      <vt:lpstr>Ablauf eines Evolutionären Algorithmus</vt:lpstr>
      <vt:lpstr>Evaluation</vt:lpstr>
      <vt:lpstr>Selektionsstrategie</vt:lpstr>
      <vt:lpstr>Mutation</vt:lpstr>
      <vt:lpstr>EvolUtionäre AlGoRITHMEN</vt:lpstr>
      <vt:lpstr>Methoden</vt:lpstr>
      <vt:lpstr>Zeitraffer des Bewegungsablaufs</vt:lpstr>
      <vt:lpstr>Resultate</vt:lpstr>
      <vt:lpstr>Vierter Simulationslauf – AllGEMEINE  Lösung</vt:lpstr>
      <vt:lpstr>PowerPoint Presentation</vt:lpstr>
      <vt:lpstr>Fünfter Simulationslauf</vt:lpstr>
      <vt:lpstr>Diskussion</vt:lpstr>
      <vt:lpstr>Ausblick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von artifiziellen Tieren mit evolutionären Algorithmen</dc:title>
  <dc:creator>Florian</dc:creator>
  <cp:lastModifiedBy>Fabian Hediger</cp:lastModifiedBy>
  <cp:revision>49</cp:revision>
  <dcterms:created xsi:type="dcterms:W3CDTF">2016-06-27T16:52:22Z</dcterms:created>
  <dcterms:modified xsi:type="dcterms:W3CDTF">2016-06-28T20:05:09Z</dcterms:modified>
</cp:coreProperties>
</file>