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E0E0E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ACDFF"/>
          </a:solidFill>
        </a:fill>
      </a:tcStyle>
    </a:wholeTbl>
    <a:band2H>
      <a:tcTxStyle b="def" i="def"/>
      <a:tcStyle>
        <a:tcBdr/>
        <a:fill>
          <a:solidFill>
            <a:srgbClr val="FDE8FF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E0E0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solidFill>
            <a:srgbClr val="0E0E0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solidFill>
            <a:srgbClr val="0E0E0E">
              <a:alpha val="20000"/>
            </a:srgbClr>
          </a:solidFill>
        </a:fill>
      </a:tcStyle>
    </a:firstCol>
    <a:la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50800" cap="flat">
              <a:solidFill>
                <a:srgbClr val="0E0E0E"/>
              </a:solidFill>
              <a:prstDash val="solid"/>
              <a:round/>
            </a:ln>
          </a:top>
          <a:bottom>
            <a:ln w="127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E0E0E"/>
        </a:fontRef>
        <a:srgbClr val="0E0E0E"/>
      </a:tcTxStyle>
      <a:tcStyle>
        <a:tcBdr>
          <a:left>
            <a:ln w="12700" cap="flat">
              <a:solidFill>
                <a:srgbClr val="0E0E0E"/>
              </a:solidFill>
              <a:prstDash val="solid"/>
              <a:round/>
            </a:ln>
          </a:left>
          <a:right>
            <a:ln w="12700" cap="flat">
              <a:solidFill>
                <a:srgbClr val="0E0E0E"/>
              </a:solidFill>
              <a:prstDash val="solid"/>
              <a:round/>
            </a:ln>
          </a:right>
          <a:top>
            <a:ln w="12700" cap="flat">
              <a:solidFill>
                <a:srgbClr val="0E0E0E"/>
              </a:solidFill>
              <a:prstDash val="solid"/>
              <a:round/>
            </a:ln>
          </a:top>
          <a:bottom>
            <a:ln w="25400" cap="flat">
              <a:solidFill>
                <a:srgbClr val="0E0E0E"/>
              </a:solidFill>
              <a:prstDash val="solid"/>
              <a:round/>
            </a:ln>
          </a:bottom>
          <a:insideH>
            <a:ln w="12700" cap="flat">
              <a:solidFill>
                <a:srgbClr val="0E0E0E"/>
              </a:solidFill>
              <a:prstDash val="solid"/>
              <a:round/>
            </a:ln>
          </a:insideH>
          <a:insideV>
            <a:ln w="12700" cap="flat">
              <a:solidFill>
                <a:srgbClr val="0E0E0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48374" y="1541472"/>
            <a:ext cx="6647101" cy="16959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90000"/>
              </a:lnSpc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48524" y="3290708"/>
            <a:ext cx="6647101" cy="378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lnSpc>
                <a:spcPct val="100000"/>
              </a:lnSpc>
              <a:buClrTx/>
              <a:buSzTx/>
              <a:buFontTx/>
              <a:buNone/>
              <a:defRPr sz="1700"/>
            </a:lvl1pPr>
            <a:lvl2pPr marL="317500" indent="279400" algn="ctr">
              <a:lnSpc>
                <a:spcPct val="100000"/>
              </a:lnSpc>
              <a:buClrTx/>
              <a:buSzTx/>
              <a:buFontTx/>
              <a:buNone/>
              <a:defRPr sz="1700"/>
            </a:lvl2pPr>
            <a:lvl3pPr marL="317500" indent="736600" algn="ctr">
              <a:lnSpc>
                <a:spcPct val="100000"/>
              </a:lnSpc>
              <a:buClrTx/>
              <a:buSzTx/>
              <a:buFontTx/>
              <a:buNone/>
              <a:defRPr sz="1700"/>
            </a:lvl3pPr>
            <a:lvl4pPr marL="317500" indent="1193800" algn="ctr">
              <a:lnSpc>
                <a:spcPct val="100000"/>
              </a:lnSpc>
              <a:buClrTx/>
              <a:buSzTx/>
              <a:buFontTx/>
              <a:buNone/>
              <a:defRPr sz="1700"/>
            </a:lvl4pPr>
            <a:lvl5pPr marL="317500" indent="1651000" algn="ctr">
              <a:lnSpc>
                <a:spcPct val="100000"/>
              </a:lnSpc>
              <a:buClrTx/>
              <a:buSzTx/>
              <a:buFont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2_2_1_1_1_1_1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1805;p38" descr="Google Shape;1805;p38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0" t="9" r="0" b="8"/>
          <a:stretch>
            <a:fillRect/>
          </a:stretch>
        </p:blipFill>
        <p:spPr>
          <a:xfrm flipH="1"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itle Text"/>
          <p:cNvSpPr txBox="1"/>
          <p:nvPr>
            <p:ph type="title"/>
          </p:nvPr>
        </p:nvSpPr>
        <p:spPr>
          <a:xfrm>
            <a:off x="1825050" y="1909850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Title Text</a:t>
            </a:r>
          </a:p>
        </p:txBody>
      </p:sp>
      <p:grpSp>
        <p:nvGrpSpPr>
          <p:cNvPr id="45" name="Google Shape;1807;p38"/>
          <p:cNvGrpSpPr/>
          <p:nvPr/>
        </p:nvGrpSpPr>
        <p:grpSpPr>
          <a:xfrm>
            <a:off x="1364664" y="639533"/>
            <a:ext cx="1965290" cy="517062"/>
            <a:chOff x="0" y="0"/>
            <a:chExt cx="1965288" cy="517060"/>
          </a:xfrm>
        </p:grpSpPr>
        <p:sp>
          <p:nvSpPr>
            <p:cNvPr id="29" name="Google Shape;1808;p38"/>
            <p:cNvSpPr/>
            <p:nvPr/>
          </p:nvSpPr>
          <p:spPr>
            <a:xfrm>
              <a:off x="-1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Google Shape;1809;p38"/>
            <p:cNvSpPr/>
            <p:nvPr/>
          </p:nvSpPr>
          <p:spPr>
            <a:xfrm>
              <a:off x="96561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Google Shape;1810;p38"/>
            <p:cNvSpPr/>
            <p:nvPr/>
          </p:nvSpPr>
          <p:spPr>
            <a:xfrm>
              <a:off x="193123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Google Shape;1811;p38"/>
            <p:cNvSpPr/>
            <p:nvPr/>
          </p:nvSpPr>
          <p:spPr>
            <a:xfrm>
              <a:off x="289685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Google Shape;1812;p38"/>
            <p:cNvSpPr/>
            <p:nvPr/>
          </p:nvSpPr>
          <p:spPr>
            <a:xfrm>
              <a:off x="386181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" name="Google Shape;1813;p38"/>
            <p:cNvSpPr/>
            <p:nvPr/>
          </p:nvSpPr>
          <p:spPr>
            <a:xfrm>
              <a:off x="482742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" name="Google Shape;1814;p38"/>
            <p:cNvSpPr/>
            <p:nvPr/>
          </p:nvSpPr>
          <p:spPr>
            <a:xfrm>
              <a:off x="579304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" name="Google Shape;1815;p38"/>
            <p:cNvSpPr/>
            <p:nvPr/>
          </p:nvSpPr>
          <p:spPr>
            <a:xfrm>
              <a:off x="675866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Google Shape;1816;p38"/>
            <p:cNvSpPr/>
            <p:nvPr/>
          </p:nvSpPr>
          <p:spPr>
            <a:xfrm>
              <a:off x="772428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" name="Google Shape;1817;p38"/>
            <p:cNvSpPr/>
            <p:nvPr/>
          </p:nvSpPr>
          <p:spPr>
            <a:xfrm>
              <a:off x="868924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" name="Google Shape;1818;p38"/>
            <p:cNvSpPr/>
            <p:nvPr/>
          </p:nvSpPr>
          <p:spPr>
            <a:xfrm>
              <a:off x="965485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Google Shape;1819;p38"/>
            <p:cNvSpPr/>
            <p:nvPr/>
          </p:nvSpPr>
          <p:spPr>
            <a:xfrm>
              <a:off x="1062047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Google Shape;1820;p38"/>
            <p:cNvSpPr/>
            <p:nvPr/>
          </p:nvSpPr>
          <p:spPr>
            <a:xfrm>
              <a:off x="1158609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Google Shape;1821;p38"/>
            <p:cNvSpPr/>
            <p:nvPr/>
          </p:nvSpPr>
          <p:spPr>
            <a:xfrm>
              <a:off x="1255171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Google Shape;1822;p38"/>
            <p:cNvSpPr/>
            <p:nvPr/>
          </p:nvSpPr>
          <p:spPr>
            <a:xfrm>
              <a:off x="1351667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Google Shape;1823;p38"/>
            <p:cNvSpPr/>
            <p:nvPr/>
          </p:nvSpPr>
          <p:spPr>
            <a:xfrm>
              <a:off x="1448228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46" name="Google Shape;1824;p38" descr="Google Shape;1824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-201201" y="3499563"/>
            <a:ext cx="7194376" cy="20623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oogle Shape;1825;p38"/>
          <p:cNvGrpSpPr/>
          <p:nvPr/>
        </p:nvGrpSpPr>
        <p:grpSpPr>
          <a:xfrm>
            <a:off x="8079595" y="2189265"/>
            <a:ext cx="325769" cy="924310"/>
            <a:chOff x="0" y="0"/>
            <a:chExt cx="325767" cy="924309"/>
          </a:xfrm>
        </p:grpSpPr>
        <p:sp>
          <p:nvSpPr>
            <p:cNvPr id="47" name="Google Shape;1826;p38"/>
            <p:cNvSpPr/>
            <p:nvPr/>
          </p:nvSpPr>
          <p:spPr>
            <a:xfrm>
              <a:off x="0" y="-1"/>
              <a:ext cx="324991" cy="32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1" h="19641" fill="norm" stroke="1" extrusionOk="0">
                  <a:moveTo>
                    <a:pt x="12106" y="253"/>
                  </a:moveTo>
                  <a:cubicBezTo>
                    <a:pt x="17329" y="1525"/>
                    <a:pt x="20643" y="6815"/>
                    <a:pt x="19368" y="12104"/>
                  </a:cubicBezTo>
                  <a:cubicBezTo>
                    <a:pt x="18096" y="17327"/>
                    <a:pt x="12806" y="20641"/>
                    <a:pt x="7580" y="19369"/>
                  </a:cubicBezTo>
                  <a:cubicBezTo>
                    <a:pt x="2294" y="18094"/>
                    <a:pt x="-957" y="12804"/>
                    <a:pt x="252" y="7581"/>
                  </a:cubicBezTo>
                  <a:cubicBezTo>
                    <a:pt x="1527" y="2292"/>
                    <a:pt x="6817" y="-959"/>
                    <a:pt x="12106" y="253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" name="Google Shape;1827;p38"/>
            <p:cNvSpPr/>
            <p:nvPr/>
          </p:nvSpPr>
          <p:spPr>
            <a:xfrm>
              <a:off x="1057" y="202407"/>
              <a:ext cx="324711" cy="32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0"/>
                    <a:pt x="16760" y="21600"/>
                    <a:pt x="10800" y="21600"/>
                  </a:cubicBezTo>
                  <a:cubicBezTo>
                    <a:pt x="4836" y="21600"/>
                    <a:pt x="0" y="16760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0" y="0"/>
                    <a:pt x="21600" y="4836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" name="Google Shape;1828;p38"/>
            <p:cNvSpPr/>
            <p:nvPr/>
          </p:nvSpPr>
          <p:spPr>
            <a:xfrm>
              <a:off x="0" y="397077"/>
              <a:ext cx="325050" cy="32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5" h="19603" fill="norm" stroke="1" extrusionOk="0">
                  <a:moveTo>
                    <a:pt x="12106" y="277"/>
                  </a:moveTo>
                  <a:cubicBezTo>
                    <a:pt x="17395" y="1486"/>
                    <a:pt x="20643" y="6776"/>
                    <a:pt x="19368" y="12065"/>
                  </a:cubicBezTo>
                  <a:cubicBezTo>
                    <a:pt x="18096" y="17354"/>
                    <a:pt x="12806" y="20602"/>
                    <a:pt x="7580" y="19327"/>
                  </a:cubicBezTo>
                  <a:cubicBezTo>
                    <a:pt x="2294" y="18118"/>
                    <a:pt x="-957" y="12828"/>
                    <a:pt x="252" y="7539"/>
                  </a:cubicBezTo>
                  <a:cubicBezTo>
                    <a:pt x="1527" y="2253"/>
                    <a:pt x="6817" y="-998"/>
                    <a:pt x="12106" y="277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" name="Google Shape;1829;p38"/>
            <p:cNvSpPr/>
            <p:nvPr/>
          </p:nvSpPr>
          <p:spPr>
            <a:xfrm>
              <a:off x="1016" y="599845"/>
              <a:ext cx="324739" cy="32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19667" fill="norm" stroke="1" extrusionOk="0">
                  <a:moveTo>
                    <a:pt x="16808" y="2878"/>
                  </a:moveTo>
                  <a:cubicBezTo>
                    <a:pt x="20642" y="6712"/>
                    <a:pt x="20642" y="12911"/>
                    <a:pt x="16808" y="16744"/>
                  </a:cubicBezTo>
                  <a:cubicBezTo>
                    <a:pt x="12912" y="20641"/>
                    <a:pt x="6713" y="20641"/>
                    <a:pt x="2876" y="16744"/>
                  </a:cubicBezTo>
                  <a:cubicBezTo>
                    <a:pt x="-958" y="12911"/>
                    <a:pt x="-958" y="6712"/>
                    <a:pt x="2876" y="2878"/>
                  </a:cubicBezTo>
                  <a:cubicBezTo>
                    <a:pt x="6713" y="-959"/>
                    <a:pt x="12912" y="-959"/>
                    <a:pt x="16808" y="2878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2" name="Google Shape;1830;p38"/>
          <p:cNvSpPr/>
          <p:nvPr/>
        </p:nvSpPr>
        <p:spPr>
          <a:xfrm flipH="1">
            <a:off x="4294244" y="620913"/>
            <a:ext cx="555469" cy="554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799"/>
                </a:moveTo>
                <a:cubicBezTo>
                  <a:pt x="21600" y="16763"/>
                  <a:pt x="16773" y="21600"/>
                  <a:pt x="10776" y="21600"/>
                </a:cubicBezTo>
                <a:cubicBezTo>
                  <a:pt x="4825" y="21600"/>
                  <a:pt x="0" y="16763"/>
                  <a:pt x="0" y="10799"/>
                </a:cubicBezTo>
                <a:cubicBezTo>
                  <a:pt x="0" y="4837"/>
                  <a:pt x="4825" y="0"/>
                  <a:pt x="10776" y="0"/>
                </a:cubicBezTo>
                <a:cubicBezTo>
                  <a:pt x="16773" y="0"/>
                  <a:pt x="21600" y="4837"/>
                  <a:pt x="21600" y="1079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5" name="Google Shape;1831;p38"/>
          <p:cNvGrpSpPr/>
          <p:nvPr/>
        </p:nvGrpSpPr>
        <p:grpSpPr>
          <a:xfrm>
            <a:off x="-2390880" y="-2125015"/>
            <a:ext cx="3175884" cy="3952085"/>
            <a:chOff x="0" y="0"/>
            <a:chExt cx="3175882" cy="3952084"/>
          </a:xfrm>
        </p:grpSpPr>
        <p:sp>
          <p:nvSpPr>
            <p:cNvPr id="53" name="Google Shape;1832;p38"/>
            <p:cNvSpPr/>
            <p:nvPr/>
          </p:nvSpPr>
          <p:spPr>
            <a:xfrm rot="16200000">
              <a:off x="-424105" y="424104"/>
              <a:ext cx="3952086" cy="310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" name="Google Shape;1833;p38"/>
            <p:cNvSpPr/>
            <p:nvPr/>
          </p:nvSpPr>
          <p:spPr>
            <a:xfrm rot="16200000">
              <a:off x="3030983" y="3483523"/>
              <a:ext cx="144900" cy="144899"/>
            </a:xfrm>
            <a:prstGeom prst="rect">
              <a:avLst/>
            </a:pr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825050" y="2427700"/>
            <a:ext cx="5493900" cy="942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2470;p51" descr="Google Shape;2470;p51"/>
          <p:cNvPicPr>
            <a:picLocks noChangeAspect="1"/>
          </p:cNvPicPr>
          <p:nvPr/>
        </p:nvPicPr>
        <p:blipFill>
          <a:blip r:embed="rId2">
            <a:alphaModFix amt="60000"/>
            <a:extLst/>
          </a:blip>
          <a:srcRect l="0" t="9" r="0" b="8"/>
          <a:stretch>
            <a:fillRect/>
          </a:stretch>
        </p:blipFill>
        <p:spPr>
          <a:xfrm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Google Shape;2471;p51" descr="Google Shape;2471;p51"/>
          <p:cNvPicPr>
            <a:picLocks noChangeAspect="1"/>
          </p:cNvPicPr>
          <p:nvPr/>
        </p:nvPicPr>
        <p:blipFill>
          <a:blip r:embed="rId3">
            <a:alphaModFix amt="60000"/>
            <a:extLst/>
          </a:blip>
          <a:srcRect l="0" t="9" r="0" b="8"/>
          <a:stretch>
            <a:fillRect/>
          </a:stretch>
        </p:blipFill>
        <p:spPr>
          <a:xfrm>
            <a:off x="0" y="1"/>
            <a:ext cx="9144003" cy="5143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Google Shape;2472;p51" descr="Google Shape;2472;p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67702" y="3755649"/>
            <a:ext cx="9353214" cy="26812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" name="Google Shape;2473;p51"/>
          <p:cNvGrpSpPr/>
          <p:nvPr/>
        </p:nvGrpSpPr>
        <p:grpSpPr>
          <a:xfrm>
            <a:off x="391896" y="3545270"/>
            <a:ext cx="289106" cy="284719"/>
            <a:chOff x="32" y="0"/>
            <a:chExt cx="289104" cy="284717"/>
          </a:xfrm>
        </p:grpSpPr>
        <p:sp>
          <p:nvSpPr>
            <p:cNvPr id="67" name="Google Shape;2474;p51"/>
            <p:cNvSpPr/>
            <p:nvPr/>
          </p:nvSpPr>
          <p:spPr>
            <a:xfrm>
              <a:off x="32" y="162242"/>
              <a:ext cx="280269" cy="12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9" y="12359"/>
                    <a:pt x="5350" y="21600"/>
                    <a:pt x="10801" y="21600"/>
                  </a:cubicBezTo>
                  <a:cubicBezTo>
                    <a:pt x="16250" y="21600"/>
                    <a:pt x="20871" y="12359"/>
                    <a:pt x="21600" y="0"/>
                  </a:cubicBezTo>
                  <a:close/>
                </a:path>
              </a:pathLst>
            </a:cu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Google Shape;2475;p51"/>
            <p:cNvSpPr/>
            <p:nvPr/>
          </p:nvSpPr>
          <p:spPr>
            <a:xfrm>
              <a:off x="8869" y="0"/>
              <a:ext cx="280269" cy="12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81" y="12296"/>
                    <a:pt x="5302" y="21600"/>
                    <a:pt x="10801" y="21600"/>
                  </a:cubicBezTo>
                  <a:cubicBezTo>
                    <a:pt x="16250" y="21600"/>
                    <a:pt x="20871" y="12296"/>
                    <a:pt x="21600" y="0"/>
                  </a:cubicBezTo>
                  <a:close/>
                </a:path>
              </a:pathLst>
            </a:custGeom>
            <a:solidFill>
              <a:srgbClr val="72F4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4" name="Google Shape;2476;p51"/>
          <p:cNvGrpSpPr/>
          <p:nvPr/>
        </p:nvGrpSpPr>
        <p:grpSpPr>
          <a:xfrm>
            <a:off x="373546" y="921643"/>
            <a:ext cx="325769" cy="924310"/>
            <a:chOff x="0" y="0"/>
            <a:chExt cx="325767" cy="924309"/>
          </a:xfrm>
        </p:grpSpPr>
        <p:sp>
          <p:nvSpPr>
            <p:cNvPr id="70" name="Google Shape;2477;p51"/>
            <p:cNvSpPr/>
            <p:nvPr/>
          </p:nvSpPr>
          <p:spPr>
            <a:xfrm>
              <a:off x="0" y="-1"/>
              <a:ext cx="324991" cy="32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1" h="19641" fill="norm" stroke="1" extrusionOk="0">
                  <a:moveTo>
                    <a:pt x="12106" y="253"/>
                  </a:moveTo>
                  <a:cubicBezTo>
                    <a:pt x="17329" y="1525"/>
                    <a:pt x="20643" y="6815"/>
                    <a:pt x="19368" y="12104"/>
                  </a:cubicBezTo>
                  <a:cubicBezTo>
                    <a:pt x="18096" y="17327"/>
                    <a:pt x="12806" y="20641"/>
                    <a:pt x="7580" y="19369"/>
                  </a:cubicBezTo>
                  <a:cubicBezTo>
                    <a:pt x="2294" y="18094"/>
                    <a:pt x="-957" y="12804"/>
                    <a:pt x="252" y="7581"/>
                  </a:cubicBezTo>
                  <a:cubicBezTo>
                    <a:pt x="1527" y="2292"/>
                    <a:pt x="6817" y="-959"/>
                    <a:pt x="12106" y="253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1" name="Google Shape;2478;p51"/>
            <p:cNvSpPr/>
            <p:nvPr/>
          </p:nvSpPr>
          <p:spPr>
            <a:xfrm>
              <a:off x="1057" y="202407"/>
              <a:ext cx="324711" cy="32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6760"/>
                    <a:pt x="16760" y="21600"/>
                    <a:pt x="10800" y="21600"/>
                  </a:cubicBezTo>
                  <a:cubicBezTo>
                    <a:pt x="4836" y="21600"/>
                    <a:pt x="0" y="16760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0" y="0"/>
                    <a:pt x="21600" y="4836"/>
                    <a:pt x="21600" y="10800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" name="Google Shape;2479;p51"/>
            <p:cNvSpPr/>
            <p:nvPr/>
          </p:nvSpPr>
          <p:spPr>
            <a:xfrm>
              <a:off x="0" y="397077"/>
              <a:ext cx="325050" cy="32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45" h="19603" fill="norm" stroke="1" extrusionOk="0">
                  <a:moveTo>
                    <a:pt x="12106" y="277"/>
                  </a:moveTo>
                  <a:cubicBezTo>
                    <a:pt x="17395" y="1486"/>
                    <a:pt x="20643" y="6776"/>
                    <a:pt x="19368" y="12065"/>
                  </a:cubicBezTo>
                  <a:cubicBezTo>
                    <a:pt x="18096" y="17354"/>
                    <a:pt x="12806" y="20602"/>
                    <a:pt x="7580" y="19327"/>
                  </a:cubicBezTo>
                  <a:cubicBezTo>
                    <a:pt x="2294" y="18118"/>
                    <a:pt x="-957" y="12828"/>
                    <a:pt x="252" y="7539"/>
                  </a:cubicBezTo>
                  <a:cubicBezTo>
                    <a:pt x="1527" y="2253"/>
                    <a:pt x="6817" y="-998"/>
                    <a:pt x="12106" y="277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" name="Google Shape;2480;p51"/>
            <p:cNvSpPr/>
            <p:nvPr/>
          </p:nvSpPr>
          <p:spPr>
            <a:xfrm>
              <a:off x="1016" y="599845"/>
              <a:ext cx="324739" cy="32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19667" fill="norm" stroke="1" extrusionOk="0">
                  <a:moveTo>
                    <a:pt x="16808" y="2878"/>
                  </a:moveTo>
                  <a:cubicBezTo>
                    <a:pt x="20642" y="6712"/>
                    <a:pt x="20642" y="12911"/>
                    <a:pt x="16808" y="16744"/>
                  </a:cubicBezTo>
                  <a:cubicBezTo>
                    <a:pt x="12912" y="20641"/>
                    <a:pt x="6713" y="20641"/>
                    <a:pt x="2876" y="16744"/>
                  </a:cubicBezTo>
                  <a:cubicBezTo>
                    <a:pt x="-958" y="12911"/>
                    <a:pt x="-958" y="6712"/>
                    <a:pt x="2876" y="2878"/>
                  </a:cubicBezTo>
                  <a:cubicBezTo>
                    <a:pt x="6713" y="-959"/>
                    <a:pt x="12912" y="-959"/>
                    <a:pt x="16808" y="2878"/>
                  </a:cubicBez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79" name="Google Shape;2481;p51"/>
          <p:cNvGrpSpPr/>
          <p:nvPr/>
        </p:nvGrpSpPr>
        <p:grpSpPr>
          <a:xfrm>
            <a:off x="5258308" y="722870"/>
            <a:ext cx="793257" cy="182900"/>
            <a:chOff x="0" y="0"/>
            <a:chExt cx="793256" cy="182898"/>
          </a:xfrm>
        </p:grpSpPr>
        <p:sp>
          <p:nvSpPr>
            <p:cNvPr id="75" name="Google Shape;2482;p51"/>
            <p:cNvSpPr/>
            <p:nvPr/>
          </p:nvSpPr>
          <p:spPr>
            <a:xfrm>
              <a:off x="635108" y="0"/>
              <a:ext cx="158149" cy="18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2483;p51"/>
            <p:cNvSpPr/>
            <p:nvPr/>
          </p:nvSpPr>
          <p:spPr>
            <a:xfrm>
              <a:off x="424016" y="0"/>
              <a:ext cx="157232" cy="18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" name="Google Shape;2484;p51"/>
            <p:cNvSpPr/>
            <p:nvPr/>
          </p:nvSpPr>
          <p:spPr>
            <a:xfrm>
              <a:off x="212008" y="0"/>
              <a:ext cx="158102" cy="18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8" name="Google Shape;2485;p51"/>
            <p:cNvSpPr/>
            <p:nvPr/>
          </p:nvSpPr>
          <p:spPr>
            <a:xfrm>
              <a:off x="-1" y="0"/>
              <a:ext cx="158149" cy="182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51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6" name="Google Shape;2486;p51"/>
          <p:cNvGrpSpPr/>
          <p:nvPr/>
        </p:nvGrpSpPr>
        <p:grpSpPr>
          <a:xfrm>
            <a:off x="8366565" y="3429220"/>
            <a:ext cx="1965290" cy="517061"/>
            <a:chOff x="0" y="0"/>
            <a:chExt cx="1965288" cy="517060"/>
          </a:xfrm>
        </p:grpSpPr>
        <p:sp>
          <p:nvSpPr>
            <p:cNvPr id="80" name="Google Shape;2487;p51"/>
            <p:cNvSpPr/>
            <p:nvPr/>
          </p:nvSpPr>
          <p:spPr>
            <a:xfrm>
              <a:off x="-1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" name="Google Shape;2488;p51"/>
            <p:cNvSpPr/>
            <p:nvPr/>
          </p:nvSpPr>
          <p:spPr>
            <a:xfrm>
              <a:off x="96561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" name="Google Shape;2489;p51"/>
            <p:cNvSpPr/>
            <p:nvPr/>
          </p:nvSpPr>
          <p:spPr>
            <a:xfrm>
              <a:off x="193123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Google Shape;2490;p51"/>
            <p:cNvSpPr/>
            <p:nvPr/>
          </p:nvSpPr>
          <p:spPr>
            <a:xfrm>
              <a:off x="289685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Google Shape;2491;p51"/>
            <p:cNvSpPr/>
            <p:nvPr/>
          </p:nvSpPr>
          <p:spPr>
            <a:xfrm>
              <a:off x="386181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Google Shape;2492;p51"/>
            <p:cNvSpPr/>
            <p:nvPr/>
          </p:nvSpPr>
          <p:spPr>
            <a:xfrm>
              <a:off x="482742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Google Shape;2493;p51"/>
            <p:cNvSpPr/>
            <p:nvPr/>
          </p:nvSpPr>
          <p:spPr>
            <a:xfrm>
              <a:off x="579304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Google Shape;2494;p51"/>
            <p:cNvSpPr/>
            <p:nvPr/>
          </p:nvSpPr>
          <p:spPr>
            <a:xfrm>
              <a:off x="675866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Google Shape;2495;p51"/>
            <p:cNvSpPr/>
            <p:nvPr/>
          </p:nvSpPr>
          <p:spPr>
            <a:xfrm>
              <a:off x="772428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Google Shape;2496;p51"/>
            <p:cNvSpPr/>
            <p:nvPr/>
          </p:nvSpPr>
          <p:spPr>
            <a:xfrm>
              <a:off x="868924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Google Shape;2497;p51"/>
            <p:cNvSpPr/>
            <p:nvPr/>
          </p:nvSpPr>
          <p:spPr>
            <a:xfrm>
              <a:off x="965485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Google Shape;2498;p51"/>
            <p:cNvSpPr/>
            <p:nvPr/>
          </p:nvSpPr>
          <p:spPr>
            <a:xfrm>
              <a:off x="1062047" y="0"/>
              <a:ext cx="517061" cy="517061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Google Shape;2499;p51"/>
            <p:cNvSpPr/>
            <p:nvPr/>
          </p:nvSpPr>
          <p:spPr>
            <a:xfrm>
              <a:off x="1158609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Google Shape;2500;p51"/>
            <p:cNvSpPr/>
            <p:nvPr/>
          </p:nvSpPr>
          <p:spPr>
            <a:xfrm>
              <a:off x="1255171" y="-1"/>
              <a:ext cx="516995" cy="517062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Google Shape;2501;p51"/>
            <p:cNvSpPr/>
            <p:nvPr/>
          </p:nvSpPr>
          <p:spPr>
            <a:xfrm>
              <a:off x="1351667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Google Shape;2502;p51"/>
            <p:cNvSpPr/>
            <p:nvPr/>
          </p:nvSpPr>
          <p:spPr>
            <a:xfrm>
              <a:off x="1448228" y="0"/>
              <a:ext cx="517061" cy="517060"/>
            </a:xfrm>
            <a:prstGeom prst="line">
              <a:avLst/>
            </a:pr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miter lim="19286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97" name="Google Shape;2503;p51" descr="Google Shape;2503;p5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64689" y="-802376"/>
            <a:ext cx="2527513" cy="26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5_1"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900" u="none">
          <a:solidFill>
            <a:schemeClr val="accent2">
              <a:lumOff val="44000"/>
            </a:schemeClr>
          </a:solidFill>
          <a:uFillTx/>
          <a:latin typeface="Aldrich"/>
          <a:ea typeface="Aldrich"/>
          <a:cs typeface="Aldrich"/>
          <a:sym typeface="Aldrich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●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○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Bai Jamjuree Regular"/>
        <a:buChar char="■"/>
        <a:tabLst/>
        <a:defRPr b="0" baseline="0" cap="none" i="0" spc="0" strike="noStrike" sz="1400" u="none">
          <a:solidFill>
            <a:schemeClr val="accent2">
              <a:lumOff val="44000"/>
            </a:schemeClr>
          </a:solidFill>
          <a:uFillTx/>
          <a:latin typeface="Bai Jamjuree Regular"/>
          <a:ea typeface="Bai Jamjuree Regular"/>
          <a:cs typeface="Bai Jamjuree Regular"/>
          <a:sym typeface="Bai Jamjuree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591;p58"/>
          <p:cNvSpPr txBox="1"/>
          <p:nvPr>
            <p:ph type="ctrTitle"/>
          </p:nvPr>
        </p:nvSpPr>
        <p:spPr>
          <a:xfrm>
            <a:off x="735413" y="1479606"/>
            <a:ext cx="7859008" cy="1599469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1" algn="ctr" defTabSz="557784">
              <a:spcBef>
                <a:spcPts val="200"/>
              </a:spcBef>
              <a:defRPr sz="244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rPr sz="3172"/>
              <a:t>2023 Travelers Analytics Case Competition</a:t>
            </a:r>
            <a:br/>
            <a:br/>
            <a:r>
              <a:rPr spc="0" sz="2135"/>
              <a:t>Farah Ahmed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32104">
              <a:defRPr sz="2639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937649" y="887181"/>
            <a:ext cx="6756401" cy="3711680"/>
            <a:chOff x="0" y="0"/>
            <a:chExt cx="6756400" cy="3711678"/>
          </a:xfrm>
        </p:grpSpPr>
        <p:sp>
          <p:nvSpPr>
            <p:cNvPr id="148" name="Boxplot and Histogram of Max_Power after ‘log’ Transformation"/>
            <p:cNvSpPr/>
            <p:nvPr/>
          </p:nvSpPr>
          <p:spPr>
            <a:xfrm>
              <a:off x="0" y="0"/>
              <a:ext cx="6756400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Max_Power after ‘log’ Transformation</a:t>
              </a:r>
            </a:p>
          </p:txBody>
        </p:sp>
        <p:grpSp>
          <p:nvGrpSpPr>
            <p:cNvPr id="151" name="Group"/>
            <p:cNvGrpSpPr/>
            <p:nvPr/>
          </p:nvGrpSpPr>
          <p:grpSpPr>
            <a:xfrm>
              <a:off x="-1" y="400583"/>
              <a:ext cx="6756401" cy="3311096"/>
              <a:chOff x="0" y="0"/>
              <a:chExt cx="6756399" cy="3311095"/>
            </a:xfrm>
          </p:grpSpPr>
          <p:pic>
            <p:nvPicPr>
              <p:cNvPr id="149" name="Screen Shot 2023-12-07 at 11.17.25 PM.png" descr="Screen Shot 2023-12-07 at 11.17.25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262"/>
                <a:ext cx="3056073" cy="33065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0" name="Screen Shot 2023-12-07 at 11.17.56 PM.png" descr="Screen Shot 2023-12-07 at 11.17.56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015620" y="0"/>
                <a:ext cx="3740780" cy="331109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isualization of Continuous Features (cont.)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892717" y="876973"/>
            <a:ext cx="6756401" cy="3702584"/>
            <a:chOff x="0" y="0"/>
            <a:chExt cx="6756400" cy="3702583"/>
          </a:xfrm>
        </p:grpSpPr>
        <p:sp>
          <p:nvSpPr>
            <p:cNvPr id="155" name="Boxplot and Histogram of driving_history_sco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driving_history_score before Transformation</a:t>
              </a:r>
            </a:p>
          </p:txBody>
        </p:sp>
        <p:grpSp>
          <p:nvGrpSpPr>
            <p:cNvPr id="158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56" name="Screen Shot 2023-12-07 at 5.26.28 PM.png" descr="Screen Shot 2023-12-07 at 5.26.28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97847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7" name="Screen Shot 2023-12-07 at 5.27.06 PM.png" descr="Screen Shot 2023-12-07 at 5.27.06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4507" y="0"/>
                <a:ext cx="3381893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isualization of Continuous Features (cont.)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964003" y="975741"/>
            <a:ext cx="6756401" cy="3702584"/>
            <a:chOff x="0" y="0"/>
            <a:chExt cx="6756400" cy="3702583"/>
          </a:xfrm>
        </p:grpSpPr>
        <p:sp>
          <p:nvSpPr>
            <p:cNvPr id="162" name="Boxplot and Histogram of driving_history_score after ‘squared’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driving_history_score after ‘squared’ Transformation</a:t>
              </a:r>
            </a:p>
          </p:txBody>
        </p:sp>
        <p:grpSp>
          <p:nvGrpSpPr>
            <p:cNvPr id="165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63" name="Screen Shot 2023-12-07 at 11.19.39 PM.png" descr="Screen Shot 2023-12-07 at 11.19.39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4838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Screen Shot 2023-12-07 at 11.19.55 PM.png" descr="Screen Shot 2023-12-07 at 11.19.55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81562" y="0"/>
                <a:ext cx="3374838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Visualization of Continuous Features (cont.)"/>
          <p:cNvSpPr txBox="1"/>
          <p:nvPr>
            <p:ph type="title" idx="4294967295"/>
          </p:nvPr>
        </p:nvSpPr>
        <p:spPr>
          <a:xfrm>
            <a:off x="20467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792257" y="927209"/>
            <a:ext cx="6756401" cy="3702585"/>
            <a:chOff x="0" y="0"/>
            <a:chExt cx="6756400" cy="3702583"/>
          </a:xfrm>
        </p:grpSpPr>
        <p:sp>
          <p:nvSpPr>
            <p:cNvPr id="169" name="Boxplot and Histogram of veh_valu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veh_value before Transformation</a:t>
              </a:r>
            </a:p>
          </p:txBody>
        </p:sp>
        <p:grpSp>
          <p:nvGrpSpPr>
            <p:cNvPr id="172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70" name="Screen Shot 2023-12-07 at 5.30.21 PM.png" descr="Screen Shot 2023-12-07 at 5.30.21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971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Screen Shot 2023-12-07 at 5.31.00 PM.png" descr="Screen Shot 2023-12-07 at 5.31.00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294375" y="0"/>
                <a:ext cx="3462025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sualization of Continuous Features (cont.)"/>
          <p:cNvSpPr txBox="1"/>
          <p:nvPr>
            <p:ph type="title" idx="4294967295"/>
          </p:nvPr>
        </p:nvSpPr>
        <p:spPr>
          <a:xfrm>
            <a:off x="20467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747941" y="947526"/>
            <a:ext cx="6756401" cy="3702585"/>
            <a:chOff x="0" y="0"/>
            <a:chExt cx="6756400" cy="3702583"/>
          </a:xfrm>
        </p:grpSpPr>
        <p:sp>
          <p:nvSpPr>
            <p:cNvPr id="176" name="Boxplot and Histogram of veh_value after log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veh_value after log Transformation</a:t>
              </a:r>
            </a:p>
          </p:txBody>
        </p:sp>
        <p:grpSp>
          <p:nvGrpSpPr>
            <p:cNvPr id="179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77" name="Screen Shot 2023-12-07 at 11.21.14 PM.png" descr="Screen Shot 2023-12-07 at 11.21.14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593"/>
                <a:ext cx="3340880" cy="33008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Screen Shot 2023-12-08 at 8.33.49 AM.png" descr="Screen Shot 2023-12-08 at 8.33.49 A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38221" y="0"/>
                <a:ext cx="341817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Visualization of Continuous Features (cont.)"/>
          <p:cNvSpPr txBox="1"/>
          <p:nvPr>
            <p:ph type="title" idx="4294967295"/>
          </p:nvPr>
        </p:nvSpPr>
        <p:spPr>
          <a:xfrm>
            <a:off x="1736187" y="381406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643754" y="916704"/>
            <a:ext cx="6756401" cy="3702585"/>
            <a:chOff x="0" y="0"/>
            <a:chExt cx="6756400" cy="3702583"/>
          </a:xfrm>
        </p:grpSpPr>
        <p:sp>
          <p:nvSpPr>
            <p:cNvPr id="183" name="Boxplot and Histogram of exposu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exposure before Transformation</a:t>
              </a:r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84" name="Screen Shot 2023-12-07 at 5.36.46 PM.png" descr="Screen Shot 2023-12-07 at 5.36.46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8181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5" name="Screen Shot 2023-12-07 at 5.38.00 PM.png" descr="Screen Shot 2023-12-07 at 5.38.00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8219" y="0"/>
                <a:ext cx="3378181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isualization of Continuous Features (cont.)"/>
          <p:cNvSpPr txBox="1"/>
          <p:nvPr>
            <p:ph type="title" idx="4294967295"/>
          </p:nvPr>
        </p:nvSpPr>
        <p:spPr>
          <a:xfrm>
            <a:off x="1747140" y="461383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851391" y="1045692"/>
            <a:ext cx="6756401" cy="3702585"/>
            <a:chOff x="0" y="0"/>
            <a:chExt cx="6756400" cy="3702583"/>
          </a:xfrm>
        </p:grpSpPr>
        <p:sp>
          <p:nvSpPr>
            <p:cNvPr id="190" name="Boxplot and Histogram of exposure after ‘log’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exposure after ‘log’ Transformation</a:t>
              </a:r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91" name="Screen Shot 2023-12-07 at 11.24.21 PM.png" descr="Screen Shot 2023-12-07 at 11.24.21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3777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2" name="Screen Shot 2023-12-07 at 11.24.34 PM.png" descr="Screen Shot 2023-12-07 at 11.24.34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78611" y="0"/>
                <a:ext cx="3377789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 idx="4294967295"/>
          </p:nvPr>
        </p:nvSpPr>
        <p:spPr>
          <a:xfrm>
            <a:off x="1825050" y="301430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94944">
              <a:defRPr sz="2204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 (cont.)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104736" y="936659"/>
            <a:ext cx="6756401" cy="3702584"/>
            <a:chOff x="0" y="0"/>
            <a:chExt cx="6756400" cy="3702583"/>
          </a:xfrm>
        </p:grpSpPr>
        <p:sp>
          <p:nvSpPr>
            <p:cNvPr id="197" name="Boxplot and Histogram of credit_score before Transformation"/>
            <p:cNvSpPr/>
            <p:nvPr/>
          </p:nvSpPr>
          <p:spPr>
            <a:xfrm>
              <a:off x="0" y="0"/>
              <a:ext cx="675640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credit_score before Transformation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0" y="400583"/>
              <a:ext cx="6756401" cy="3302001"/>
              <a:chOff x="0" y="0"/>
              <a:chExt cx="6756400" cy="3302000"/>
            </a:xfrm>
          </p:grpSpPr>
          <p:pic>
            <p:nvPicPr>
              <p:cNvPr id="198" name="Screen Shot 2023-12-07 at 5.40.12 PM.png" descr="Screen Shot 2023-12-07 at 5.40.12 PM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89956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9" name="Screen Shot 2023-12-07 at 5.44.23 PM.png" descr="Screen Shot 2023-12-07 at 5.44.23 PM.png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285304" y="0"/>
                <a:ext cx="3471096" cy="3302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edictive Models"/>
          <p:cNvSpPr txBox="1"/>
          <p:nvPr>
            <p:ph type="title" idx="4294967295"/>
          </p:nvPr>
        </p:nvSpPr>
        <p:spPr>
          <a:xfrm>
            <a:off x="1825050" y="524853"/>
            <a:ext cx="5396098" cy="486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85800">
              <a:defRPr sz="3225">
                <a:solidFill>
                  <a:srgbClr val="AA7942"/>
                </a:solidFill>
              </a:defRPr>
            </a:lvl1pPr>
          </a:lstStyle>
          <a:p>
            <a:pPr/>
            <a:r>
              <a:t>Predictive Models</a:t>
            </a:r>
          </a:p>
        </p:txBody>
      </p:sp>
      <p:sp>
        <p:nvSpPr>
          <p:cNvPr id="204" name="KNN…"/>
          <p:cNvSpPr txBox="1"/>
          <p:nvPr>
            <p:ph type="body" sz="quarter" idx="4294967295"/>
          </p:nvPr>
        </p:nvSpPr>
        <p:spPr>
          <a:xfrm>
            <a:off x="654503" y="2162112"/>
            <a:ext cx="2178920" cy="17149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KNN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LogisticRegression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DecisionTree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Random Forest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NearestCentroid</a:t>
            </a:r>
          </a:p>
          <a:p>
            <a:pPr marL="219075" indent="-122681" algn="ctr" defTabSz="630936">
              <a:buClrTx/>
              <a:buSzTx/>
              <a:buFontTx/>
              <a:buNone/>
              <a:defRPr sz="1380"/>
            </a:pPr>
            <a:r>
              <a:t>XGBoost</a:t>
            </a:r>
          </a:p>
        </p:txBody>
      </p:sp>
      <p:sp>
        <p:nvSpPr>
          <p:cNvPr id="205" name="Claim Indicator…"/>
          <p:cNvSpPr txBox="1"/>
          <p:nvPr/>
        </p:nvSpPr>
        <p:spPr>
          <a:xfrm>
            <a:off x="634402" y="1512404"/>
            <a:ext cx="2379075" cy="56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Claim Indicator</a:t>
            </a:r>
          </a:p>
          <a:p>
            <a:pPr algn="ctr">
              <a:defRPr b="1" sz="1300">
                <a:solidFill>
                  <a:schemeClr val="accent2">
                    <a:lumOff val="44000"/>
                  </a:schemeClr>
                </a:solidFill>
              </a:defRPr>
            </a:pPr>
            <a:r>
              <a:t>(Classification)</a:t>
            </a:r>
          </a:p>
        </p:txBody>
      </p:sp>
      <p:sp>
        <p:nvSpPr>
          <p:cNvPr id="206" name="Number of Claims…"/>
          <p:cNvSpPr txBox="1"/>
          <p:nvPr/>
        </p:nvSpPr>
        <p:spPr>
          <a:xfrm>
            <a:off x="3333561" y="1518546"/>
            <a:ext cx="2379075" cy="55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Number of Claims</a:t>
            </a:r>
          </a:p>
          <a:p>
            <a:pPr algn="ctr">
              <a:defRPr b="1" sz="1200">
                <a:solidFill>
                  <a:schemeClr val="accent2">
                    <a:lumOff val="44000"/>
                  </a:schemeClr>
                </a:solidFill>
              </a:defRPr>
            </a:pPr>
            <a:r>
              <a:t>(Regression)</a:t>
            </a:r>
          </a:p>
        </p:txBody>
      </p:sp>
      <p:sp>
        <p:nvSpPr>
          <p:cNvPr id="207" name="Subtitle 2"/>
          <p:cNvSpPr txBox="1"/>
          <p:nvPr/>
        </p:nvSpPr>
        <p:spPr>
          <a:xfrm>
            <a:off x="3391224" y="2126836"/>
            <a:ext cx="2263749" cy="17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LassoCV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RidgeCV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ElasticNetCV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 Forest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GradientBoosting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XGBoost</a:t>
            </a:r>
          </a:p>
        </p:txBody>
      </p:sp>
      <p:sp>
        <p:nvSpPr>
          <p:cNvPr id="208" name="Claim Cost…"/>
          <p:cNvSpPr txBox="1"/>
          <p:nvPr/>
        </p:nvSpPr>
        <p:spPr>
          <a:xfrm>
            <a:off x="6176387" y="1518546"/>
            <a:ext cx="2114437" cy="55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AA7942"/>
                </a:solidFill>
              </a:defRPr>
            </a:pPr>
            <a:r>
              <a:t>Claim Cost</a:t>
            </a:r>
          </a:p>
          <a:p>
            <a:pPr algn="ctr">
              <a:defRPr b="1" sz="1200">
                <a:solidFill>
                  <a:schemeClr val="accent2">
                    <a:lumOff val="44000"/>
                  </a:schemeClr>
                </a:solidFill>
              </a:defRPr>
            </a:pPr>
            <a:r>
              <a:t>(Regression)</a:t>
            </a:r>
          </a:p>
        </p:txBody>
      </p:sp>
      <p:sp>
        <p:nvSpPr>
          <p:cNvPr id="209" name="Subtitle 2"/>
          <p:cNvSpPr txBox="1"/>
          <p:nvPr/>
        </p:nvSpPr>
        <p:spPr>
          <a:xfrm>
            <a:off x="6058224" y="2126836"/>
            <a:ext cx="2263749" cy="1785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LassoCV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RidgeCV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ElasticNetCV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 Forest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DecisionTree</a:t>
            </a:r>
          </a:p>
          <a:p>
            <a:pPr marL="228600" indent="-128015" algn="ctr" defTabSz="658368">
              <a:lnSpc>
                <a:spcPct val="115000"/>
              </a:lnSpc>
              <a:defRPr sz="144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XGBoost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ormalization…"/>
          <p:cNvSpPr txBox="1"/>
          <p:nvPr>
            <p:ph type="body" idx="4294967295"/>
          </p:nvPr>
        </p:nvSpPr>
        <p:spPr>
          <a:xfrm>
            <a:off x="1932166" y="792621"/>
            <a:ext cx="6406624" cy="355825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Normalization 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MinMaxScaler: Transform the data to a specific range, [0, 1]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StandardScaler: Standardizes data by subtracting mean and dividing by standard deviation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Cross Validation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2037"/>
            </a:pPr>
            <a:r>
              <a:t> </a:t>
            </a:r>
            <a:r>
              <a:rPr sz="1455"/>
              <a:t>5-fold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10-fold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Hyper-parameter Tuning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Grid Search: Hyperparameter tuning method that systematically searches for the optimal parameters for machine leaning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roblem Statement"/>
          <p:cNvSpPr txBox="1"/>
          <p:nvPr>
            <p:ph type="title" idx="4294967295"/>
          </p:nvPr>
        </p:nvSpPr>
        <p:spPr>
          <a:xfrm>
            <a:off x="1609229" y="1074483"/>
            <a:ext cx="5925542" cy="5612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500"/>
            </a:lvl1pPr>
          </a:lstStyle>
          <a:p>
            <a:pPr/>
            <a:r>
              <a:t>Problem Statement</a:t>
            </a:r>
          </a:p>
        </p:txBody>
      </p:sp>
      <p:sp>
        <p:nvSpPr>
          <p:cNvPr id="117" name="In this contest, our main aim is to leverage historical auto claim data to devise a potent rating plan for InsNova Auto Insurance Company. The target is to construct a sturdy predictive model for claim cost that refines the company's pricing approach and"/>
          <p:cNvSpPr txBox="1"/>
          <p:nvPr>
            <p:ph type="body" sz="half" idx="4294967295"/>
          </p:nvPr>
        </p:nvSpPr>
        <p:spPr>
          <a:xfrm>
            <a:off x="1549574" y="1786038"/>
            <a:ext cx="6288345" cy="157142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585215">
              <a:spcBef>
                <a:spcPts val="700"/>
              </a:spcBef>
              <a:buClrTx/>
              <a:buSzTx/>
              <a:buFontTx/>
              <a:buNone/>
              <a:defRPr sz="1536"/>
            </a:lvl1pPr>
          </a:lstStyle>
          <a:p>
            <a:pPr/>
            <a:r>
              <a:t>In this contest, our main aim is to leverage historical auto claim data to devise a potent rating plan for InsNova Auto Insurance Company. The target is to construct a sturdy predictive model for claim cost that refines the company's pricing approach and boosts its competitive stance in the Australian auto insurance market.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2"/>
      <p:bldP build="whole" bldLvl="1" animBg="1" rev="0" advAuto="0" spid="1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sampling for Claim Indicator…"/>
          <p:cNvSpPr txBox="1"/>
          <p:nvPr/>
        </p:nvSpPr>
        <p:spPr>
          <a:xfrm>
            <a:off x="1836865" y="1185227"/>
            <a:ext cx="6252264" cy="331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Resampling for Claim Indicator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SMOTE: Generates synthetic samples for the minority class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RandomOverSampling: The minority class are randomly duplicated to balance class distribution.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RandomUnderSampling: The majority class are randomly duplicated to balance class distribution.</a:t>
            </a:r>
          </a:p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F1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ROC AUC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Accuracy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valuation Metrics for Number of Claims…"/>
          <p:cNvSpPr txBox="1"/>
          <p:nvPr/>
        </p:nvSpPr>
        <p:spPr>
          <a:xfrm>
            <a:off x="1372445" y="898895"/>
            <a:ext cx="6078593" cy="275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for Number of Claims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MSE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MAE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R^2 Score</a:t>
            </a:r>
          </a:p>
          <a:p>
            <a:pPr marL="210552" indent="-210552">
              <a:lnSpc>
                <a:spcPct val="115000"/>
              </a:lnSpc>
              <a:buSzPct val="100000"/>
              <a:buChar char="•"/>
              <a:defRPr sz="2100">
                <a:solidFill>
                  <a:schemeClr val="accent2">
                    <a:lumOff val="44000"/>
                  </a:schemeClr>
                </a:solidFill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Evaluation Metrics for Claim Costs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MSE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MAE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R^2 Score</a:t>
            </a:r>
          </a:p>
          <a:p>
            <a:pPr lvl="1" marL="591552" indent="-210552">
              <a:lnSpc>
                <a:spcPct val="115000"/>
              </a:lnSpc>
              <a:buSzPct val="100000"/>
              <a:buChar char="•"/>
              <a:defRPr sz="15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Gini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"/>
          <p:cNvGrpSpPr/>
          <p:nvPr/>
        </p:nvGrpSpPr>
        <p:grpSpPr>
          <a:xfrm>
            <a:off x="1087524" y="820525"/>
            <a:ext cx="6643430" cy="3718615"/>
            <a:chOff x="0" y="0"/>
            <a:chExt cx="6643429" cy="3718614"/>
          </a:xfrm>
        </p:grpSpPr>
        <p:sp>
          <p:nvSpPr>
            <p:cNvPr id="217" name="Gini Index"/>
            <p:cNvSpPr/>
            <p:nvPr/>
          </p:nvSpPr>
          <p:spPr>
            <a:xfrm>
              <a:off x="0" y="0"/>
              <a:ext cx="6643430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Gini Index</a:t>
              </a:r>
            </a:p>
          </p:txBody>
        </p:sp>
        <p:pic>
          <p:nvPicPr>
            <p:cNvPr id="218" name="Screen Shot 2023-12-07 at 10.14.05 PM.png" descr="Screen Shot 2023-12-07 at 10.14.0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6643430" cy="32934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sults"/>
          <p:cNvSpPr txBox="1"/>
          <p:nvPr>
            <p:ph type="title" idx="4294967295"/>
          </p:nvPr>
        </p:nvSpPr>
        <p:spPr>
          <a:xfrm>
            <a:off x="1825050" y="391559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51362" y="1026806"/>
            <a:ext cx="6863557" cy="3081386"/>
            <a:chOff x="0" y="0"/>
            <a:chExt cx="6863556" cy="3081384"/>
          </a:xfrm>
        </p:grpSpPr>
        <p:sp>
          <p:nvSpPr>
            <p:cNvPr id="222" name="Evaluation Metrics for ‘Claim Indicator’"/>
            <p:cNvSpPr/>
            <p:nvPr/>
          </p:nvSpPr>
          <p:spPr>
            <a:xfrm>
              <a:off x="0" y="0"/>
              <a:ext cx="6863557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‘Claim Indicator’</a:t>
              </a:r>
            </a:p>
          </p:txBody>
        </p:sp>
        <p:pic>
          <p:nvPicPr>
            <p:cNvPr id="223" name="Screen Shot 2023-12-07 at 7.47.14 PM.png" descr="Screen Shot 2023-12-07 at 7.47.14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25152"/>
              <a:ext cx="6863551" cy="2656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ursive feature elimination is a feature selection technique that works by recursively removing the least important features from the model until the desired number of features is reached"/>
          <p:cNvSpPr txBox="1"/>
          <p:nvPr>
            <p:ph type="title" idx="4294967295"/>
          </p:nvPr>
        </p:nvSpPr>
        <p:spPr>
          <a:xfrm>
            <a:off x="441584" y="675920"/>
            <a:ext cx="7157724" cy="6208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905255">
              <a:defRPr sz="1485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Recursive feature elimination is a feature selection technique that works by recursively removing the least important features from the model until the desired number of features is reached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353996" y="179790"/>
            <a:ext cx="6066084" cy="4783920"/>
            <a:chOff x="0" y="0"/>
            <a:chExt cx="6066082" cy="4783919"/>
          </a:xfrm>
        </p:grpSpPr>
        <p:pic>
          <p:nvPicPr>
            <p:cNvPr id="227" name="Screen Shot 2023-12-07 at 9.07.29 PM.png" descr="Screen Shot 2023-12-07 at 9.07.2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98833" y="1181289"/>
              <a:ext cx="3767250" cy="3602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Text"/>
            <p:cNvSpPr txBox="1"/>
            <p:nvPr/>
          </p:nvSpPr>
          <p:spPr>
            <a:xfrm>
              <a:off x="3087603" y="19722"/>
              <a:ext cx="430224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</a:p>
          </p:txBody>
        </p:sp>
        <p:sp>
          <p:nvSpPr>
            <p:cNvPr id="229" name="Feature Selection Using RFE"/>
            <p:cNvSpPr txBox="1"/>
            <p:nvPr/>
          </p:nvSpPr>
          <p:spPr>
            <a:xfrm>
              <a:off x="0" y="0"/>
              <a:ext cx="3886893" cy="780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solidFill>
                    <a:srgbClr val="AA7942"/>
                  </a:solidFill>
                  <a:latin typeface="Aldrich"/>
                  <a:ea typeface="Aldrich"/>
                  <a:cs typeface="Aldrich"/>
                  <a:sym typeface="Aldrich"/>
                </a:defRPr>
              </a:lvl1pPr>
            </a:lstStyle>
            <a:p>
              <a:pPr/>
              <a:r>
                <a:t>Feature Selection Using RFE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sults"/>
          <p:cNvSpPr txBox="1"/>
          <p:nvPr>
            <p:ph type="title" idx="4294967295"/>
          </p:nvPr>
        </p:nvSpPr>
        <p:spPr>
          <a:xfrm>
            <a:off x="1665096" y="391559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2146694" y="1023341"/>
            <a:ext cx="4850612" cy="3373369"/>
            <a:chOff x="0" y="0"/>
            <a:chExt cx="4850611" cy="3373367"/>
          </a:xfrm>
        </p:grpSpPr>
        <p:sp>
          <p:nvSpPr>
            <p:cNvPr id="233" name="Evaluation Metrics for ‘Number of Claims’"/>
            <p:cNvSpPr/>
            <p:nvPr/>
          </p:nvSpPr>
          <p:spPr>
            <a:xfrm>
              <a:off x="0" y="0"/>
              <a:ext cx="4850612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‘Number of Claims’</a:t>
              </a:r>
            </a:p>
          </p:txBody>
        </p:sp>
        <p:pic>
          <p:nvPicPr>
            <p:cNvPr id="234" name="Screen Shot 2023-12-07 at 7.52.18 PM.png" descr="Screen Shot 2023-12-07 at 7.52.18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4850612" cy="2948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"/>
          <p:cNvGrpSpPr/>
          <p:nvPr/>
        </p:nvGrpSpPr>
        <p:grpSpPr>
          <a:xfrm>
            <a:off x="2510637" y="319020"/>
            <a:ext cx="4122726" cy="4501380"/>
            <a:chOff x="0" y="0"/>
            <a:chExt cx="4122724" cy="4501378"/>
          </a:xfrm>
        </p:grpSpPr>
        <p:sp>
          <p:nvSpPr>
            <p:cNvPr id="237" name="Feature Important Plot for ‘Number of Claims’"/>
            <p:cNvSpPr/>
            <p:nvPr/>
          </p:nvSpPr>
          <p:spPr>
            <a:xfrm>
              <a:off x="0" y="0"/>
              <a:ext cx="4122725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Feature Important Plot for ‘Number of Claims’</a:t>
              </a:r>
            </a:p>
          </p:txBody>
        </p:sp>
        <p:pic>
          <p:nvPicPr>
            <p:cNvPr id="238" name="Screen Shot 2023-12-08 at 12.16.32 AM.png" descr="Screen Shot 2023-12-08 at 12.16.32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00583"/>
              <a:ext cx="4122725" cy="4100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sults"/>
          <p:cNvSpPr txBox="1"/>
          <p:nvPr>
            <p:ph type="title" idx="4294967295"/>
          </p:nvPr>
        </p:nvSpPr>
        <p:spPr>
          <a:xfrm>
            <a:off x="1825050" y="391559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30936">
              <a:defRPr sz="2760">
                <a:solidFill>
                  <a:srgbClr val="AA7942"/>
                </a:solidFill>
              </a:defRPr>
            </a:lvl1pPr>
          </a:lstStyle>
          <a:p>
            <a:pPr/>
            <a:r>
              <a:t>Results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2057501" y="985460"/>
            <a:ext cx="5028998" cy="3955565"/>
            <a:chOff x="0" y="0"/>
            <a:chExt cx="5028996" cy="3955563"/>
          </a:xfrm>
        </p:grpSpPr>
        <p:sp>
          <p:nvSpPr>
            <p:cNvPr id="242" name="Evaluation Metrics for ‘Claim Costs’"/>
            <p:cNvSpPr/>
            <p:nvPr/>
          </p:nvSpPr>
          <p:spPr>
            <a:xfrm>
              <a:off x="0" y="0"/>
              <a:ext cx="5028997" cy="323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10000"/>
                </a:lnSpc>
                <a:defRPr sz="1600">
                  <a:solidFill>
                    <a:srgbClr val="AA7942"/>
                  </a:solidFill>
                </a:defRPr>
              </a:lvl1pPr>
            </a:lstStyle>
            <a:p>
              <a:pPr/>
              <a:r>
                <a:t>Evaluation Metrics for ‘Claim Costs’</a:t>
              </a:r>
            </a:p>
          </p:txBody>
        </p:sp>
        <p:pic>
          <p:nvPicPr>
            <p:cNvPr id="243" name="Screen Shot 2023-12-07 at 10.57.04 PM.png" descr="Screen Shot 2023-12-07 at 10.57.04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25152"/>
              <a:ext cx="5028997" cy="3530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hallenges"/>
          <p:cNvSpPr txBox="1"/>
          <p:nvPr>
            <p:ph type="title" idx="4294967295"/>
          </p:nvPr>
        </p:nvSpPr>
        <p:spPr>
          <a:xfrm>
            <a:off x="12319" y="390263"/>
            <a:ext cx="2317387" cy="4866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685800">
              <a:defRPr sz="3225">
                <a:solidFill>
                  <a:srgbClr val="AA7942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47" name="Text"/>
          <p:cNvSpPr txBox="1"/>
          <p:nvPr/>
        </p:nvSpPr>
        <p:spPr>
          <a:xfrm>
            <a:off x="4356888" y="2427338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sp>
        <p:nvSpPr>
          <p:cNvPr id="248" name="Description: Dealing with an imbalanced dataset where one class (e.g., claims) is significantly…"/>
          <p:cNvSpPr txBox="1"/>
          <p:nvPr/>
        </p:nvSpPr>
        <p:spPr>
          <a:xfrm>
            <a:off x="138355" y="1132530"/>
            <a:ext cx="9045016" cy="33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Dealing with an imbalanced dataset where one class (e.g., claims) is significantly 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more prevalent than the other.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Biased models that may not generalize well to the minority class, leading to suboptimal predictions.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Explore resampling techniques (oversampling, undersampling, SMOTE), choose appropriate evaluation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metrics (precision, recall, F1-score) that consider class imbalance.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Finding the right balance in class weights and selecting appropriate resampling methods.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Suboptimal model performance due to imbalanced class distribution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Regularly assess and adjust class weights based on model performance.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Description</a:t>
            </a:r>
            <a:r>
              <a:t>: Determining important features and selecting the right set for modeling. 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Impact</a:t>
            </a:r>
            <a:r>
              <a:t>: Limited understanding of which features contribute significantly to predictions.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rPr>
                <a:latin typeface="Bai Jamjuree Bold"/>
                <a:ea typeface="Bai Jamjuree Bold"/>
                <a:cs typeface="Bai Jamjuree Bold"/>
                <a:sym typeface="Bai Jamjuree Bold"/>
              </a:rPr>
              <a:t>Solution</a:t>
            </a:r>
            <a:r>
              <a:t>: Utilize tree-based models to extract feature importance. Experiment with recursive feature elimination for</a:t>
            </a:r>
          </a:p>
          <a:p>
            <a:pPr marL="317500" indent="-317500">
              <a:lnSpc>
                <a:spcPct val="115000"/>
              </a:lnSpc>
              <a:defRPr sz="1300">
                <a:solidFill>
                  <a:schemeClr val="accent2">
                    <a:lumOff val="44000"/>
                  </a:schemeClr>
                </a:solidFill>
                <a:latin typeface="Bai Jamjuree Regular"/>
                <a:ea typeface="Bai Jamjuree Regular"/>
                <a:cs typeface="Bai Jamjuree Regular"/>
                <a:sym typeface="Bai Jamjuree Regular"/>
              </a:defRPr>
            </a:pPr>
            <a:r>
              <a:t>feature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hank You"/>
          <p:cNvSpPr txBox="1"/>
          <p:nvPr/>
        </p:nvSpPr>
        <p:spPr>
          <a:xfrm>
            <a:off x="5316464" y="2267016"/>
            <a:ext cx="2462589" cy="609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7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51" name="Line"/>
          <p:cNvSpPr/>
          <p:nvPr/>
        </p:nvSpPr>
        <p:spPr>
          <a:xfrm>
            <a:off x="5883099" y="2922388"/>
            <a:ext cx="1761515" cy="1"/>
          </a:xfrm>
          <a:prstGeom prst="line">
            <a:avLst/>
          </a:prstGeom>
          <a:ln w="25400">
            <a:solidFill>
              <a:srgbClr val="AA7942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ummaries…"/>
          <p:cNvSpPr txBox="1"/>
          <p:nvPr>
            <p:ph type="body" sz="half" idx="4294967295"/>
          </p:nvPr>
        </p:nvSpPr>
        <p:spPr>
          <a:xfrm>
            <a:off x="1048781" y="1393760"/>
            <a:ext cx="6138379" cy="25484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Data Summaries 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22619 rows and 21 columns for training dataset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22620 rows and 18 columns for validation dataset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No missing values</a:t>
            </a:r>
          </a:p>
          <a:p>
            <a:pPr marL="204236" indent="-204236" defTabSz="886968">
              <a:buClrTx/>
              <a:buSzPct val="100000"/>
              <a:buFontTx/>
              <a:buChar char="•"/>
              <a:defRPr sz="2037">
                <a:latin typeface="Bai Jamjuree Bold"/>
                <a:ea typeface="Bai Jamjuree Bold"/>
                <a:cs typeface="Bai Jamjuree Bold"/>
                <a:sym typeface="Bai Jamjuree Bold"/>
              </a:defRPr>
            </a:pPr>
            <a:r>
              <a:t>Feature types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Features types: Object, int, float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Categorical features: veh_body, veh_age, gender etc.</a:t>
            </a:r>
          </a:p>
          <a:p>
            <a:pPr lvl="1" marL="573806" indent="-204236" defTabSz="886968">
              <a:buClrTx/>
              <a:buSzPct val="100000"/>
              <a:buFontTx/>
              <a:buChar char="•"/>
              <a:defRPr sz="1455"/>
            </a:pPr>
            <a:r>
              <a:t>Continuous features: veh_value, exposure, credit score etc.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Variable Descriptions"/>
          <p:cNvSpPr txBox="1"/>
          <p:nvPr/>
        </p:nvSpPr>
        <p:spPr>
          <a:xfrm>
            <a:off x="286964" y="196877"/>
            <a:ext cx="3080704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chemeClr val="accent2">
                    <a:lumOff val="44000"/>
                  </a:schemeClr>
                </a:solidFill>
                <a:latin typeface="Aldrich"/>
                <a:ea typeface="Aldrich"/>
                <a:cs typeface="Aldrich"/>
                <a:sym typeface="Aldrich"/>
              </a:defRPr>
            </a:lvl1pPr>
          </a:lstStyle>
          <a:p>
            <a:pPr/>
            <a:r>
              <a:t>Variable Descriptions</a:t>
            </a:r>
          </a:p>
        </p:txBody>
      </p:sp>
      <p:sp>
        <p:nvSpPr>
          <p:cNvPr id="122" name="Text"/>
          <p:cNvSpPr txBox="1"/>
          <p:nvPr/>
        </p:nvSpPr>
        <p:spPr>
          <a:xfrm>
            <a:off x="4356888" y="2427338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23" name="Screen Shot 2023-12-07 at 11.06.34 PM.png" descr="Screen Shot 2023-12-07 at 11.06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45" y="648173"/>
            <a:ext cx="4205575" cy="2515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23-12-07 at 11.06.50 PM.png" descr="Screen Shot 2023-12-07 at 11.06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9731" y="3156492"/>
            <a:ext cx="4463353" cy="1939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Model Building Approach"/>
          <p:cNvSpPr txBox="1"/>
          <p:nvPr>
            <p:ph type="title" idx="4294967295"/>
          </p:nvPr>
        </p:nvSpPr>
        <p:spPr>
          <a:xfrm>
            <a:off x="287720" y="852380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877823">
              <a:defRPr sz="2784"/>
            </a:lvl1pPr>
          </a:lstStyle>
          <a:p>
            <a:pPr/>
            <a:r>
              <a:t>Model Building Approach</a:t>
            </a:r>
          </a:p>
        </p:txBody>
      </p:sp>
      <p:sp>
        <p:nvSpPr>
          <p:cNvPr id="127" name="Training Data: Consists of ‘clm’ , ’ numclm’, ’clmcost’…"/>
          <p:cNvSpPr txBox="1"/>
          <p:nvPr>
            <p:ph type="body" sz="half" idx="4294967295"/>
          </p:nvPr>
        </p:nvSpPr>
        <p:spPr>
          <a:xfrm>
            <a:off x="965935" y="1457513"/>
            <a:ext cx="6576350" cy="20623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46384" indent="-146384" defTabSz="667512">
              <a:buClrTx/>
              <a:buSzPct val="100000"/>
              <a:buFontTx/>
              <a:buChar char="•"/>
              <a:defRPr sz="1460"/>
            </a:pPr>
            <a:r>
              <a:t>Training Data: Consists of ‘clm’ , ’ numclm’, ’clmcost’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‘clm’ - Claim Indicator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‘numclm’ - Number of Claims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  <a:r>
              <a:t>‘clmcst’ - ‘Claim Cost’</a:t>
            </a:r>
          </a:p>
          <a:p>
            <a:pPr lvl="2" marL="702644" indent="-146384" defTabSz="667512">
              <a:buClrTx/>
              <a:buSzPct val="100000"/>
              <a:buFontTx/>
              <a:buChar char="•"/>
              <a:defRPr sz="1460"/>
            </a:pPr>
          </a:p>
          <a:p>
            <a:pPr marL="146384" indent="-146384" defTabSz="667512">
              <a:buClrTx/>
              <a:buSzPct val="100000"/>
              <a:buFontTx/>
              <a:buChar char="•"/>
              <a:defRPr sz="1460"/>
            </a:pPr>
            <a:r>
              <a:t>Validation Data: Prediction of clmcost involves prediction of clm, numclm.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23-12-08 at 8.07.11 AM.png" descr="Screen Shot 2023-12-08 at 8.07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015" y="1238850"/>
            <a:ext cx="6753480" cy="362716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Correlation Matrix"/>
          <p:cNvSpPr txBox="1"/>
          <p:nvPr>
            <p:ph type="title" idx="4294967295"/>
          </p:nvPr>
        </p:nvSpPr>
        <p:spPr>
          <a:xfrm>
            <a:off x="1825050" y="550246"/>
            <a:ext cx="5493900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877823">
              <a:defRPr sz="2784">
                <a:solidFill>
                  <a:srgbClr val="AA7942"/>
                </a:solidFill>
              </a:defRPr>
            </a:lvl1pPr>
          </a:lstStyle>
          <a:p>
            <a:pPr/>
            <a:r>
              <a:t>Correlation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 idx="4294967295"/>
          </p:nvPr>
        </p:nvSpPr>
        <p:spPr>
          <a:xfrm>
            <a:off x="1955077" y="461419"/>
            <a:ext cx="5493901" cy="5170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AA7942"/>
                </a:solidFill>
              </a:defRPr>
            </a:lvl1pPr>
          </a:lstStyle>
          <a:p>
            <a:pPr/>
            <a:r>
              <a:t>Visualization of Target Feature</a:t>
            </a:r>
          </a:p>
        </p:txBody>
      </p:sp>
      <p:pic>
        <p:nvPicPr>
          <p:cNvPr id="133" name="Screen Shot 2023-12-07 at 6.30.38 PM.png" descr="Screen Shot 2023-12-07 at 6.30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029" y="1089371"/>
            <a:ext cx="6865942" cy="353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isualization of Target Feature"/>
          <p:cNvSpPr txBox="1"/>
          <p:nvPr>
            <p:ph type="title" idx="4294967295"/>
          </p:nvPr>
        </p:nvSpPr>
        <p:spPr>
          <a:xfrm>
            <a:off x="2212780" y="372556"/>
            <a:ext cx="5493900" cy="51706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AA7942"/>
                </a:solidFill>
              </a:defRPr>
            </a:lvl1pPr>
          </a:lstStyle>
          <a:p>
            <a:pPr/>
            <a:r>
              <a:t>Visualization of Target Feature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663487" y="1026455"/>
            <a:ext cx="7817026" cy="3451346"/>
            <a:chOff x="0" y="0"/>
            <a:chExt cx="7817025" cy="3451345"/>
          </a:xfrm>
        </p:grpSpPr>
        <p:sp>
          <p:nvSpPr>
            <p:cNvPr id="136" name="Boxplot before removing outliers vs after removing outliers"/>
            <p:cNvSpPr/>
            <p:nvPr/>
          </p:nvSpPr>
          <p:spPr>
            <a:xfrm>
              <a:off x="0" y="0"/>
              <a:ext cx="7817026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before removing outliers vs after removing outliers</a:t>
              </a:r>
            </a:p>
          </p:txBody>
        </p:sp>
        <p:pic>
          <p:nvPicPr>
            <p:cNvPr id="137" name="Screen Shot 2023-12-07 at 6.55.39 PM.png" descr="Screen Shot 2023-12-07 at 6.55.39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00583"/>
              <a:ext cx="7817026" cy="3050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 idx="4294967295"/>
          </p:nvPr>
        </p:nvSpPr>
        <p:spPr>
          <a:xfrm>
            <a:off x="1995920" y="354748"/>
            <a:ext cx="5493901" cy="420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32104">
              <a:defRPr sz="2639">
                <a:solidFill>
                  <a:srgbClr val="AA7942"/>
                </a:solidFill>
              </a:defRPr>
            </a:lvl1pPr>
          </a:lstStyle>
          <a:p>
            <a:pPr/>
            <a:r>
              <a:t>Visualization of Continuous Features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1203824" y="888286"/>
            <a:ext cx="6762372" cy="3701328"/>
            <a:chOff x="0" y="0"/>
            <a:chExt cx="6762370" cy="3701327"/>
          </a:xfrm>
        </p:grpSpPr>
        <p:sp>
          <p:nvSpPr>
            <p:cNvPr id="141" name="Boxplot and Histogram of Max_Power before Transformation"/>
            <p:cNvSpPr/>
            <p:nvPr/>
          </p:nvSpPr>
          <p:spPr>
            <a:xfrm>
              <a:off x="0" y="0"/>
              <a:ext cx="6762371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>
                  <a:solidFill>
                    <a:srgbClr val="AA7942"/>
                  </a:solidFill>
                </a:defRPr>
              </a:lvl1pPr>
            </a:lstStyle>
            <a:p>
              <a:pPr/>
              <a:r>
                <a:t>Boxplot and Histogram of Max_Power before Transformation</a:t>
              </a:r>
            </a:p>
          </p:txBody>
        </p:sp>
        <p:grpSp>
          <p:nvGrpSpPr>
            <p:cNvPr id="144" name="Group"/>
            <p:cNvGrpSpPr/>
            <p:nvPr/>
          </p:nvGrpSpPr>
          <p:grpSpPr>
            <a:xfrm>
              <a:off x="-1" y="400583"/>
              <a:ext cx="6762372" cy="3300745"/>
              <a:chOff x="0" y="0"/>
              <a:chExt cx="6762370" cy="3300743"/>
            </a:xfrm>
          </p:grpSpPr>
          <p:pic>
            <p:nvPicPr>
              <p:cNvPr id="142" name="Screen Shot 2023-12-07 at 12.17.21 PM.png" descr="Screen Shot 2023-12-07 at 12.17.21 PM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041136" cy="3300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Screen Shot 2023-12-07 at 12.18.25 PM.png" descr="Screen Shot 2023-12-07 at 12.18.25 PM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041206" y="0"/>
                <a:ext cx="3721165" cy="33007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Data Science Project Proposal XL by Slidesgo">
      <a:dk1>
        <a:srgbClr val="0E0E0E"/>
      </a:dk1>
      <a:lt1>
        <a:srgbClr val="000000"/>
      </a:lt1>
      <a:dk2>
        <a:srgbClr val="A7A7A7"/>
      </a:dk2>
      <a:lt2>
        <a:srgbClr val="535353"/>
      </a:lt2>
      <a:accent1>
        <a:srgbClr val="F341FF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Data Science Project Proposal X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Project Proposal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ta Science Project Proposal XL by Slidesgo">
  <a:themeElements>
    <a:clrScheme name="Data Science Project Proposal XL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341FF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Data Science Project Proposal XL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ata Science Project Proposal XL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E0E0E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