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Black"/>
      <p:bold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5602">
          <p15:clr>
            <a:srgbClr val="747775"/>
          </p15:clr>
        </p15:guide>
        <p15:guide id="4" orient="horz" pos="112">
          <p15:clr>
            <a:srgbClr val="747775"/>
          </p15:clr>
        </p15:guide>
        <p15:guide id="5" pos="1909">
          <p15:clr>
            <a:srgbClr val="747775"/>
          </p15:clr>
        </p15:guide>
        <p15:guide id="6" orient="horz" pos="6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602"/>
        <p:guide pos="112" orient="horz"/>
        <p:guide pos="1909"/>
        <p:guide pos="6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Black-boldItalic.fntdata"/><Relationship Id="rId16" Type="http://schemas.openxmlformats.org/officeDocument/2006/relationships/font" Target="fonts/RobotoBlack-bold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bb5de158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bb5de158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be7caae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be7caae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be7caae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be7caae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be7caae4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be7caae4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be7caae4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be7caae4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be7caae4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be7caae4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bb5de15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bb5de15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be7caae4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be7caae4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bb5de15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bb5de15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jp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jpg"/><Relationship Id="rId5" Type="http://schemas.openxmlformats.org/officeDocument/2006/relationships/hyperlink" Target="https://pt.wikipedia.org/wiki/Kanban" TargetMode="External"/><Relationship Id="rId6" Type="http://schemas.openxmlformats.org/officeDocument/2006/relationships/image" Target="../media/image7.jpg"/><Relationship Id="rId7" Type="http://schemas.openxmlformats.org/officeDocument/2006/relationships/hyperlink" Target="https://pt.wikipedia.org/wiki/Kanba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jp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jpg"/><Relationship Id="rId5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jp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jp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050" y="1750975"/>
            <a:ext cx="5072124" cy="14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4">
            <a:alphaModFix/>
          </a:blip>
          <a:srcRect b="46337" l="0" r="52978" t="0"/>
          <a:stretch/>
        </p:blipFill>
        <p:spPr>
          <a:xfrm>
            <a:off x="7728925" y="177825"/>
            <a:ext cx="1272174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2913750" y="1479450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942425" y="970950"/>
            <a:ext cx="5466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Nós do </a:t>
            </a:r>
            <a:r>
              <a:rPr b="1"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Grupo 1</a:t>
            </a: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, agradecemos a oportunidade de sermos selecionados para participar do </a:t>
            </a:r>
            <a:r>
              <a:rPr b="1"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Ipiranga Inclusão Tech, </a:t>
            </a: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mais que um simples programa com cursos sobre tecnologia, uma jornada de aprendizado</a:t>
            </a:r>
            <a:b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e qualificação profissional fomentada para capacitar </a:t>
            </a:r>
            <a:r>
              <a:rPr b="1"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Pessoas PCDs</a:t>
            </a: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, grupo ainda muito excluído e invisibilizado pela sociedade, o qual </a:t>
            </a:r>
            <a:b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carece muito de </a:t>
            </a:r>
            <a:r>
              <a:rPr b="1"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inclusão sócio-econômica e todas as demais</a:t>
            </a: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Através de </a:t>
            </a:r>
            <a:r>
              <a:rPr b="1"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incentivos e investimentos</a:t>
            </a: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 como esses realizados pela </a:t>
            </a:r>
            <a:r>
              <a:rPr b="1"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Ipiranga,</a:t>
            </a: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 em parceria com a </a:t>
            </a:r>
            <a:r>
              <a:rPr b="1"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Gama Academy</a:t>
            </a: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, recebemos capacitação gratuita e de qualidade possibilitando o desenvolvimento de </a:t>
            </a:r>
            <a:r>
              <a:rPr b="1"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soft skills</a:t>
            </a: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b="1"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hard skills</a:t>
            </a: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 alinhadas às demandas e oportunidades com foco no segmento de </a:t>
            </a:r>
            <a:r>
              <a:rPr b="1"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Dados </a:t>
            </a: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em </a:t>
            </a:r>
            <a:r>
              <a:rPr b="1"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Tecnologia da Informação</a:t>
            </a: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0045B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45B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O conhecimento e prática adquiridos durante todo esse processo</a:t>
            </a:r>
            <a:b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com certeza nos fez melhores, maiores e plenamente aptos para colocarmos </a:t>
            </a:r>
            <a:r>
              <a:rPr b="1"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nossas vidas em movimento</a:t>
            </a:r>
            <a:r>
              <a:rPr lang="pt-BR" sz="13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pt-BR">
                <a:solidFill>
                  <a:srgbClr val="0045B5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lang="pt-BR">
                <a:solidFill>
                  <a:srgbClr val="0045B5"/>
                </a:solidFill>
                <a:latin typeface="Roboto Black"/>
                <a:ea typeface="Roboto Black"/>
                <a:cs typeface="Roboto Black"/>
                <a:sym typeface="Roboto Black"/>
              </a:rPr>
              <a:t>Muito Obrigado a todas, todos e todes!</a:t>
            </a:r>
            <a:endParaRPr sz="1100">
              <a:solidFill>
                <a:srgbClr val="0045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913750" y="489232"/>
            <a:ext cx="59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Agradecimentos</a:t>
            </a:r>
            <a:endParaRPr sz="1700">
              <a:solidFill>
                <a:srgbClr val="F29F0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4">
            <a:alphaModFix/>
          </a:blip>
          <a:srcRect b="46337" l="0" r="52978" t="0"/>
          <a:stretch/>
        </p:blipFill>
        <p:spPr>
          <a:xfrm>
            <a:off x="7764086" y="177825"/>
            <a:ext cx="1272174" cy="4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3743" y="644647"/>
            <a:ext cx="1420742" cy="1424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7435" y="644647"/>
            <a:ext cx="1420742" cy="142466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887956" y="1969274"/>
            <a:ext cx="2351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Francisco Taveira</a:t>
            </a:r>
            <a:br>
              <a:rPr lang="pt-BR"/>
            </a:br>
            <a:r>
              <a:rPr b="1" lang="pt-BR" sz="12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Scrum Master | Time Scrum</a:t>
            </a:r>
            <a:br>
              <a:rPr lang="pt-BR" sz="1200">
                <a:solidFill>
                  <a:srgbClr val="0045B5"/>
                </a:solidFill>
              </a:rPr>
            </a:br>
            <a:r>
              <a:rPr lang="pt-BR" sz="1200">
                <a:solidFill>
                  <a:srgbClr val="0045B5"/>
                </a:solidFill>
              </a:rPr>
              <a:t>    </a:t>
            </a:r>
            <a:r>
              <a:rPr b="1" lang="pt-BR" sz="10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LinkedIn:</a:t>
            </a:r>
            <a:r>
              <a:rPr lang="pt-BR" sz="10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 francisco-a-taveira</a:t>
            </a:r>
            <a:endParaRPr sz="1000">
              <a:solidFill>
                <a:srgbClr val="0045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66824" y="1969274"/>
            <a:ext cx="2351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Hugo Seixas</a:t>
            </a:r>
            <a:br>
              <a:rPr lang="pt-BR"/>
            </a:br>
            <a:r>
              <a:rPr b="1" lang="pt-BR" sz="12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Product Owner </a:t>
            </a:r>
            <a:r>
              <a:rPr b="1" lang="pt-BR" sz="12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b="1" lang="pt-BR" sz="12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Time Scrum</a:t>
            </a:r>
            <a:br>
              <a:rPr lang="pt-BR" sz="1200">
                <a:solidFill>
                  <a:srgbClr val="0045B5"/>
                </a:solidFill>
              </a:rPr>
            </a:br>
            <a:r>
              <a:rPr lang="pt-BR" sz="1200">
                <a:solidFill>
                  <a:srgbClr val="0045B5"/>
                </a:solidFill>
              </a:rPr>
              <a:t> </a:t>
            </a:r>
            <a:r>
              <a:rPr b="1" lang="pt-BR" sz="10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LinkedIn:</a:t>
            </a:r>
            <a:r>
              <a:rPr lang="pt-BR" sz="10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 hugo-seixas</a:t>
            </a:r>
            <a:endParaRPr b="1">
              <a:solidFill>
                <a:srgbClr val="0045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917240" y="4140366"/>
            <a:ext cx="235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Romulo Rosa</a:t>
            </a:r>
            <a:br>
              <a:rPr lang="pt-BR"/>
            </a:br>
            <a:r>
              <a:rPr b="1" lang="pt-BR" sz="12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Time Scrum</a:t>
            </a:r>
            <a:br>
              <a:rPr b="1" lang="pt-BR" sz="12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pt-BR" sz="10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LinkedIn:</a:t>
            </a:r>
            <a:r>
              <a:rPr lang="pt-BR" sz="10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 romulo.frontend</a:t>
            </a:r>
            <a:endParaRPr b="1">
              <a:solidFill>
                <a:srgbClr val="0045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696108" y="4140366"/>
            <a:ext cx="235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Diego Feolla</a:t>
            </a:r>
            <a:br>
              <a:rPr lang="pt-BR"/>
            </a:br>
            <a:r>
              <a:rPr b="1" lang="pt-BR" sz="12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Time Scrum</a:t>
            </a:r>
            <a:br>
              <a:rPr lang="pt-BR" sz="1200">
                <a:solidFill>
                  <a:srgbClr val="0045B5"/>
                </a:solidFill>
              </a:rPr>
            </a:br>
            <a:r>
              <a:rPr b="1" lang="pt-BR" sz="10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LinkedIn:</a:t>
            </a:r>
            <a:r>
              <a:rPr lang="pt-BR" sz="10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 diego-feolla-703b53260</a:t>
            </a:r>
            <a:endParaRPr b="1">
              <a:solidFill>
                <a:srgbClr val="0045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3751" y="2815739"/>
            <a:ext cx="1420725" cy="1424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7452" y="2815743"/>
            <a:ext cx="1420725" cy="142463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943741" y="109615"/>
            <a:ext cx="358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Grupo 1</a:t>
            </a:r>
            <a:endParaRPr sz="2100">
              <a:solidFill>
                <a:srgbClr val="F25C0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46337" l="0" r="52978" t="0"/>
          <a:stretch/>
        </p:blipFill>
        <p:spPr>
          <a:xfrm>
            <a:off x="7728925" y="177825"/>
            <a:ext cx="1272174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943741" y="964365"/>
            <a:ext cx="358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Objetivo do Projeto</a:t>
            </a:r>
            <a:endParaRPr sz="2100">
              <a:solidFill>
                <a:srgbClr val="F25C0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943741" y="1335770"/>
            <a:ext cx="5240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Identificar o perfil dos clientes da Rede</a:t>
            </a:r>
            <a:r>
              <a:rPr b="1" lang="pt-BR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 Ipiranga </a:t>
            </a:r>
            <a:r>
              <a:rPr lang="pt-BR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ao </a:t>
            </a:r>
            <a:br>
              <a:rPr lang="pt-BR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pt-BR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coletar dados</a:t>
            </a:r>
            <a:r>
              <a:rPr lang="pt-BR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 através de </a:t>
            </a:r>
            <a:r>
              <a:rPr b="1" lang="pt-BR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pesquisa</a:t>
            </a:r>
            <a:r>
              <a:rPr lang="pt-BR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b="1" lang="pt-BR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transformar</a:t>
            </a:r>
            <a:r>
              <a:rPr lang="pt-BR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 em</a:t>
            </a:r>
            <a:br>
              <a:rPr lang="pt-BR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pt-BR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informações </a:t>
            </a:r>
            <a:r>
              <a:rPr lang="pt-BR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relevantes para </a:t>
            </a:r>
            <a:r>
              <a:rPr b="1" lang="pt-BR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análises e </a:t>
            </a:r>
            <a:br>
              <a:rPr b="1" lang="pt-BR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pt-BR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tomadas de decisões da companhia</a:t>
            </a:r>
            <a:r>
              <a:rPr lang="pt-BR" sz="15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943741" y="2493904"/>
            <a:ext cx="467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Tecnologias Utilizadas</a:t>
            </a:r>
            <a:r>
              <a:rPr lang="pt-BR" sz="2300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pt-BR" sz="2300">
                <a:solidFill>
                  <a:srgbClr val="0045B5"/>
                </a:solidFill>
                <a:latin typeface="Roboto Black"/>
                <a:ea typeface="Roboto Black"/>
                <a:cs typeface="Roboto Black"/>
                <a:sym typeface="Roboto Black"/>
              </a:rPr>
              <a:t>|</a:t>
            </a:r>
            <a:r>
              <a:rPr lang="pt-BR" sz="2300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pt-BR" sz="1700">
                <a:solidFill>
                  <a:srgbClr val="F29F05"/>
                </a:solidFill>
                <a:latin typeface="Roboto Black"/>
                <a:ea typeface="Roboto Black"/>
                <a:cs typeface="Roboto Black"/>
                <a:sym typeface="Roboto Black"/>
              </a:rPr>
              <a:t>Resumo</a:t>
            </a:r>
            <a:endParaRPr sz="1700">
              <a:solidFill>
                <a:srgbClr val="F29F0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943741" y="2854265"/>
            <a:ext cx="514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45B5"/>
                </a:solidFill>
                <a:latin typeface="Roboto Medium"/>
                <a:ea typeface="Roboto Medium"/>
                <a:cs typeface="Roboto Medium"/>
                <a:sym typeface="Roboto Medium"/>
              </a:rPr>
              <a:t>Kanban + Trello</a:t>
            </a:r>
            <a:br>
              <a:rPr lang="pt-BR">
                <a:solidFill>
                  <a:srgbClr val="0045B5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pt-BR">
                <a:solidFill>
                  <a:srgbClr val="0045B5"/>
                </a:solidFill>
                <a:latin typeface="Roboto Medium"/>
                <a:ea typeface="Roboto Medium"/>
                <a:cs typeface="Roboto Medium"/>
                <a:sym typeface="Roboto Medium"/>
              </a:rPr>
              <a:t>Git + GitHub</a:t>
            </a:r>
            <a:br>
              <a:rPr lang="pt-BR">
                <a:solidFill>
                  <a:srgbClr val="0045B5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pt-BR">
                <a:solidFill>
                  <a:srgbClr val="0045B5"/>
                </a:solidFill>
                <a:latin typeface="Roboto Medium"/>
                <a:ea typeface="Roboto Medium"/>
                <a:cs typeface="Roboto Medium"/>
                <a:sym typeface="Roboto Medium"/>
              </a:rPr>
              <a:t>Python + PyCharm</a:t>
            </a:r>
            <a:br>
              <a:rPr lang="pt-BR">
                <a:solidFill>
                  <a:srgbClr val="0045B5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pt-BR">
                <a:solidFill>
                  <a:srgbClr val="0045B5"/>
                </a:solidFill>
                <a:latin typeface="Roboto Medium"/>
                <a:ea typeface="Roboto Medium"/>
                <a:cs typeface="Roboto Medium"/>
                <a:sym typeface="Roboto Medium"/>
              </a:rPr>
              <a:t>Google Forms</a:t>
            </a:r>
            <a:br>
              <a:rPr lang="pt-BR">
                <a:solidFill>
                  <a:srgbClr val="0045B5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pt-BR">
                <a:solidFill>
                  <a:srgbClr val="0045B5"/>
                </a:solidFill>
                <a:latin typeface="Roboto Medium"/>
                <a:ea typeface="Roboto Medium"/>
                <a:cs typeface="Roboto Medium"/>
                <a:sym typeface="Roboto Medium"/>
              </a:rPr>
              <a:t>Google Sheets</a:t>
            </a:r>
            <a:br>
              <a:rPr lang="pt-BR">
                <a:solidFill>
                  <a:srgbClr val="0045B5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pt-BR">
                <a:solidFill>
                  <a:srgbClr val="0045B5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 BI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46337" l="0" r="52978" t="0"/>
          <a:stretch/>
        </p:blipFill>
        <p:spPr>
          <a:xfrm>
            <a:off x="7728925" y="177825"/>
            <a:ext cx="1272174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913750" y="1479450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2913750" y="489232"/>
            <a:ext cx="5979900" cy="4404450"/>
            <a:chOff x="2913750" y="393475"/>
            <a:chExt cx="5979900" cy="4404450"/>
          </a:xfrm>
        </p:grpSpPr>
        <p:sp>
          <p:nvSpPr>
            <p:cNvPr id="85" name="Google Shape;85;p16"/>
            <p:cNvSpPr txBox="1"/>
            <p:nvPr/>
          </p:nvSpPr>
          <p:spPr>
            <a:xfrm>
              <a:off x="2913750" y="393475"/>
              <a:ext cx="59799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rgbClr val="F25C05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Tecnologias Utilizadas </a:t>
              </a:r>
              <a:r>
                <a:rPr lang="pt-BR" sz="2100">
                  <a:solidFill>
                    <a:srgbClr val="0045B5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|</a:t>
              </a:r>
              <a:r>
                <a:rPr lang="pt-BR" sz="2300">
                  <a:solidFill>
                    <a:srgbClr val="F25C05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 </a:t>
              </a:r>
              <a:r>
                <a:rPr lang="pt-BR" sz="1700">
                  <a:solidFill>
                    <a:srgbClr val="F29F05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Metodologias Ágeis</a:t>
              </a:r>
              <a:endParaRPr sz="1700">
                <a:solidFill>
                  <a:srgbClr val="F29F05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2970000" y="4001425"/>
              <a:ext cx="5923500" cy="79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300"/>
                </a:spcBef>
                <a:spcAft>
                  <a:spcPts val="1200"/>
                </a:spcAft>
                <a:buNone/>
              </a:pPr>
              <a:r>
                <a:rPr lang="pt-BR">
                  <a:solidFill>
                    <a:srgbClr val="0045B5"/>
                  </a:solidFill>
                  <a:uFill>
                    <a:noFill/>
                  </a:uFill>
                  <a:latin typeface="Roboto Black"/>
                  <a:ea typeface="Roboto Black"/>
                  <a:cs typeface="Roboto Black"/>
                  <a:sym typeface="Roboto Black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Trello</a:t>
              </a:r>
              <a:br>
                <a:rPr lang="pt-BR" sz="1200">
                  <a:solidFill>
                    <a:srgbClr val="0045B5"/>
                  </a:solidFill>
                </a:rPr>
              </a:br>
              <a:r>
                <a:rPr lang="pt-BR" sz="1100">
                  <a:solidFill>
                    <a:srgbClr val="0045B5"/>
                  </a:solidFill>
                  <a:latin typeface="Roboto"/>
                  <a:ea typeface="Roboto"/>
                  <a:cs typeface="Roboto"/>
                  <a:sym typeface="Roboto"/>
                </a:rPr>
                <a:t>Ferramenta de gerenciamento de projetos definida para organizarmos as tarefas, atribuirmos responsabilidades e acompanharmos o fluxo de trabalho do squad.</a:t>
              </a:r>
              <a:endParaRPr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0989" y="1612402"/>
            <a:ext cx="5346183" cy="24286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720000" dist="95250">
              <a:srgbClr val="F25C05">
                <a:alpha val="55000"/>
              </a:srgbClr>
            </a:outerShdw>
          </a:effectLst>
        </p:spPr>
      </p:pic>
      <p:sp>
        <p:nvSpPr>
          <p:cNvPr id="88" name="Google Shape;88;p16"/>
          <p:cNvSpPr txBox="1"/>
          <p:nvPr/>
        </p:nvSpPr>
        <p:spPr>
          <a:xfrm>
            <a:off x="2927430" y="963555"/>
            <a:ext cx="592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45B5"/>
                </a:solidFill>
                <a:uFill>
                  <a:noFill/>
                </a:uFill>
                <a:latin typeface="Roboto Black"/>
                <a:ea typeface="Roboto Black"/>
                <a:cs typeface="Roboto Black"/>
                <a:sym typeface="Roboto Black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Kanban</a:t>
            </a:r>
            <a:br>
              <a:rPr lang="pt-BR" sz="1200">
                <a:solidFill>
                  <a:srgbClr val="0045B5"/>
                </a:solidFill>
              </a:rPr>
            </a:b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Metodologia definida para gerenciarmos dos cards, tasks e seus status no projeto.</a:t>
            </a:r>
            <a:endParaRPr sz="1500">
              <a:solidFill>
                <a:srgbClr val="0045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46337" l="0" r="52978" t="0"/>
          <a:stretch/>
        </p:blipFill>
        <p:spPr>
          <a:xfrm>
            <a:off x="7728925" y="177825"/>
            <a:ext cx="1272174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913750" y="1479450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183300" y="2292250"/>
            <a:ext cx="16218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45B5"/>
                </a:solidFill>
                <a:latin typeface="Roboto Black"/>
                <a:ea typeface="Roboto Black"/>
                <a:cs typeface="Roboto Black"/>
                <a:sym typeface="Roboto Black"/>
              </a:rPr>
              <a:t>GitHub</a:t>
            </a:r>
            <a:br>
              <a:rPr lang="pt-BR" sz="1200">
                <a:solidFill>
                  <a:srgbClr val="0045B5"/>
                </a:solidFill>
              </a:rPr>
            </a:b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Plataforma definida</a:t>
            </a:r>
            <a:b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para integrar ao Git e realizar a hospedagem do repositório, códigos-fonte e demais arquivos</a:t>
            </a:r>
            <a:b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do projeto.</a:t>
            </a:r>
            <a:endParaRPr sz="1100">
              <a:solidFill>
                <a:srgbClr val="0045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927425" y="939750"/>
            <a:ext cx="499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45B5"/>
                </a:solidFill>
              </a:rPr>
              <a:t>Git</a:t>
            </a:r>
            <a:br>
              <a:rPr lang="pt-BR" sz="1200">
                <a:solidFill>
                  <a:srgbClr val="0045B5"/>
                </a:solidFill>
              </a:rPr>
            </a:b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istema de controle de versão colaborativo definido para gerenciarmos o desenvolvimento do código-fonte do projeto e demais entregáveis do projeto.</a:t>
            </a:r>
            <a:endParaRPr sz="1100">
              <a:solidFill>
                <a:srgbClr val="0045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913750" y="489232"/>
            <a:ext cx="597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Tecnologias Utilizadas </a:t>
            </a:r>
            <a:r>
              <a:rPr lang="pt-BR" sz="2100">
                <a:solidFill>
                  <a:srgbClr val="0045B5"/>
                </a:solidFill>
                <a:latin typeface="Roboto Black"/>
                <a:ea typeface="Roboto Black"/>
                <a:cs typeface="Roboto Black"/>
                <a:sym typeface="Roboto Black"/>
              </a:rPr>
              <a:t>|</a:t>
            </a:r>
            <a:r>
              <a:rPr lang="pt-BR" sz="2300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pt-BR" sz="1700">
                <a:solidFill>
                  <a:srgbClr val="F29F05"/>
                </a:solidFill>
                <a:latin typeface="Roboto Black"/>
                <a:ea typeface="Roboto Black"/>
                <a:cs typeface="Roboto Black"/>
                <a:sym typeface="Roboto Black"/>
              </a:rPr>
              <a:t>Versionamento + Repositório</a:t>
            </a:r>
            <a:endParaRPr sz="1700">
              <a:solidFill>
                <a:srgbClr val="F29F0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9974" y="1799825"/>
            <a:ext cx="2987126" cy="2856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780000" dist="95250">
              <a:srgbClr val="F25C05">
                <a:alpha val="5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46337" l="0" r="52978" t="0"/>
          <a:stretch/>
        </p:blipFill>
        <p:spPr>
          <a:xfrm>
            <a:off x="7728925" y="177825"/>
            <a:ext cx="1272174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913750" y="1479450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928475" y="2203800"/>
            <a:ext cx="16704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45B5"/>
                </a:solidFill>
                <a:latin typeface="Roboto Black"/>
                <a:ea typeface="Roboto Black"/>
                <a:cs typeface="Roboto Black"/>
                <a:sym typeface="Roboto Black"/>
              </a:rPr>
              <a:t>PyCharm</a:t>
            </a:r>
            <a:br>
              <a:rPr lang="pt-BR" sz="1200">
                <a:solidFill>
                  <a:srgbClr val="0045B5"/>
                </a:solidFill>
              </a:rPr>
            </a:b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Ambiente de desenvolvimento</a:t>
            </a:r>
            <a:b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integrado (IDE) definido para desenvolver e executar o algoritmo</a:t>
            </a:r>
            <a:b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em Python.</a:t>
            </a:r>
            <a:endParaRPr sz="1100">
              <a:solidFill>
                <a:srgbClr val="0045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927425" y="969750"/>
            <a:ext cx="45369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45B5"/>
                </a:solidFill>
                <a:latin typeface="Roboto Black"/>
                <a:ea typeface="Roboto Black"/>
                <a:cs typeface="Roboto Black"/>
                <a:sym typeface="Roboto Black"/>
              </a:rPr>
              <a:t>Python</a:t>
            </a:r>
            <a:br>
              <a:rPr lang="pt-BR" sz="1200">
                <a:solidFill>
                  <a:srgbClr val="0045B5"/>
                </a:solidFill>
              </a:rPr>
            </a:b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Linguagem de programação definida para criarmos nosso algoritmo que gera uma base de dados aleatória, simulando uma pesquisa junto a 1000 (hum mil) usuários.</a:t>
            </a:r>
            <a:endParaRPr sz="1100">
              <a:solidFill>
                <a:srgbClr val="0045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0538" y="2002654"/>
            <a:ext cx="3708500" cy="2088349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720000" dist="95250">
              <a:srgbClr val="F25C05">
                <a:alpha val="55000"/>
              </a:srgbClr>
            </a:outerShdw>
          </a:effectLst>
        </p:spPr>
      </p:pic>
      <p:sp>
        <p:nvSpPr>
          <p:cNvPr id="108" name="Google Shape;108;p18"/>
          <p:cNvSpPr txBox="1"/>
          <p:nvPr/>
        </p:nvSpPr>
        <p:spPr>
          <a:xfrm>
            <a:off x="2913750" y="489232"/>
            <a:ext cx="597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Tecnologias Utilizadas </a:t>
            </a:r>
            <a:r>
              <a:rPr lang="pt-BR" sz="2100">
                <a:solidFill>
                  <a:srgbClr val="0045B5"/>
                </a:solidFill>
                <a:latin typeface="Roboto Black"/>
                <a:ea typeface="Roboto Black"/>
                <a:cs typeface="Roboto Black"/>
                <a:sym typeface="Roboto Black"/>
              </a:rPr>
              <a:t>|</a:t>
            </a:r>
            <a:r>
              <a:rPr lang="pt-BR" sz="2300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pt-BR" sz="1700">
                <a:solidFill>
                  <a:srgbClr val="F29F05"/>
                </a:solidFill>
                <a:latin typeface="Roboto Black"/>
                <a:ea typeface="Roboto Black"/>
                <a:cs typeface="Roboto Black"/>
                <a:sym typeface="Roboto Black"/>
              </a:rPr>
              <a:t>Desenvolvimento</a:t>
            </a:r>
            <a:endParaRPr sz="1700">
              <a:solidFill>
                <a:srgbClr val="F29F0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46337" l="0" r="52978" t="0"/>
          <a:stretch/>
        </p:blipFill>
        <p:spPr>
          <a:xfrm>
            <a:off x="7728925" y="177825"/>
            <a:ext cx="1272174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913750" y="1479450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955262" y="3659319"/>
            <a:ext cx="2986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45B5"/>
                </a:solidFill>
                <a:latin typeface="Roboto Black"/>
                <a:ea typeface="Roboto Black"/>
                <a:cs typeface="Roboto Black"/>
                <a:sym typeface="Roboto Black"/>
              </a:rPr>
              <a:t>Google Forms</a:t>
            </a:r>
            <a:br>
              <a:rPr lang="pt-BR" sz="1200">
                <a:solidFill>
                  <a:srgbClr val="0045B5"/>
                </a:solidFill>
              </a:rPr>
            </a:b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Ferramenta de criação de formulários</a:t>
            </a:r>
            <a:b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definida para simularmos a coleta de informações junto aos clientes para formarmos nossa base de dados.</a:t>
            </a:r>
            <a:endParaRPr sz="1100">
              <a:solidFill>
                <a:srgbClr val="0045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913750" y="489232"/>
            <a:ext cx="597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Tecnologias Utilizadas </a:t>
            </a:r>
            <a:r>
              <a:rPr lang="pt-BR" sz="2100">
                <a:solidFill>
                  <a:srgbClr val="0045B5"/>
                </a:solidFill>
                <a:latin typeface="Roboto Black"/>
                <a:ea typeface="Roboto Black"/>
                <a:cs typeface="Roboto Black"/>
                <a:sym typeface="Roboto Black"/>
              </a:rPr>
              <a:t>|</a:t>
            </a:r>
            <a:r>
              <a:rPr lang="pt-BR" sz="2300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pt-BR" sz="1700">
                <a:solidFill>
                  <a:srgbClr val="F29F05"/>
                </a:solidFill>
                <a:latin typeface="Roboto Black"/>
                <a:ea typeface="Roboto Black"/>
                <a:cs typeface="Roboto Black"/>
                <a:sym typeface="Roboto Black"/>
              </a:rPr>
              <a:t>Metodologias de Pesquisa</a:t>
            </a:r>
            <a:endParaRPr sz="1700">
              <a:solidFill>
                <a:srgbClr val="F29F0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5961" y="1082405"/>
            <a:ext cx="2667624" cy="24722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720000" dist="95250">
              <a:srgbClr val="F25C05">
                <a:alpha val="55000"/>
              </a:srgbClr>
            </a:outerShdw>
          </a:effectLst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6">
            <a:alphaModFix/>
          </a:blip>
          <a:srcRect b="0" l="0" r="20363" t="0"/>
          <a:stretch/>
        </p:blipFill>
        <p:spPr>
          <a:xfrm>
            <a:off x="5791550" y="1082405"/>
            <a:ext cx="3209551" cy="24722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720000" dist="95250">
              <a:srgbClr val="F25C05">
                <a:alpha val="55000"/>
              </a:srgbClr>
            </a:outerShdw>
          </a:effectLst>
        </p:spPr>
      </p:pic>
      <p:sp>
        <p:nvSpPr>
          <p:cNvPr id="119" name="Google Shape;119;p19"/>
          <p:cNvSpPr txBox="1"/>
          <p:nvPr/>
        </p:nvSpPr>
        <p:spPr>
          <a:xfrm>
            <a:off x="5720683" y="3659319"/>
            <a:ext cx="2889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45B5"/>
                </a:solidFill>
              </a:rPr>
              <a:t>Google Sheets</a:t>
            </a:r>
            <a:br>
              <a:rPr b="1" lang="pt-BR" sz="1500">
                <a:solidFill>
                  <a:srgbClr val="0045B5"/>
                </a:solidFill>
              </a:rPr>
            </a:b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Ferramenta de criação de planilhas</a:t>
            </a:r>
            <a:b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definida para organizarmos os dados coletados junto aos clientes com base nos campos inclusos no formulário.</a:t>
            </a:r>
            <a:endParaRPr sz="1100">
              <a:solidFill>
                <a:srgbClr val="0045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 rotWithShape="1">
          <a:blip r:embed="rId4">
            <a:alphaModFix/>
          </a:blip>
          <a:srcRect b="46337" l="0" r="52978" t="0"/>
          <a:stretch/>
        </p:blipFill>
        <p:spPr>
          <a:xfrm>
            <a:off x="7728925" y="177825"/>
            <a:ext cx="1272174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2913750" y="1479450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942425" y="3815075"/>
            <a:ext cx="5384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45B5"/>
                </a:solidFill>
              </a:rPr>
              <a:t>Power BI</a:t>
            </a:r>
            <a:br>
              <a:rPr lang="pt-BR" sz="1200">
                <a:solidFill>
                  <a:srgbClr val="0045B5"/>
                </a:solidFill>
              </a:rPr>
            </a:b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Software definido para </a:t>
            </a: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desenvolvimento de nosso Dashboard interativo e realizarmos as análises de dados a partir das respostas dos usuários. </a:t>
            </a:r>
            <a:b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O dashboard apresenta os dados de forma objetiva, atraente, interativa,</a:t>
            </a:r>
            <a:b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além de facilitar a identificação de padrões de dados e novos insights.</a:t>
            </a:r>
            <a:endParaRPr sz="1100">
              <a:solidFill>
                <a:srgbClr val="0045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913750" y="489232"/>
            <a:ext cx="597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Tecnologias Utilizadas </a:t>
            </a:r>
            <a:r>
              <a:rPr lang="pt-BR" sz="2100">
                <a:solidFill>
                  <a:srgbClr val="0045B5"/>
                </a:solidFill>
                <a:latin typeface="Roboto Black"/>
                <a:ea typeface="Roboto Black"/>
                <a:cs typeface="Roboto Black"/>
                <a:sym typeface="Roboto Black"/>
              </a:rPr>
              <a:t>|</a:t>
            </a:r>
            <a:r>
              <a:rPr lang="pt-BR" sz="2300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pt-BR" sz="1700">
                <a:solidFill>
                  <a:srgbClr val="F29F05"/>
                </a:solidFill>
                <a:latin typeface="Roboto Black"/>
                <a:ea typeface="Roboto Black"/>
                <a:cs typeface="Roboto Black"/>
                <a:sym typeface="Roboto Black"/>
              </a:rPr>
              <a:t>Business Intelligence</a:t>
            </a:r>
            <a:endParaRPr sz="1700">
              <a:solidFill>
                <a:srgbClr val="F29F0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6820" y="1096420"/>
            <a:ext cx="4804343" cy="2696474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720000" dist="95250">
              <a:srgbClr val="F25C05">
                <a:alpha val="5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4">
            <a:alphaModFix/>
          </a:blip>
          <a:srcRect b="46337" l="0" r="52978" t="0"/>
          <a:stretch/>
        </p:blipFill>
        <p:spPr>
          <a:xfrm>
            <a:off x="7728925" y="177825"/>
            <a:ext cx="1272174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2913750" y="1479450"/>
            <a:ext cx="5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2942425" y="970960"/>
            <a:ext cx="5384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Durante a realização de cada entregável buscamos simular a experiência de um </a:t>
            </a:r>
            <a:r>
              <a:rPr b="1"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trabalho coletivo de pesquisa com caráter profissional</a:t>
            </a: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. Com isso, transformamos </a:t>
            </a:r>
            <a:r>
              <a:rPr b="1"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desafios demandados</a:t>
            </a: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 em oportunidades para desenvolvermos nossa </a:t>
            </a:r>
            <a:r>
              <a:rPr b="1"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capacidade de resolver problemas</a:t>
            </a: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, principalmente junto ao segmento de</a:t>
            </a:r>
            <a:r>
              <a:rPr b="1"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 Dados em Tecnologia da Informação</a:t>
            </a: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rgbClr val="0045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2913750" y="489232"/>
            <a:ext cx="59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F25C05"/>
                </a:solidFill>
                <a:latin typeface="Roboto Black"/>
                <a:ea typeface="Roboto Black"/>
                <a:cs typeface="Roboto Black"/>
                <a:sym typeface="Roboto Black"/>
              </a:rPr>
              <a:t>Projeto</a:t>
            </a:r>
            <a:endParaRPr sz="1700">
              <a:solidFill>
                <a:srgbClr val="F29F05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947499" y="2075994"/>
            <a:ext cx="5384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45B5"/>
                </a:solidFill>
              </a:rPr>
              <a:t>Dois Pontos de Dificuldades no Projeto</a:t>
            </a:r>
            <a:br>
              <a:rPr b="1" lang="pt-BR">
                <a:solidFill>
                  <a:srgbClr val="0045B5"/>
                </a:solidFill>
              </a:rPr>
            </a:br>
            <a:r>
              <a:rPr b="1"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1)</a:t>
            </a:r>
            <a:r>
              <a:rPr b="1"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A excassez de tempo e ferramental para realizar a coleta de dados de forma real</a:t>
            </a:r>
            <a:b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2) </a:t>
            </a: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Com boa parte do desenvolvimento realizado identificamos outros campos de relevância a serem inclusos em nosso formulário e base de dados. Isso nos permitiria realizar análise ainda mais diferenciadas e nichadas, o que muitas vezes pode ser o diferencial buscado pela empresa ao realizar uma pesquisa. </a:t>
            </a:r>
            <a:endParaRPr sz="1100">
              <a:solidFill>
                <a:srgbClr val="0045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947499" y="3360564"/>
            <a:ext cx="5384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45B5"/>
                </a:solidFill>
              </a:rPr>
              <a:t>Dois Pontos de Assertividades no Projeto</a:t>
            </a:r>
            <a:br>
              <a:rPr lang="pt-BR" sz="1200">
                <a:solidFill>
                  <a:srgbClr val="0045B5"/>
                </a:solidFill>
              </a:rPr>
            </a:br>
            <a:r>
              <a:rPr b="1"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1) </a:t>
            </a: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A criação de um algoritmo para simular a pesquisa. Assim concluímos essa etapa inicial, a qual possuia impacto sobre todas as demais, ganhando tempo e dinâmica na realização dos demais entregáveis solicitados.</a:t>
            </a:r>
            <a:b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2) </a:t>
            </a: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lang="pt-BR" sz="1100">
                <a:solidFill>
                  <a:srgbClr val="0045B5"/>
                </a:solidFill>
                <a:latin typeface="Roboto"/>
                <a:ea typeface="Roboto"/>
                <a:cs typeface="Roboto"/>
                <a:sym typeface="Roboto"/>
              </a:rPr>
              <a:t>Grupo foi formado por pessoas dispostas e com habilidades complementares. Isso possibilitou uma melhor organização,  distribuição, execução, revisão das tasks para resultando na entrega dos entregáveis do projeto.</a:t>
            </a:r>
            <a:endParaRPr sz="1100">
              <a:solidFill>
                <a:srgbClr val="0045B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