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6" r:id="rId5"/>
    <p:sldId id="300" r:id="rId6"/>
    <p:sldId id="293" r:id="rId7"/>
    <p:sldId id="301" r:id="rId8"/>
    <p:sldId id="302" r:id="rId9"/>
    <p:sldId id="328" r:id="rId10"/>
    <p:sldId id="329" r:id="rId11"/>
    <p:sldId id="333" r:id="rId12"/>
    <p:sldId id="323" r:id="rId13"/>
    <p:sldId id="330" r:id="rId14"/>
    <p:sldId id="331" r:id="rId15"/>
    <p:sldId id="314" r:id="rId16"/>
    <p:sldId id="305" r:id="rId17"/>
    <p:sldId id="315" r:id="rId18"/>
    <p:sldId id="321" r:id="rId19"/>
    <p:sldId id="309" r:id="rId20"/>
    <p:sldId id="317" r:id="rId21"/>
    <p:sldId id="316" r:id="rId22"/>
    <p:sldId id="332" r:id="rId23"/>
    <p:sldId id="313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  <p:cmAuthor id="4" name="Francisco Alexandre Taveira" initials="FAT" lastIdx="1" clrIdx="3">
    <p:extLst>
      <p:ext uri="{19B8F6BF-5375-455C-9EA6-DF929625EA0E}">
        <p15:presenceInfo xmlns:p15="http://schemas.microsoft.com/office/powerpoint/2012/main" userId="Francisco Alexandre Ta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5B5"/>
    <a:srgbClr val="FFB206"/>
    <a:srgbClr val="FFD100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1BCF06-1C28-4B0D-9FE4-64520A8BD0D6}" type="datetime1">
              <a:rPr lang="pt-BR" smtClean="0"/>
              <a:t>28/11/2023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1C099-8713-4864-A75E-DC5C31A7078B}" type="datetime1">
              <a:rPr lang="pt-BR" smtClean="0"/>
              <a:pPr/>
              <a:t>28/11/2023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92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08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78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371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92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7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1B1CF-A309-49E4-BA89-6C94A1244D9C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1942E-ED4E-4C9B-82A1-89CE5996B32F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7636B-A754-4E2E-9ADC-B4850F89C749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37918-E07F-4A29-84B5-20F32248E746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71D5B-D313-4931-BA88-C335B37EB4D8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1C7A0E-B42A-456B-AEBA-571F75507D2F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8F8C-B5DE-427F-B7A8-944F8380312C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403E-CEEB-486E-BFFE-F2ABD3EA2B9D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0B5BA-228F-4A1E-AABA-D1BC480BDDE5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088DAC1-3464-443E-9DEF-E31CD1B6A9EE}" type="datetime1">
              <a:rPr lang="pt-BR" noProof="0" smtClean="0"/>
              <a:t>28/11/2023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8587CD-0505-5FBA-B3AE-C2C5571F420D}"/>
              </a:ext>
            </a:extLst>
          </p:cNvPr>
          <p:cNvSpPr txBox="1"/>
          <p:nvPr/>
        </p:nvSpPr>
        <p:spPr>
          <a:xfrm>
            <a:off x="903212" y="2505670"/>
            <a:ext cx="283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002060"/>
                </a:solidFill>
                <a:latin typeface="Avenir Next LT Pro Demi" panose="020B0704020202020204" pitchFamily="34" charset="0"/>
                <a:cs typeface="Aldhabi" panose="020B0604020202020204" pitchFamily="2" charset="-78"/>
              </a:rPr>
              <a:t>Grupo 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4BC6E4-2131-2BBB-18BC-503168C81368}"/>
              </a:ext>
            </a:extLst>
          </p:cNvPr>
          <p:cNvSpPr txBox="1"/>
          <p:nvPr/>
        </p:nvSpPr>
        <p:spPr>
          <a:xfrm>
            <a:off x="980656" y="3429000"/>
            <a:ext cx="304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  <a:latin typeface="Abadi" panose="020B0604020104020204" pitchFamily="34" charset="0"/>
              </a:rPr>
              <a:t>Projeto final do curso </a:t>
            </a:r>
            <a:r>
              <a:rPr lang="en-US" sz="1400" dirty="0">
                <a:solidFill>
                  <a:srgbClr val="002060"/>
                </a:solidFill>
                <a:latin typeface="Abadi" panose="020B0604020104020204" pitchFamily="34" charset="0"/>
              </a:rPr>
              <a:t>Inteligência de Dados Gama Academy</a:t>
            </a:r>
            <a:endParaRPr lang="pt-BR" sz="1400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B573ABD-DC0D-5D79-1FB8-94235DBEB2B3}"/>
              </a:ext>
            </a:extLst>
          </p:cNvPr>
          <p:cNvSpPr txBox="1"/>
          <p:nvPr/>
        </p:nvSpPr>
        <p:spPr>
          <a:xfrm>
            <a:off x="980656" y="2272040"/>
            <a:ext cx="267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Projeto Integrador Ipiranga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8E95652-6BCF-D9F2-6437-39BCDC75F521}"/>
              </a:ext>
            </a:extLst>
          </p:cNvPr>
          <p:cNvGrpSpPr/>
          <p:nvPr/>
        </p:nvGrpSpPr>
        <p:grpSpPr>
          <a:xfrm>
            <a:off x="366040" y="6174902"/>
            <a:ext cx="4052304" cy="594109"/>
            <a:chOff x="519695" y="5958425"/>
            <a:chExt cx="4052304" cy="594109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94204D4D-47E9-9FB1-DD41-80E1213E9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33" name="Imagem 32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C4D578AB-885D-6F67-2916-9F8F0D7EF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29" y="382134"/>
            <a:ext cx="6528174" cy="6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379C1C-48E1-4914-2E16-43455FE5AC0D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77493723-9D54-9D11-94CF-77A3A761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1CDD2D64-5B33-5386-C0BD-C863D605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968843" cy="656112"/>
            <a:chOff x="366040" y="173607"/>
            <a:chExt cx="49688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4884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Estrutura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2A8C5D-11F6-2BE9-9427-D7492F4F02C4}"/>
              </a:ext>
            </a:extLst>
          </p:cNvPr>
          <p:cNvSpPr txBox="1"/>
          <p:nvPr/>
        </p:nvSpPr>
        <p:spPr>
          <a:xfrm>
            <a:off x="1481458" y="806233"/>
            <a:ext cx="253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Arquitetura de Dados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CE8D560-656F-9463-EF30-CAEEABE9A41E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498" y="1147345"/>
            <a:ext cx="4914900" cy="46958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81" y="753743"/>
            <a:ext cx="813702" cy="3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379C1C-48E1-4914-2E16-43455FE5AC0D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77493723-9D54-9D11-94CF-77A3A761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1CDD2D64-5B33-5386-C0BD-C863D605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968843" cy="656112"/>
            <a:chOff x="366040" y="173607"/>
            <a:chExt cx="49688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4884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Estrutura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2A8C5D-11F6-2BE9-9427-D7492F4F02C4}"/>
              </a:ext>
            </a:extLst>
          </p:cNvPr>
          <p:cNvSpPr txBox="1"/>
          <p:nvPr/>
        </p:nvSpPr>
        <p:spPr>
          <a:xfrm>
            <a:off x="1475410" y="796061"/>
            <a:ext cx="253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Arquitetura de Dados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CE8D560-656F-9463-EF30-CAEEABE9A41E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10" y="1524601"/>
            <a:ext cx="8390588" cy="358519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616134" y="5260803"/>
            <a:ext cx="410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Diagrama Entidade Relacionamento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81" y="828387"/>
            <a:ext cx="813702" cy="3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379C1C-48E1-4914-2E16-43455FE5AC0D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77493723-9D54-9D11-94CF-77A3A761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1CDD2D64-5B33-5386-C0BD-C863D605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968843" cy="656112"/>
            <a:chOff x="366040" y="173607"/>
            <a:chExt cx="49688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4884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Estrutura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2A8C5D-11F6-2BE9-9427-D7492F4F02C4}"/>
              </a:ext>
            </a:extLst>
          </p:cNvPr>
          <p:cNvSpPr txBox="1"/>
          <p:nvPr/>
        </p:nvSpPr>
        <p:spPr>
          <a:xfrm>
            <a:off x="1489900" y="902961"/>
            <a:ext cx="249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Arquitetura de Dados </a:t>
            </a:r>
            <a:endParaRPr lang="pt-BR" sz="1200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CE8D560-656F-9463-EF30-CAEEABE9A41E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917" y="1307961"/>
            <a:ext cx="7889700" cy="409403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5598735" y="5492063"/>
            <a:ext cx="787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Fluxo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81" y="935287"/>
            <a:ext cx="813702" cy="3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2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404743" cy="656112"/>
            <a:chOff x="366040" y="173607"/>
            <a:chExt cx="44047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7" y="173607"/>
              <a:ext cx="4320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Estrutura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7DBAB8-045F-8828-5E91-C6AD32A835DE}"/>
              </a:ext>
            </a:extLst>
          </p:cNvPr>
          <p:cNvSpPr txBox="1"/>
          <p:nvPr/>
        </p:nvSpPr>
        <p:spPr>
          <a:xfrm>
            <a:off x="1439520" y="809790"/>
            <a:ext cx="44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Criação do banco de dados e tabelas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91BFF55-6FA2-FCF5-094F-8776F111D510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6D4B4245-82F7-82E8-8058-3554101C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41" name="Imagem 4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A0E4E567-C146-2F6A-2298-C6743988D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D987E72-500F-A9A8-34BF-E862F5994D64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29" y="1262543"/>
            <a:ext cx="4677261" cy="455517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714" y="1498617"/>
            <a:ext cx="5090673" cy="43191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02" y="891623"/>
            <a:ext cx="806589" cy="3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404743" cy="656112"/>
            <a:chOff x="366040" y="173607"/>
            <a:chExt cx="44047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7" y="173607"/>
              <a:ext cx="4320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Tratamento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7DBAB8-045F-8828-5E91-C6AD32A835DE}"/>
              </a:ext>
            </a:extLst>
          </p:cNvPr>
          <p:cNvSpPr txBox="1"/>
          <p:nvPr/>
        </p:nvSpPr>
        <p:spPr>
          <a:xfrm>
            <a:off x="1481722" y="828230"/>
            <a:ext cx="44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Criação do código em Python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91BFF55-6FA2-FCF5-094F-8776F111D510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6D4B4245-82F7-82E8-8058-3554101C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41" name="Imagem 4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A0E4E567-C146-2F6A-2298-C6743988D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D987E72-500F-A9A8-34BF-E862F5994D64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9" y="1416776"/>
            <a:ext cx="6505056" cy="24917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65" y="2912180"/>
            <a:ext cx="6170118" cy="231926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22" y="795507"/>
            <a:ext cx="1126371" cy="4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4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404743" cy="656112"/>
            <a:chOff x="366040" y="173607"/>
            <a:chExt cx="44047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7" y="173607"/>
              <a:ext cx="4320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Tratamento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7DBAB8-045F-8828-5E91-C6AD32A835DE}"/>
              </a:ext>
            </a:extLst>
          </p:cNvPr>
          <p:cNvSpPr txBox="1"/>
          <p:nvPr/>
        </p:nvSpPr>
        <p:spPr>
          <a:xfrm>
            <a:off x="1523836" y="778047"/>
            <a:ext cx="44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Criação do código em Python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91BFF55-6FA2-FCF5-094F-8776F111D510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6D4B4245-82F7-82E8-8058-3554101C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41" name="Imagem 4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A0E4E567-C146-2F6A-2298-C6743988D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D987E72-500F-A9A8-34BF-E862F5994D64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18" y="1333879"/>
            <a:ext cx="6288333" cy="27457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2" y="3037785"/>
            <a:ext cx="6908913" cy="29691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324" y="829719"/>
            <a:ext cx="1126371" cy="4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6352811" cy="656112"/>
            <a:chOff x="366040" y="173607"/>
            <a:chExt cx="6352811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6268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Apresentação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82414F7-AFB0-150C-1EE2-E79EDA28CB8B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3E88B19-C6A1-53DA-C5FB-2409ED6E6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6" name="Imagem 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C90C2347-3C9B-F13A-9882-8805C87B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EDA097A6-8597-0185-1FC1-D9048DCF386C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/>
          <p:cNvGrpSpPr/>
          <p:nvPr/>
        </p:nvGrpSpPr>
        <p:grpSpPr>
          <a:xfrm>
            <a:off x="1868467" y="1932735"/>
            <a:ext cx="6361134" cy="2582994"/>
            <a:chOff x="1474571" y="2157818"/>
            <a:chExt cx="5541270" cy="1624756"/>
          </a:xfrm>
        </p:grpSpPr>
        <p:grpSp>
          <p:nvGrpSpPr>
            <p:cNvPr id="12" name="Agrupar 11"/>
            <p:cNvGrpSpPr/>
            <p:nvPr/>
          </p:nvGrpSpPr>
          <p:grpSpPr>
            <a:xfrm>
              <a:off x="1474571" y="2157818"/>
              <a:ext cx="780712" cy="506966"/>
              <a:chOff x="4586515" y="2216700"/>
              <a:chExt cx="1164846" cy="1000187"/>
            </a:xfrm>
          </p:grpSpPr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128BDB3F-8E1E-7A9D-86E9-964949288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8596" y="23024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Meio-quadro 15">
                <a:extLst>
                  <a:ext uri="{FF2B5EF4-FFF2-40B4-BE49-F238E27FC236}">
                    <a16:creationId xmlns:a16="http://schemas.microsoft.com/office/drawing/2014/main" id="{DD48F1E8-491E-0417-C1BC-8041B12195DD}"/>
                  </a:ext>
                </a:extLst>
              </p:cNvPr>
              <p:cNvSpPr/>
              <p:nvPr/>
            </p:nvSpPr>
            <p:spPr>
              <a:xfrm>
                <a:off x="4586515" y="2216700"/>
                <a:ext cx="1164846" cy="480266"/>
              </a:xfrm>
              <a:prstGeom prst="halfFrame">
                <a:avLst/>
              </a:prstGeom>
              <a:solidFill>
                <a:srgbClr val="014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0EEE97B-BB94-E277-C5BC-CD262F634351}"/>
                </a:ext>
              </a:extLst>
            </p:cNvPr>
            <p:cNvSpPr txBox="1"/>
            <p:nvPr/>
          </p:nvSpPr>
          <p:spPr>
            <a:xfrm>
              <a:off x="2384021" y="3319091"/>
              <a:ext cx="4631820" cy="27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002060"/>
                  </a:solidFill>
                  <a:latin typeface="Abadi" panose="020B0604020104020204" pitchFamily="34" charset="0"/>
                </a:rPr>
                <a:t>Dashboard desenvolvido no Power BI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0EEE97B-BB94-E277-C5BC-CD262F634351}"/>
                </a:ext>
              </a:extLst>
            </p:cNvPr>
            <p:cNvSpPr txBox="1"/>
            <p:nvPr/>
          </p:nvSpPr>
          <p:spPr>
            <a:xfrm>
              <a:off x="2384021" y="2232987"/>
              <a:ext cx="4014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002060"/>
                  </a:solidFill>
                  <a:latin typeface="Abadi" panose="020B0604020104020204" pitchFamily="34" charset="0"/>
                </a:rPr>
                <a:t>Filtros de visualização de dados</a:t>
              </a:r>
            </a:p>
          </p:txBody>
        </p:sp>
        <p:grpSp>
          <p:nvGrpSpPr>
            <p:cNvPr id="18" name="Agrupar 17"/>
            <p:cNvGrpSpPr/>
            <p:nvPr/>
          </p:nvGrpSpPr>
          <p:grpSpPr>
            <a:xfrm>
              <a:off x="1474571" y="3275608"/>
              <a:ext cx="780712" cy="506966"/>
              <a:chOff x="4586515" y="2216700"/>
              <a:chExt cx="1164846" cy="1000187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128BDB3F-8E1E-7A9D-86E9-964949288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8596" y="23024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Meio-quadro 19">
                <a:extLst>
                  <a:ext uri="{FF2B5EF4-FFF2-40B4-BE49-F238E27FC236}">
                    <a16:creationId xmlns:a16="http://schemas.microsoft.com/office/drawing/2014/main" id="{DD48F1E8-491E-0417-C1BC-8041B12195DD}"/>
                  </a:ext>
                </a:extLst>
              </p:cNvPr>
              <p:cNvSpPr/>
              <p:nvPr/>
            </p:nvSpPr>
            <p:spPr>
              <a:xfrm>
                <a:off x="4586515" y="2216700"/>
                <a:ext cx="1164846" cy="480266"/>
              </a:xfrm>
              <a:prstGeom prst="halfFrame">
                <a:avLst/>
              </a:prstGeom>
              <a:solidFill>
                <a:srgbClr val="014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519" y="659924"/>
            <a:ext cx="1747248" cy="6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0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404743" cy="656112"/>
            <a:chOff x="366040" y="173607"/>
            <a:chExt cx="44047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7" y="173607"/>
              <a:ext cx="4320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Tratamento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7DBAB8-045F-8828-5E91-C6AD32A835DE}"/>
              </a:ext>
            </a:extLst>
          </p:cNvPr>
          <p:cNvSpPr txBox="1"/>
          <p:nvPr/>
        </p:nvSpPr>
        <p:spPr>
          <a:xfrm>
            <a:off x="1443371" y="871634"/>
            <a:ext cx="44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Filtros no MySQL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91BFF55-6FA2-FCF5-094F-8776F111D510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6D4B4245-82F7-82E8-8058-3554101C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41" name="Imagem 4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A0E4E567-C146-2F6A-2298-C6743988D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D987E72-500F-A9A8-34BF-E862F5994D64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/>
          <p:nvPr/>
        </p:nvPicPr>
        <p:blipFill>
          <a:blip r:embed="rId4"/>
          <a:stretch>
            <a:fillRect/>
          </a:stretch>
        </p:blipFill>
        <p:spPr>
          <a:xfrm>
            <a:off x="651164" y="1468583"/>
            <a:ext cx="6105235" cy="29383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Imagem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725346" y="3137516"/>
            <a:ext cx="5751037" cy="30909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996501B-9BC2-C213-4D8D-568D92DD4831}"/>
              </a:ext>
            </a:extLst>
          </p:cNvPr>
          <p:cNvCxnSpPr>
            <a:cxnSpLocks/>
          </p:cNvCxnSpPr>
          <p:nvPr/>
        </p:nvCxnSpPr>
        <p:spPr>
          <a:xfrm flipV="1">
            <a:off x="3658968" y="2097264"/>
            <a:ext cx="3923518" cy="10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780014" y="1923525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Filtros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39" y="871634"/>
            <a:ext cx="806589" cy="3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0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404743" cy="656112"/>
            <a:chOff x="366040" y="173607"/>
            <a:chExt cx="44047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7" y="173607"/>
              <a:ext cx="43201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Tratamento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7DBAB8-045F-8828-5E91-C6AD32A835DE}"/>
              </a:ext>
            </a:extLst>
          </p:cNvPr>
          <p:cNvSpPr txBox="1"/>
          <p:nvPr/>
        </p:nvSpPr>
        <p:spPr>
          <a:xfrm>
            <a:off x="1439519" y="839838"/>
            <a:ext cx="44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Filtros no MySQL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91BFF55-6FA2-FCF5-094F-8776F111D510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6D4B4245-82F7-82E8-8058-3554101C7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41" name="Imagem 40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A0E4E567-C146-2F6A-2298-C6743988D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D987E72-500F-A9A8-34BF-E862F5994D64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/>
          <p:nvPr/>
        </p:nvPicPr>
        <p:blipFill>
          <a:blip r:embed="rId4"/>
          <a:stretch>
            <a:fillRect/>
          </a:stretch>
        </p:blipFill>
        <p:spPr>
          <a:xfrm>
            <a:off x="829919" y="1403791"/>
            <a:ext cx="7271197" cy="30233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Imagem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401096" y="3661227"/>
            <a:ext cx="5635204" cy="24485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996501B-9BC2-C213-4D8D-568D92DD4831}"/>
              </a:ext>
            </a:extLst>
          </p:cNvPr>
          <p:cNvCxnSpPr>
            <a:cxnSpLocks/>
          </p:cNvCxnSpPr>
          <p:nvPr/>
        </p:nvCxnSpPr>
        <p:spPr>
          <a:xfrm>
            <a:off x="2610690" y="4427147"/>
            <a:ext cx="0" cy="5639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00713" y="508381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Join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279" y="839838"/>
            <a:ext cx="806589" cy="3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3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6352811" cy="656112"/>
            <a:chOff x="366040" y="173607"/>
            <a:chExt cx="6352811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6268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Apresentação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82414F7-AFB0-150C-1EE2-E79EDA28CB8B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3E88B19-C6A1-53DA-C5FB-2409ED6E6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6" name="Imagem 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C90C2347-3C9B-F13A-9882-8805C87B4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EDA097A6-8597-0185-1FC1-D9048DCF386C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799" y="465994"/>
            <a:ext cx="1747248" cy="60217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7DBAB8-045F-8828-5E91-C6AD32A835DE}"/>
              </a:ext>
            </a:extLst>
          </p:cNvPr>
          <p:cNvSpPr txBox="1"/>
          <p:nvPr/>
        </p:nvSpPr>
        <p:spPr>
          <a:xfrm>
            <a:off x="1439519" y="839838"/>
            <a:ext cx="44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2060"/>
                </a:solidFill>
                <a:latin typeface="Abadi" panose="020B0604020104020204" pitchFamily="34" charset="0"/>
              </a:rPr>
              <a:t>Dashboard</a:t>
            </a:r>
            <a:endParaRPr lang="pt-BR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68" y="1422431"/>
            <a:ext cx="5343924" cy="301235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09" y="2333628"/>
            <a:ext cx="5970673" cy="336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6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379C1C-48E1-4914-2E16-43455FE5AC0D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77493723-9D54-9D11-94CF-77A3A761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1CDD2D64-5B33-5386-C0BD-C863D605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BBC3F44-6AD8-AFC3-FFA3-BA2C19103D2F}"/>
              </a:ext>
            </a:extLst>
          </p:cNvPr>
          <p:cNvGrpSpPr/>
          <p:nvPr/>
        </p:nvGrpSpPr>
        <p:grpSpPr>
          <a:xfrm>
            <a:off x="366040" y="173607"/>
            <a:ext cx="4968843" cy="656112"/>
            <a:chOff x="366040" y="173607"/>
            <a:chExt cx="49688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4884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Integrantes do Grupo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6FEC2E43-2613-1B6F-65D0-6A980CD1ED31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/>
          <p:cNvGrpSpPr/>
          <p:nvPr/>
        </p:nvGrpSpPr>
        <p:grpSpPr>
          <a:xfrm>
            <a:off x="2567684" y="1094501"/>
            <a:ext cx="6657879" cy="5015304"/>
            <a:chOff x="1986917" y="1195540"/>
            <a:chExt cx="6657879" cy="5015304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DD13BBC-4310-0298-1C43-514FA4019ACD}"/>
                </a:ext>
              </a:extLst>
            </p:cNvPr>
            <p:cNvSpPr txBox="1"/>
            <p:nvPr/>
          </p:nvSpPr>
          <p:spPr>
            <a:xfrm>
              <a:off x="4274060" y="3091329"/>
              <a:ext cx="2171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002060"/>
                  </a:solidFill>
                  <a:latin typeface="Abadi" panose="020B0604020104020204" pitchFamily="34" charset="0"/>
                </a:rPr>
                <a:t>Caroline </a:t>
              </a:r>
              <a:r>
                <a:rPr lang="en-US" dirty="0">
                  <a:solidFill>
                    <a:srgbClr val="002060"/>
                  </a:solidFill>
                  <a:latin typeface="Abadi" panose="020B0604020104020204" pitchFamily="34" charset="0"/>
                </a:rPr>
                <a:t>Artilheiro</a:t>
              </a:r>
              <a:endParaRPr lang="pt-BR" sz="14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CC2CF16-C518-36E5-CD6C-49657CFF1D11}"/>
                </a:ext>
              </a:extLst>
            </p:cNvPr>
            <p:cNvSpPr txBox="1"/>
            <p:nvPr/>
          </p:nvSpPr>
          <p:spPr>
            <a:xfrm>
              <a:off x="5519253" y="5611932"/>
              <a:ext cx="185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002060"/>
                  </a:solidFill>
                  <a:latin typeface="Abadi" panose="020B0604020104020204" pitchFamily="34" charset="0"/>
                </a:rPr>
                <a:t>Adehilton Silva</a:t>
              </a:r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6602303" y="1195540"/>
              <a:ext cx="2042493" cy="2539832"/>
              <a:chOff x="7774000" y="1213160"/>
              <a:chExt cx="2042493" cy="2539832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10E533C-7B56-4367-2B3F-7D57F2FD35CF}"/>
                  </a:ext>
                </a:extLst>
              </p:cNvPr>
              <p:cNvSpPr txBox="1"/>
              <p:nvPr/>
            </p:nvSpPr>
            <p:spPr>
              <a:xfrm>
                <a:off x="7774000" y="3106661"/>
                <a:ext cx="2042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  <a:latin typeface="Abadi" panose="020B0604020104020204" pitchFamily="34" charset="0"/>
                  </a:rPr>
                  <a:t>Francisco Taveira</a:t>
                </a:r>
                <a:endParaRPr lang="pt-BR" dirty="0"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  <a:p>
                <a:pPr algn="ctr"/>
                <a:endParaRPr lang="pt-BR" dirty="0">
                  <a:solidFill>
                    <a:schemeClr val="bg1">
                      <a:lumMod val="50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7882060" y="1213160"/>
                <a:ext cx="1790083" cy="1816186"/>
              </a:xfrm>
              <a:prstGeom prst="ellipse">
                <a:avLst/>
              </a:prstGeom>
              <a:blipFill dpi="0" rotWithShape="1">
                <a:blip r:embed="rId4"/>
                <a:srcRect/>
                <a:tile tx="6350" ty="254000" sx="30000" sy="28000" flip="none" algn="ctr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Elipse 7"/>
            <p:cNvSpPr/>
            <p:nvPr/>
          </p:nvSpPr>
          <p:spPr>
            <a:xfrm>
              <a:off x="4417032" y="1195540"/>
              <a:ext cx="1776487" cy="1816186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2000" r="-1000" b="-2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2112" y="3735372"/>
              <a:ext cx="1806367" cy="1806367"/>
            </a:xfrm>
            <a:prstGeom prst="rect">
              <a:avLst/>
            </a:prstGeom>
          </p:spPr>
        </p:pic>
        <p:grpSp>
          <p:nvGrpSpPr>
            <p:cNvPr id="3" name="Agrupar 2"/>
            <p:cNvGrpSpPr/>
            <p:nvPr/>
          </p:nvGrpSpPr>
          <p:grpSpPr>
            <a:xfrm>
              <a:off x="3186954" y="3735373"/>
              <a:ext cx="1797227" cy="2475471"/>
              <a:chOff x="4159061" y="3752992"/>
              <a:chExt cx="1797227" cy="2529013"/>
            </a:xfrm>
          </p:grpSpPr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FC336EE-A801-63FC-F64E-04D4F86083B2}"/>
                  </a:ext>
                </a:extLst>
              </p:cNvPr>
              <p:cNvSpPr txBox="1"/>
              <p:nvPr/>
            </p:nvSpPr>
            <p:spPr>
              <a:xfrm>
                <a:off x="4159061" y="5635674"/>
                <a:ext cx="16509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rgbClr val="002060"/>
                    </a:solidFill>
                    <a:latin typeface="Abadi" panose="020B0604020104020204" pitchFamily="34" charset="0"/>
                  </a:rPr>
                  <a:t>Suelen Luz</a:t>
                </a:r>
              </a:p>
              <a:p>
                <a:pPr algn="ctr"/>
                <a:endParaRPr lang="pt-BR" dirty="0"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4179801" y="3752992"/>
                <a:ext cx="1776487" cy="1816186"/>
              </a:xfrm>
              <a:prstGeom prst="ellipse">
                <a:avLst/>
              </a:prstGeom>
              <a:blipFill dpi="0" rotWithShape="1">
                <a:blip r:embed="rId7"/>
                <a:srcRect/>
                <a:stretch>
                  <a:fillRect l="-1000" t="-4000" b="-56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Retângulo 11"/>
            <p:cNvSpPr/>
            <p:nvPr/>
          </p:nvSpPr>
          <p:spPr>
            <a:xfrm>
              <a:off x="1986917" y="3089041"/>
              <a:ext cx="20986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solidFill>
                    <a:srgbClr val="002060"/>
                  </a:solidFill>
                  <a:latin typeface="Abadi" panose="020B0604020104020204" pitchFamily="34" charset="0"/>
                </a:rPr>
                <a:t>Vinicius Rodrigues</a:t>
              </a:r>
              <a:endParaRPr lang="pt-BR" sz="14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2158015" y="1195540"/>
              <a:ext cx="1742174" cy="1834348"/>
            </a:xfrm>
            <a:prstGeom prst="ellipse">
              <a:avLst/>
            </a:prstGeom>
            <a:blipFill dpi="0" rotWithShape="0">
              <a:blip r:embed="rId8"/>
              <a:srcRect/>
              <a:stretch>
                <a:fillRect l="-1000" t="-15000" r="-1000" b="-2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753760" y="3352418"/>
              <a:ext cx="564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Abadi" panose="020B0604020104020204" pitchFamily="34" charset="0"/>
                </a:rPr>
                <a:t>Dev</a:t>
              </a:r>
              <a:endParaRPr lang="pt-BR" sz="1200" dirty="0">
                <a:solidFill>
                  <a:srgbClr val="00206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99688" y="3352419"/>
              <a:ext cx="519566" cy="282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Abadi" panose="020B0604020104020204" pitchFamily="34" charset="0"/>
                </a:rPr>
                <a:t>A.D </a:t>
              </a:r>
              <a:endParaRPr lang="pt-BR" sz="1200" dirty="0">
                <a:solidFill>
                  <a:srgbClr val="00206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145105" y="5876477"/>
              <a:ext cx="600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Abadi" panose="020B0604020104020204" pitchFamily="34" charset="0"/>
                </a:rPr>
                <a:t>Dev </a:t>
              </a:r>
              <a:endParaRPr lang="pt-BR" sz="1200" dirty="0">
                <a:solidFill>
                  <a:srgbClr val="00206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359416" y="3352417"/>
              <a:ext cx="726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Abadi" panose="020B0604020104020204" pitchFamily="34" charset="0"/>
                </a:rPr>
                <a:t>Dev</a:t>
              </a:r>
              <a:endParaRPr lang="pt-BR" sz="1200" dirty="0">
                <a:solidFill>
                  <a:srgbClr val="00206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04110" y="5832806"/>
              <a:ext cx="1739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  <a:latin typeface="Abadi" panose="020B0604020104020204" pitchFamily="34" charset="0"/>
                </a:rPr>
                <a:t>Scrum Master </a:t>
              </a:r>
              <a:endParaRPr lang="pt-BR" sz="1200" dirty="0">
                <a:solidFill>
                  <a:srgbClr val="002060"/>
                </a:solidFill>
                <a:latin typeface="Abadi" panose="020B06040201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26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8587CD-0505-5FBA-B3AE-C2C5571F420D}"/>
              </a:ext>
            </a:extLst>
          </p:cNvPr>
          <p:cNvSpPr txBox="1"/>
          <p:nvPr/>
        </p:nvSpPr>
        <p:spPr>
          <a:xfrm>
            <a:off x="419100" y="3031580"/>
            <a:ext cx="406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  <a:latin typeface="Avenir Next LT Pro Demi" panose="020B0704020202020204" pitchFamily="34" charset="0"/>
                <a:cs typeface="Aldhabi" panose="020B0604020202020204" pitchFamily="2" charset="-78"/>
              </a:rPr>
              <a:t>Agradecimento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29" y="382134"/>
            <a:ext cx="6528174" cy="6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0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379C1C-48E1-4914-2E16-43455FE5AC0D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77493723-9D54-9D11-94CF-77A3A761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1CDD2D64-5B33-5386-C0BD-C863D605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grpSp>
        <p:nvGrpSpPr>
          <p:cNvPr id="13" name="Agrupar 12"/>
          <p:cNvGrpSpPr/>
          <p:nvPr/>
        </p:nvGrpSpPr>
        <p:grpSpPr>
          <a:xfrm>
            <a:off x="619607" y="3573613"/>
            <a:ext cx="4411057" cy="813641"/>
            <a:chOff x="6105142" y="3428159"/>
            <a:chExt cx="4411057" cy="813641"/>
          </a:xfrm>
        </p:grpSpPr>
        <p:grpSp>
          <p:nvGrpSpPr>
            <p:cNvPr id="6" name="Agrupar 5"/>
            <p:cNvGrpSpPr/>
            <p:nvPr/>
          </p:nvGrpSpPr>
          <p:grpSpPr>
            <a:xfrm>
              <a:off x="6105142" y="3504124"/>
              <a:ext cx="790958" cy="737676"/>
              <a:chOff x="4586515" y="2216700"/>
              <a:chExt cx="1164846" cy="1000187"/>
            </a:xfrm>
          </p:grpSpPr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128BDB3F-8E1E-7A9D-86E9-964949288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8596" y="230248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4" name="Meio-quadro 53">
                <a:extLst>
                  <a:ext uri="{FF2B5EF4-FFF2-40B4-BE49-F238E27FC236}">
                    <a16:creationId xmlns:a16="http://schemas.microsoft.com/office/drawing/2014/main" id="{DD48F1E8-491E-0417-C1BC-8041B12195DD}"/>
                  </a:ext>
                </a:extLst>
              </p:cNvPr>
              <p:cNvSpPr/>
              <p:nvPr/>
            </p:nvSpPr>
            <p:spPr>
              <a:xfrm>
                <a:off x="4586515" y="2216700"/>
                <a:ext cx="1164846" cy="480266"/>
              </a:xfrm>
              <a:prstGeom prst="halfFrame">
                <a:avLst/>
              </a:prstGeom>
              <a:solidFill>
                <a:srgbClr val="014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E49BB52-6741-680C-AFFC-976F5B377E94}"/>
                </a:ext>
              </a:extLst>
            </p:cNvPr>
            <p:cNvSpPr txBox="1"/>
            <p:nvPr/>
          </p:nvSpPr>
          <p:spPr>
            <a:xfrm>
              <a:off x="6912864" y="3428159"/>
              <a:ext cx="3603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rgbClr val="002060"/>
                  </a:solidFill>
                  <a:latin typeface="Avenir Next LT Pro Demi" panose="020B0704020202020204" pitchFamily="34" charset="0"/>
                </a:rPr>
                <a:t>Apresentação dos dados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0EEE97B-BB94-E277-C5BC-CD262F634351}"/>
                </a:ext>
              </a:extLst>
            </p:cNvPr>
            <p:cNvSpPr txBox="1"/>
            <p:nvPr/>
          </p:nvSpPr>
          <p:spPr>
            <a:xfrm>
              <a:off x="6952358" y="3889824"/>
              <a:ext cx="34376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rgbClr val="002060"/>
                  </a:solidFill>
                  <a:latin typeface="Abadi" panose="020B0604020104020204" pitchFamily="34" charset="0"/>
                </a:rPr>
                <a:t>Dashboard desenvolvido no Power BI</a:t>
              </a: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7051100" cy="656112"/>
            <a:chOff x="366040" y="173607"/>
            <a:chExt cx="7051100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69665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Etapas e Tecnologias Utilizadas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66C17075-9F76-434E-6030-B1A18C3FD5E5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/>
          <p:cNvGrpSpPr/>
          <p:nvPr/>
        </p:nvGrpSpPr>
        <p:grpSpPr>
          <a:xfrm>
            <a:off x="5169051" y="1263485"/>
            <a:ext cx="5822940" cy="1355857"/>
            <a:chOff x="5179104" y="1473797"/>
            <a:chExt cx="5822940" cy="1355857"/>
          </a:xfrm>
        </p:grpSpPr>
        <p:grpSp>
          <p:nvGrpSpPr>
            <p:cNvPr id="11" name="Agrupar 10"/>
            <p:cNvGrpSpPr/>
            <p:nvPr/>
          </p:nvGrpSpPr>
          <p:grpSpPr>
            <a:xfrm>
              <a:off x="5179104" y="1473797"/>
              <a:ext cx="5822940" cy="461665"/>
              <a:chOff x="5179104" y="1473797"/>
              <a:chExt cx="5822940" cy="461665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0F3D312-DCF7-72F7-E50F-BFF84D467D95}"/>
                  </a:ext>
                </a:extLst>
              </p:cNvPr>
              <p:cNvSpPr txBox="1"/>
              <p:nvPr/>
            </p:nvSpPr>
            <p:spPr>
              <a:xfrm>
                <a:off x="6090096" y="1473797"/>
                <a:ext cx="4911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solidFill>
                      <a:srgbClr val="002060"/>
                    </a:solidFill>
                    <a:latin typeface="Avenir Next LT Pro Demi" panose="020B0704020202020204" pitchFamily="34" charset="0"/>
                  </a:rPr>
                  <a:t>Estrutura dos dados</a:t>
                </a:r>
              </a:p>
            </p:txBody>
          </p:sp>
          <p:sp>
            <p:nvSpPr>
              <p:cNvPr id="16" name="Meio-quadro 15">
                <a:extLst>
                  <a:ext uri="{FF2B5EF4-FFF2-40B4-BE49-F238E27FC236}">
                    <a16:creationId xmlns:a16="http://schemas.microsoft.com/office/drawing/2014/main" id="{61E5FDCF-40F2-AE83-2C58-0DA5C03C0DA3}"/>
                  </a:ext>
                </a:extLst>
              </p:cNvPr>
              <p:cNvSpPr/>
              <p:nvPr/>
            </p:nvSpPr>
            <p:spPr>
              <a:xfrm>
                <a:off x="5179104" y="1533405"/>
                <a:ext cx="847216" cy="351094"/>
              </a:xfrm>
              <a:prstGeom prst="halfFrame">
                <a:avLst/>
              </a:prstGeom>
              <a:solidFill>
                <a:srgbClr val="014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1630029C-B6FC-1879-EBFB-951BFC16BFF5}"/>
                </a:ext>
              </a:extLst>
            </p:cNvPr>
            <p:cNvSpPr txBox="1"/>
            <p:nvPr/>
          </p:nvSpPr>
          <p:spPr>
            <a:xfrm>
              <a:off x="6115195" y="2275656"/>
              <a:ext cx="45501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rgbClr val="002060"/>
                  </a:solidFill>
                  <a:latin typeface="Abadi" panose="020B0604020104020204" pitchFamily="34" charset="0"/>
                </a:rPr>
                <a:t>Código em Python para criação de dados fictícios e popular BD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630029C-B6FC-1879-EBFB-951BFC16BFF5}"/>
                </a:ext>
              </a:extLst>
            </p:cNvPr>
            <p:cNvSpPr txBox="1"/>
            <p:nvPr/>
          </p:nvSpPr>
          <p:spPr>
            <a:xfrm>
              <a:off x="6140159" y="1921022"/>
              <a:ext cx="48118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rgbClr val="002060"/>
                  </a:solidFill>
                  <a:latin typeface="Abadi" panose="020B0604020104020204" pitchFamily="34" charset="0"/>
                </a:rPr>
                <a:t>Código em SQL para gerar a base de dados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50596" y="1317855"/>
            <a:ext cx="10466365" cy="1737036"/>
            <a:chOff x="450596" y="1324790"/>
            <a:chExt cx="10466369" cy="1737036"/>
          </a:xfrm>
        </p:grpSpPr>
        <p:grpSp>
          <p:nvGrpSpPr>
            <p:cNvPr id="7" name="Agrupar 6"/>
            <p:cNvGrpSpPr/>
            <p:nvPr/>
          </p:nvGrpSpPr>
          <p:grpSpPr>
            <a:xfrm>
              <a:off x="1293324" y="1897325"/>
              <a:ext cx="4811822" cy="1164501"/>
              <a:chOff x="1398967" y="1324653"/>
              <a:chExt cx="4811822" cy="1164501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EED0BDC-22F2-8A80-3DDB-CBB3D83D57BF}"/>
                  </a:ext>
                </a:extLst>
              </p:cNvPr>
              <p:cNvSpPr txBox="1"/>
              <p:nvPr/>
            </p:nvSpPr>
            <p:spPr>
              <a:xfrm>
                <a:off x="1398968" y="1324653"/>
                <a:ext cx="446877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>
                    <a:solidFill>
                      <a:srgbClr val="002060"/>
                    </a:solidFill>
                    <a:latin typeface="Abadi" panose="020B0604020104020204" pitchFamily="34" charset="0"/>
                  </a:rPr>
                  <a:t>Definição da ideia geral a ser apresentada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C75B2AF-7228-090A-5F13-C041E972DBA3}"/>
                  </a:ext>
                </a:extLst>
              </p:cNvPr>
              <p:cNvSpPr txBox="1"/>
              <p:nvPr/>
            </p:nvSpPr>
            <p:spPr>
              <a:xfrm>
                <a:off x="1398968" y="1738156"/>
                <a:ext cx="48118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>
                    <a:solidFill>
                      <a:srgbClr val="002060"/>
                    </a:solidFill>
                    <a:latin typeface="Abadi" panose="020B0604020104020204" pitchFamily="34" charset="0"/>
                  </a:rPr>
                  <a:t>Criação do Kanban (Miro)</a:t>
                </a: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AB0B133-2337-8FE7-16C0-45E5F162D6E8}"/>
                  </a:ext>
                </a:extLst>
              </p:cNvPr>
              <p:cNvSpPr txBox="1"/>
              <p:nvPr/>
            </p:nvSpPr>
            <p:spPr>
              <a:xfrm>
                <a:off x="1398967" y="2165989"/>
                <a:ext cx="48118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>
                    <a:solidFill>
                      <a:srgbClr val="002060"/>
                    </a:solidFill>
                    <a:latin typeface="Abadi" panose="020B0604020104020204" pitchFamily="34" charset="0"/>
                  </a:rPr>
                  <a:t>Criação do Git (GitHub)</a:t>
                </a:r>
              </a:p>
            </p:txBody>
          </p:sp>
        </p:grpSp>
        <p:grpSp>
          <p:nvGrpSpPr>
            <p:cNvPr id="5" name="Agrupar 4"/>
            <p:cNvGrpSpPr/>
            <p:nvPr/>
          </p:nvGrpSpPr>
          <p:grpSpPr>
            <a:xfrm>
              <a:off x="450596" y="1324790"/>
              <a:ext cx="687316" cy="712718"/>
              <a:chOff x="315984" y="1222099"/>
              <a:chExt cx="1164846" cy="1154533"/>
            </a:xfrm>
          </p:grpSpPr>
          <p:sp>
            <p:nvSpPr>
              <p:cNvPr id="40" name="Meio-quadro 39">
                <a:extLst>
                  <a:ext uri="{FF2B5EF4-FFF2-40B4-BE49-F238E27FC236}">
                    <a16:creationId xmlns:a16="http://schemas.microsoft.com/office/drawing/2014/main" id="{2EFB7504-B5A8-2ECF-A30F-016BDF675299}"/>
                  </a:ext>
                </a:extLst>
              </p:cNvPr>
              <p:cNvSpPr/>
              <p:nvPr/>
            </p:nvSpPr>
            <p:spPr>
              <a:xfrm>
                <a:off x="315984" y="1222099"/>
                <a:ext cx="1164846" cy="480266"/>
              </a:xfrm>
              <a:prstGeom prst="halfFrame">
                <a:avLst/>
              </a:prstGeom>
              <a:solidFill>
                <a:srgbClr val="014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Imagem 40">
                <a:extLst>
                  <a:ext uri="{FF2B5EF4-FFF2-40B4-BE49-F238E27FC236}">
                    <a16:creationId xmlns:a16="http://schemas.microsoft.com/office/drawing/2014/main" id="{CB8B1D5A-3C6A-F53D-9EFE-17091A012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32812" y="146223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E49BB52-6741-680C-AFFC-976F5B377E94}"/>
                </a:ext>
              </a:extLst>
            </p:cNvPr>
            <p:cNvSpPr txBox="1"/>
            <p:nvPr/>
          </p:nvSpPr>
          <p:spPr>
            <a:xfrm>
              <a:off x="1288569" y="1332904"/>
              <a:ext cx="3419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Avenir Next LT Pro Demi" panose="020B0704020202020204" pitchFamily="34" charset="0"/>
                </a:rPr>
                <a:t>Organização do Projeto </a:t>
              </a:r>
              <a:endParaRPr lang="pt-BR" sz="2400" dirty="0">
                <a:solidFill>
                  <a:srgbClr val="002060"/>
                </a:solidFill>
                <a:latin typeface="Avenir Next LT Pro Demi" panose="020B0704020202020204" pitchFamily="34" charset="0"/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630029C-B6FC-1879-EBFB-951BFC16BFF5}"/>
                </a:ext>
              </a:extLst>
            </p:cNvPr>
            <p:cNvSpPr txBox="1"/>
            <p:nvPr/>
          </p:nvSpPr>
          <p:spPr>
            <a:xfrm>
              <a:off x="6105144" y="2619296"/>
              <a:ext cx="48118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rgbClr val="002060"/>
                  </a:solidFill>
                  <a:latin typeface="Abadi" panose="020B0604020104020204" pitchFamily="34" charset="0"/>
                </a:rPr>
                <a:t>Arquitetura de Dados (Modelo/Fluxo)</a:t>
              </a:r>
            </a:p>
          </p:txBody>
        </p:sp>
      </p:grpSp>
      <p:pic>
        <p:nvPicPr>
          <p:cNvPr id="22" name="Imagem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89" y="1469257"/>
            <a:ext cx="649855" cy="526168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20EEE97B-BB94-E277-C5BC-CD262F634351}"/>
              </a:ext>
            </a:extLst>
          </p:cNvPr>
          <p:cNvSpPr txBox="1"/>
          <p:nvPr/>
        </p:nvSpPr>
        <p:spPr>
          <a:xfrm>
            <a:off x="1501362" y="4374669"/>
            <a:ext cx="34376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rgbClr val="002060"/>
                </a:solidFill>
                <a:latin typeface="Abadi" panose="020B0604020104020204" pitchFamily="34" charset="0"/>
              </a:rPr>
              <a:t>Filtros de visualização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10212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379C1C-48E1-4914-2E16-43455FE5AC0D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77493723-9D54-9D11-94CF-77A3A761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1CDD2D64-5B33-5386-C0BD-C863D605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968843" cy="656112"/>
            <a:chOff x="366040" y="173607"/>
            <a:chExt cx="49688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4884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Organização do projeto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2A8C5D-11F6-2BE9-9427-D7492F4F02C4}"/>
              </a:ext>
            </a:extLst>
          </p:cNvPr>
          <p:cNvSpPr txBox="1"/>
          <p:nvPr/>
        </p:nvSpPr>
        <p:spPr>
          <a:xfrm>
            <a:off x="829919" y="884174"/>
            <a:ext cx="131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  Kanban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FF3C476-2762-59EE-FB8B-8A678FC63063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75" y="1449608"/>
            <a:ext cx="9582293" cy="39813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380" y="2837482"/>
            <a:ext cx="4248150" cy="2181225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FFB0A2FC-5136-118E-FDCA-1CD83048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1016" y="800958"/>
            <a:ext cx="777277" cy="5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/>
          <p:cNvGrpSpPr/>
          <p:nvPr/>
        </p:nvGrpSpPr>
        <p:grpSpPr>
          <a:xfrm>
            <a:off x="1329515" y="4899095"/>
            <a:ext cx="6787544" cy="644724"/>
            <a:chOff x="829919" y="5586395"/>
            <a:chExt cx="6627254" cy="535763"/>
          </a:xfrm>
        </p:grpSpPr>
        <p:grpSp>
          <p:nvGrpSpPr>
            <p:cNvPr id="13" name="Agrupar 12"/>
            <p:cNvGrpSpPr/>
            <p:nvPr/>
          </p:nvGrpSpPr>
          <p:grpSpPr>
            <a:xfrm>
              <a:off x="829919" y="5586395"/>
              <a:ext cx="5864445" cy="535763"/>
              <a:chOff x="1288568" y="4296784"/>
              <a:chExt cx="9330955" cy="1044785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FFB0A2FC-5136-118E-FDCA-1CD83048A3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88568" y="4296784"/>
                <a:ext cx="1236731" cy="10447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Imagem 14"/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9911" y="4572304"/>
                <a:ext cx="1039018" cy="493739"/>
              </a:xfrm>
              <a:prstGeom prst="rect">
                <a:avLst/>
              </a:prstGeom>
            </p:spPr>
          </p:pic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8929" y="4442373"/>
                <a:ext cx="1338076" cy="753600"/>
              </a:xfrm>
              <a:prstGeom prst="rect">
                <a:avLst/>
              </a:prstGeom>
            </p:spPr>
          </p:pic>
          <p:pic>
            <p:nvPicPr>
              <p:cNvPr id="17" name="Imagem 16"/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0114" y="4457778"/>
                <a:ext cx="1283369" cy="722790"/>
              </a:xfrm>
              <a:prstGeom prst="rect">
                <a:avLst/>
              </a:prstGeom>
            </p:spPr>
          </p:pic>
          <p:pic>
            <p:nvPicPr>
              <p:cNvPr id="18" name="Imagem 1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3483" y="4395246"/>
                <a:ext cx="1792176" cy="847853"/>
              </a:xfrm>
              <a:prstGeom prst="rect">
                <a:avLst/>
              </a:prstGeom>
            </p:spPr>
          </p:pic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9369" y="4466687"/>
                <a:ext cx="1420154" cy="599870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5659" y="4466687"/>
                <a:ext cx="1198712" cy="599356"/>
              </a:xfrm>
              <a:prstGeom prst="rect">
                <a:avLst/>
              </a:prstGeom>
            </p:spPr>
          </p:pic>
        </p:grp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687" y="5704939"/>
              <a:ext cx="794486" cy="253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20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379C1C-48E1-4914-2E16-43455FE5AC0D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77493723-9D54-9D11-94CF-77A3A761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1CDD2D64-5B33-5386-C0BD-C863D605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968843" cy="656112"/>
            <a:chOff x="366040" y="173607"/>
            <a:chExt cx="49688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4884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Organização do projeto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2A8C5D-11F6-2BE9-9427-D7492F4F02C4}"/>
              </a:ext>
            </a:extLst>
          </p:cNvPr>
          <p:cNvSpPr txBox="1"/>
          <p:nvPr/>
        </p:nvSpPr>
        <p:spPr>
          <a:xfrm>
            <a:off x="829918" y="884174"/>
            <a:ext cx="54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Git e versionamento dos códigos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CE8D560-656F-9463-EF30-CAEEABE9A41E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18" y="1379298"/>
            <a:ext cx="7726372" cy="32915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659" y="618690"/>
            <a:ext cx="943941" cy="53096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883" y="3329054"/>
            <a:ext cx="5521061" cy="26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3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4E8BFB4-1D03-CB98-D41E-ACCAE6F8BE23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F81D7E0-A55D-C66F-6038-F390CFA9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6" name="Imagem 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410B569F-9745-56D4-3002-9B651EB4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64BAC141-5F6C-3E24-490E-76773DE68758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131262" y="132595"/>
            <a:ext cx="7051100" cy="656112"/>
            <a:chOff x="366040" y="173607"/>
            <a:chExt cx="7051100" cy="656112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69665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Estrutura dos dados</a:t>
              </a:r>
            </a:p>
          </p:txBody>
        </p:sp>
        <p:sp>
          <p:nvSpPr>
            <p:cNvPr id="30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2160720" y="1618818"/>
            <a:ext cx="8525299" cy="2917449"/>
            <a:chOff x="1666449" y="1865953"/>
            <a:chExt cx="8525299" cy="2917449"/>
          </a:xfrm>
        </p:grpSpPr>
        <p:sp>
          <p:nvSpPr>
            <p:cNvPr id="21" name="Seta em Curva para a Esquerda 20"/>
            <p:cNvSpPr/>
            <p:nvPr/>
          </p:nvSpPr>
          <p:spPr>
            <a:xfrm rot="17530752">
              <a:off x="7577094" y="2415066"/>
              <a:ext cx="1092200" cy="841554"/>
            </a:xfrm>
            <a:prstGeom prst="curvedLeftArrow">
              <a:avLst>
                <a:gd name="adj1" fmla="val 25000"/>
                <a:gd name="adj2" fmla="val 0"/>
                <a:gd name="adj3" fmla="val 25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solidFill>
                  <a:schemeClr val="tx1"/>
                </a:solidFill>
              </a:endParaRPr>
            </a:p>
          </p:txBody>
        </p:sp>
        <p:grpSp>
          <p:nvGrpSpPr>
            <p:cNvPr id="9" name="Agrupar 8"/>
            <p:cNvGrpSpPr/>
            <p:nvPr/>
          </p:nvGrpSpPr>
          <p:grpSpPr>
            <a:xfrm>
              <a:off x="1666449" y="1865953"/>
              <a:ext cx="5594165" cy="660293"/>
              <a:chOff x="1743169" y="1765130"/>
              <a:chExt cx="5594165" cy="660293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630029C-B6FC-1879-EBFB-951BFC16BFF5}"/>
                  </a:ext>
                </a:extLst>
              </p:cNvPr>
              <p:cNvSpPr txBox="1"/>
              <p:nvPr/>
            </p:nvSpPr>
            <p:spPr>
              <a:xfrm>
                <a:off x="2525515" y="1884416"/>
                <a:ext cx="48118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rgbClr val="002060"/>
                    </a:solidFill>
                    <a:latin typeface="Abadi" panose="020B0604020104020204" pitchFamily="34" charset="0"/>
                  </a:rPr>
                  <a:t>Arquitetura de Dados (Modelo/Fluxo)</a:t>
                </a:r>
              </a:p>
            </p:txBody>
          </p:sp>
          <p:grpSp>
            <p:nvGrpSpPr>
              <p:cNvPr id="2" name="Agrupar 1"/>
              <p:cNvGrpSpPr/>
              <p:nvPr/>
            </p:nvGrpSpPr>
            <p:grpSpPr>
              <a:xfrm>
                <a:off x="1743169" y="1765130"/>
                <a:ext cx="687316" cy="660293"/>
                <a:chOff x="478440" y="1365879"/>
                <a:chExt cx="687316" cy="660293"/>
              </a:xfrm>
            </p:grpSpPr>
            <p:sp>
              <p:nvSpPr>
                <p:cNvPr id="37" name="Meio-quadro 36">
                  <a:extLst>
                    <a:ext uri="{FF2B5EF4-FFF2-40B4-BE49-F238E27FC236}">
                      <a16:creationId xmlns:a16="http://schemas.microsoft.com/office/drawing/2014/main" id="{2EFB7504-B5A8-2ECF-A30F-016BDF675299}"/>
                    </a:ext>
                  </a:extLst>
                </p:cNvPr>
                <p:cNvSpPr/>
                <p:nvPr/>
              </p:nvSpPr>
              <p:spPr>
                <a:xfrm>
                  <a:off x="478440" y="1365879"/>
                  <a:ext cx="687316" cy="296479"/>
                </a:xfrm>
                <a:prstGeom prst="halfFrame">
                  <a:avLst/>
                </a:prstGeom>
                <a:solidFill>
                  <a:srgbClr val="014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8" name="Imagem 37">
                  <a:extLst>
                    <a:ext uri="{FF2B5EF4-FFF2-40B4-BE49-F238E27FC236}">
                      <a16:creationId xmlns:a16="http://schemas.microsoft.com/office/drawing/2014/main" id="{CB8B1D5A-3C6A-F53D-9EFE-17091A012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552328" y="1461693"/>
                  <a:ext cx="539541" cy="5644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Agrupar 6"/>
            <p:cNvGrpSpPr/>
            <p:nvPr/>
          </p:nvGrpSpPr>
          <p:grpSpPr>
            <a:xfrm>
              <a:off x="1666449" y="3070517"/>
              <a:ext cx="6344841" cy="707886"/>
              <a:chOff x="1743169" y="2908115"/>
              <a:chExt cx="5594165" cy="707886"/>
            </a:xfrm>
          </p:grpSpPr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630029C-B6FC-1879-EBFB-951BFC16BFF5}"/>
                  </a:ext>
                </a:extLst>
              </p:cNvPr>
              <p:cNvSpPr txBox="1"/>
              <p:nvPr/>
            </p:nvSpPr>
            <p:spPr>
              <a:xfrm>
                <a:off x="2525513" y="2908115"/>
                <a:ext cx="4811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rgbClr val="002060"/>
                    </a:solidFill>
                    <a:latin typeface="Abadi" panose="020B0604020104020204" pitchFamily="34" charset="0"/>
                  </a:rPr>
                  <a:t>Código em SQL para gerar a base de dados</a:t>
                </a:r>
              </a:p>
            </p:txBody>
          </p:sp>
          <p:grpSp>
            <p:nvGrpSpPr>
              <p:cNvPr id="39" name="Agrupar 38"/>
              <p:cNvGrpSpPr/>
              <p:nvPr/>
            </p:nvGrpSpPr>
            <p:grpSpPr>
              <a:xfrm>
                <a:off x="1743169" y="2908115"/>
                <a:ext cx="687316" cy="660293"/>
                <a:chOff x="478440" y="1365879"/>
                <a:chExt cx="687316" cy="660293"/>
              </a:xfrm>
            </p:grpSpPr>
            <p:sp>
              <p:nvSpPr>
                <p:cNvPr id="40" name="Meio-quadro 39">
                  <a:extLst>
                    <a:ext uri="{FF2B5EF4-FFF2-40B4-BE49-F238E27FC236}">
                      <a16:creationId xmlns:a16="http://schemas.microsoft.com/office/drawing/2014/main" id="{2EFB7504-B5A8-2ECF-A30F-016BDF675299}"/>
                    </a:ext>
                  </a:extLst>
                </p:cNvPr>
                <p:cNvSpPr/>
                <p:nvPr/>
              </p:nvSpPr>
              <p:spPr>
                <a:xfrm>
                  <a:off x="478440" y="1365879"/>
                  <a:ext cx="687316" cy="296479"/>
                </a:xfrm>
                <a:prstGeom prst="halfFrame">
                  <a:avLst/>
                </a:prstGeom>
                <a:solidFill>
                  <a:srgbClr val="014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1" name="Imagem 40">
                  <a:extLst>
                    <a:ext uri="{FF2B5EF4-FFF2-40B4-BE49-F238E27FC236}">
                      <a16:creationId xmlns:a16="http://schemas.microsoft.com/office/drawing/2014/main" id="{CB8B1D5A-3C6A-F53D-9EFE-17091A012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552328" y="1461693"/>
                  <a:ext cx="539541" cy="56447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" name="Agrupar 3"/>
            <p:cNvGrpSpPr/>
            <p:nvPr/>
          </p:nvGrpSpPr>
          <p:grpSpPr>
            <a:xfrm>
              <a:off x="1666449" y="4123109"/>
              <a:ext cx="8525299" cy="660293"/>
              <a:chOff x="1743169" y="3929958"/>
              <a:chExt cx="8525299" cy="660293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630029C-B6FC-1879-EBFB-951BFC16BFF5}"/>
                  </a:ext>
                </a:extLst>
              </p:cNvPr>
              <p:cNvSpPr txBox="1"/>
              <p:nvPr/>
            </p:nvSpPr>
            <p:spPr>
              <a:xfrm>
                <a:off x="2525513" y="4123971"/>
                <a:ext cx="77429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solidFill>
                      <a:srgbClr val="002060"/>
                    </a:solidFill>
                    <a:latin typeface="Abadi" panose="020B0604020104020204" pitchFamily="34" charset="0"/>
                  </a:rPr>
                  <a:t>Código em Python para criação de dados fictícios e popular BD</a:t>
                </a:r>
              </a:p>
            </p:txBody>
          </p:sp>
          <p:grpSp>
            <p:nvGrpSpPr>
              <p:cNvPr id="42" name="Agrupar 41"/>
              <p:cNvGrpSpPr/>
              <p:nvPr/>
            </p:nvGrpSpPr>
            <p:grpSpPr>
              <a:xfrm>
                <a:off x="1743169" y="3929958"/>
                <a:ext cx="687316" cy="660293"/>
                <a:chOff x="478440" y="1365879"/>
                <a:chExt cx="687316" cy="660293"/>
              </a:xfrm>
            </p:grpSpPr>
            <p:sp>
              <p:nvSpPr>
                <p:cNvPr id="43" name="Meio-quadro 42">
                  <a:extLst>
                    <a:ext uri="{FF2B5EF4-FFF2-40B4-BE49-F238E27FC236}">
                      <a16:creationId xmlns:a16="http://schemas.microsoft.com/office/drawing/2014/main" id="{2EFB7504-B5A8-2ECF-A30F-016BDF675299}"/>
                    </a:ext>
                  </a:extLst>
                </p:cNvPr>
                <p:cNvSpPr/>
                <p:nvPr/>
              </p:nvSpPr>
              <p:spPr>
                <a:xfrm>
                  <a:off x="478440" y="1365879"/>
                  <a:ext cx="687316" cy="296479"/>
                </a:xfrm>
                <a:prstGeom prst="halfFrame">
                  <a:avLst/>
                </a:prstGeom>
                <a:solidFill>
                  <a:srgbClr val="0145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4" name="Imagem 43">
                  <a:extLst>
                    <a:ext uri="{FF2B5EF4-FFF2-40B4-BE49-F238E27FC236}">
                      <a16:creationId xmlns:a16="http://schemas.microsoft.com/office/drawing/2014/main" id="{CB8B1D5A-3C6A-F53D-9EFE-17091A012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552328" y="1461693"/>
                  <a:ext cx="539541" cy="56447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0336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4E8BFB4-1D03-CB98-D41E-ACCAE6F8BE23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F81D7E0-A55D-C66F-6038-F390CFA9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6" name="Imagem 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410B569F-9745-56D4-3002-9B651EB4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64BAC141-5F6C-3E24-490E-76773DE68758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25" y="2906675"/>
            <a:ext cx="4068795" cy="1132481"/>
          </a:xfrm>
          <a:prstGeom prst="rect">
            <a:avLst/>
          </a:prstGeom>
        </p:spPr>
      </p:pic>
      <p:sp>
        <p:nvSpPr>
          <p:cNvPr id="21" name="Seta em Curva para a Esquerda 20"/>
          <p:cNvSpPr/>
          <p:nvPr/>
        </p:nvSpPr>
        <p:spPr>
          <a:xfrm rot="17530752">
            <a:off x="7861300" y="2387600"/>
            <a:ext cx="1092200" cy="841554"/>
          </a:xfrm>
          <a:prstGeom prst="curvedLeftArrow">
            <a:avLst>
              <a:gd name="adj1" fmla="val 25000"/>
              <a:gd name="adj2" fmla="val 0"/>
              <a:gd name="adj3" fmla="val 25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199785" y="131213"/>
            <a:ext cx="4404743" cy="1010914"/>
            <a:chOff x="366040" y="173607"/>
            <a:chExt cx="4404743" cy="1010914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8BC3DF90-F01E-4F0E-3DFB-C79D82171C81}"/>
                </a:ext>
              </a:extLst>
            </p:cNvPr>
            <p:cNvGrpSpPr/>
            <p:nvPr/>
          </p:nvGrpSpPr>
          <p:grpSpPr>
            <a:xfrm>
              <a:off x="366040" y="173607"/>
              <a:ext cx="4404743" cy="656112"/>
              <a:chOff x="366040" y="173607"/>
              <a:chExt cx="4404743" cy="656112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EB2F244-562E-1245-B9B1-15253F6FE7D8}"/>
                  </a:ext>
                </a:extLst>
              </p:cNvPr>
              <p:cNvSpPr txBox="1"/>
              <p:nvPr/>
            </p:nvSpPr>
            <p:spPr>
              <a:xfrm>
                <a:off x="450597" y="173607"/>
                <a:ext cx="4320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dirty="0">
                    <a:solidFill>
                      <a:srgbClr val="002060"/>
                    </a:solidFill>
                    <a:latin typeface="Avenir Next LT Pro Demi" panose="020B0704020202020204" pitchFamily="34" charset="0"/>
                    <a:cs typeface="Aldhabi" panose="020B0604020202020204" pitchFamily="2" charset="-78"/>
                  </a:rPr>
                  <a:t>Estrutura dos dados</a:t>
                </a:r>
              </a:p>
            </p:txBody>
          </p:sp>
          <p:sp>
            <p:nvSpPr>
              <p:cNvPr id="62" name="Sinal de Subtração 61">
                <a:extLst>
                  <a:ext uri="{FF2B5EF4-FFF2-40B4-BE49-F238E27FC236}">
                    <a16:creationId xmlns:a16="http://schemas.microsoft.com/office/drawing/2014/main" id="{41436066-E2C8-5B05-6F27-774B776B616B}"/>
                  </a:ext>
                </a:extLst>
              </p:cNvPr>
              <p:cNvSpPr/>
              <p:nvPr/>
            </p:nvSpPr>
            <p:spPr>
              <a:xfrm>
                <a:off x="366040" y="677768"/>
                <a:ext cx="1381674" cy="151951"/>
              </a:xfrm>
              <a:prstGeom prst="mathMinus">
                <a:avLst/>
              </a:prstGeom>
              <a:solidFill>
                <a:srgbClr val="FFB2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630029C-B6FC-1879-EBFB-951BFC16BFF5}"/>
                </a:ext>
              </a:extLst>
            </p:cNvPr>
            <p:cNvSpPr txBox="1"/>
            <p:nvPr/>
          </p:nvSpPr>
          <p:spPr>
            <a:xfrm>
              <a:off x="1424318" y="815189"/>
              <a:ext cx="240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2060"/>
                  </a:solidFill>
                  <a:latin typeface="Abadi" panose="020B0604020104020204" pitchFamily="34" charset="0"/>
                </a:rPr>
                <a:t>Arquitetura de Dados </a:t>
              </a:r>
            </a:p>
          </p:txBody>
        </p:sp>
      </p:grpSp>
      <p:sp>
        <p:nvSpPr>
          <p:cNvPr id="30" name="Seta para a Direita Listrada 29"/>
          <p:cNvSpPr/>
          <p:nvPr/>
        </p:nvSpPr>
        <p:spPr>
          <a:xfrm rot="2359211">
            <a:off x="1747217" y="1812587"/>
            <a:ext cx="2509715" cy="1117756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Confiabilidade</a:t>
            </a:r>
            <a:endParaRPr lang="pt-BR" dirty="0"/>
          </a:p>
        </p:txBody>
      </p:sp>
      <p:sp>
        <p:nvSpPr>
          <p:cNvPr id="38" name="Seta para a Direita Listrada 37"/>
          <p:cNvSpPr/>
          <p:nvPr/>
        </p:nvSpPr>
        <p:spPr>
          <a:xfrm rot="19253761">
            <a:off x="1713713" y="4205301"/>
            <a:ext cx="2423322" cy="1142752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Armazenamento e limpeza</a:t>
            </a:r>
            <a:endParaRPr lang="pt-BR" dirty="0"/>
          </a:p>
        </p:txBody>
      </p:sp>
      <p:sp>
        <p:nvSpPr>
          <p:cNvPr id="39" name="Seta para a Direita Listrada 38"/>
          <p:cNvSpPr/>
          <p:nvPr/>
        </p:nvSpPr>
        <p:spPr>
          <a:xfrm rot="19097664" flipH="1">
            <a:off x="7840087" y="1745342"/>
            <a:ext cx="2764516" cy="1071812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Qualidade dos dados</a:t>
            </a:r>
            <a:endParaRPr lang="pt-BR" dirty="0"/>
          </a:p>
        </p:txBody>
      </p:sp>
      <p:sp>
        <p:nvSpPr>
          <p:cNvPr id="40" name="Seta para a Direita Listrada 39"/>
          <p:cNvSpPr/>
          <p:nvPr/>
        </p:nvSpPr>
        <p:spPr>
          <a:xfrm rot="2498652" flipH="1">
            <a:off x="7839794" y="4423726"/>
            <a:ext cx="2749453" cy="1130488"/>
          </a:xfrm>
          <a:prstGeom prst="striped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Boas </a:t>
            </a:r>
            <a:r>
              <a:rPr lang="en-US" dirty="0" err="1"/>
              <a:t>Práticas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5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391F63-06BB-45E5-852F-7E20E410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96" y="822114"/>
            <a:ext cx="9549441" cy="5371561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D4E8BFB4-1D03-CB98-D41E-ACCAE6F8BE23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F81D7E0-A55D-C66F-6038-F390CFA9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6" name="Imagem 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410B569F-9745-56D4-3002-9B651EB4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64BAC141-5F6C-3E24-490E-76773DE68758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em Curva para a Esquerda 20"/>
          <p:cNvSpPr/>
          <p:nvPr/>
        </p:nvSpPr>
        <p:spPr>
          <a:xfrm rot="17530752">
            <a:off x="7861300" y="2387600"/>
            <a:ext cx="1092200" cy="841554"/>
          </a:xfrm>
          <a:prstGeom prst="curvedLeftArrow">
            <a:avLst>
              <a:gd name="adj1" fmla="val 25000"/>
              <a:gd name="adj2" fmla="val 0"/>
              <a:gd name="adj3" fmla="val 25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34" name="Agrupar 33"/>
          <p:cNvGrpSpPr/>
          <p:nvPr/>
        </p:nvGrpSpPr>
        <p:grpSpPr>
          <a:xfrm>
            <a:off x="199785" y="131213"/>
            <a:ext cx="4404743" cy="1010914"/>
            <a:chOff x="366040" y="173607"/>
            <a:chExt cx="4404743" cy="1010914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8BC3DF90-F01E-4F0E-3DFB-C79D82171C81}"/>
                </a:ext>
              </a:extLst>
            </p:cNvPr>
            <p:cNvGrpSpPr/>
            <p:nvPr/>
          </p:nvGrpSpPr>
          <p:grpSpPr>
            <a:xfrm>
              <a:off x="366040" y="173607"/>
              <a:ext cx="4404743" cy="656112"/>
              <a:chOff x="366040" y="173607"/>
              <a:chExt cx="4404743" cy="656112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EB2F244-562E-1245-B9B1-15253F6FE7D8}"/>
                  </a:ext>
                </a:extLst>
              </p:cNvPr>
              <p:cNvSpPr txBox="1"/>
              <p:nvPr/>
            </p:nvSpPr>
            <p:spPr>
              <a:xfrm>
                <a:off x="450597" y="173607"/>
                <a:ext cx="4320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dirty="0">
                    <a:solidFill>
                      <a:srgbClr val="002060"/>
                    </a:solidFill>
                    <a:latin typeface="Avenir Next LT Pro Demi" panose="020B0704020202020204" pitchFamily="34" charset="0"/>
                    <a:cs typeface="Aldhabi" panose="020B0604020202020204" pitchFamily="2" charset="-78"/>
                  </a:rPr>
                  <a:t>Estrutura dos dados</a:t>
                </a:r>
              </a:p>
            </p:txBody>
          </p:sp>
          <p:sp>
            <p:nvSpPr>
              <p:cNvPr id="62" name="Sinal de Subtração 61">
                <a:extLst>
                  <a:ext uri="{FF2B5EF4-FFF2-40B4-BE49-F238E27FC236}">
                    <a16:creationId xmlns:a16="http://schemas.microsoft.com/office/drawing/2014/main" id="{41436066-E2C8-5B05-6F27-774B776B616B}"/>
                  </a:ext>
                </a:extLst>
              </p:cNvPr>
              <p:cNvSpPr/>
              <p:nvPr/>
            </p:nvSpPr>
            <p:spPr>
              <a:xfrm>
                <a:off x="366040" y="677768"/>
                <a:ext cx="1381674" cy="151951"/>
              </a:xfrm>
              <a:prstGeom prst="mathMinus">
                <a:avLst/>
              </a:prstGeom>
              <a:solidFill>
                <a:srgbClr val="FFB2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630029C-B6FC-1879-EBFB-951BFC16BFF5}"/>
                </a:ext>
              </a:extLst>
            </p:cNvPr>
            <p:cNvSpPr txBox="1"/>
            <p:nvPr/>
          </p:nvSpPr>
          <p:spPr>
            <a:xfrm>
              <a:off x="1424318" y="815189"/>
              <a:ext cx="2405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2060"/>
                  </a:solidFill>
                  <a:latin typeface="Abadi" panose="020B0604020104020204" pitchFamily="34" charset="0"/>
                </a:rPr>
                <a:t>Arquitetura de Dados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95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379C1C-48E1-4914-2E16-43455FE5AC0D}"/>
              </a:ext>
            </a:extLst>
          </p:cNvPr>
          <p:cNvGrpSpPr/>
          <p:nvPr/>
        </p:nvGrpSpPr>
        <p:grpSpPr>
          <a:xfrm>
            <a:off x="450597" y="6228464"/>
            <a:ext cx="3379630" cy="461665"/>
            <a:chOff x="519695" y="5958425"/>
            <a:chExt cx="4052304" cy="594109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77493723-9D54-9D11-94CF-77A3A761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95" y="5958425"/>
              <a:ext cx="1842106" cy="529756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1CDD2D64-5B33-5386-C0BD-C863D605A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1801" y="5963148"/>
              <a:ext cx="2210198" cy="589386"/>
            </a:xfrm>
            <a:prstGeom prst="rect">
              <a:avLst/>
            </a:prstGeom>
          </p:spPr>
        </p:pic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BC3DF90-F01E-4F0E-3DFB-C79D82171C81}"/>
              </a:ext>
            </a:extLst>
          </p:cNvPr>
          <p:cNvGrpSpPr/>
          <p:nvPr/>
        </p:nvGrpSpPr>
        <p:grpSpPr>
          <a:xfrm>
            <a:off x="366040" y="173607"/>
            <a:ext cx="4968843" cy="656112"/>
            <a:chOff x="366040" y="173607"/>
            <a:chExt cx="4968843" cy="6561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B2F244-562E-1245-B9B1-15253F6FE7D8}"/>
                </a:ext>
              </a:extLst>
            </p:cNvPr>
            <p:cNvSpPr txBox="1"/>
            <p:nvPr/>
          </p:nvSpPr>
          <p:spPr>
            <a:xfrm>
              <a:off x="450596" y="173607"/>
              <a:ext cx="48842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>
                  <a:solidFill>
                    <a:srgbClr val="002060"/>
                  </a:solidFill>
                  <a:latin typeface="Avenir Next LT Pro Demi" panose="020B0704020202020204" pitchFamily="34" charset="0"/>
                  <a:cs typeface="Aldhabi" panose="020B0604020202020204" pitchFamily="2" charset="-78"/>
                </a:rPr>
                <a:t>Estrutura dos Dados</a:t>
              </a:r>
            </a:p>
          </p:txBody>
        </p:sp>
        <p:sp>
          <p:nvSpPr>
            <p:cNvPr id="62" name="Sinal de Subtração 61">
              <a:extLst>
                <a:ext uri="{FF2B5EF4-FFF2-40B4-BE49-F238E27FC236}">
                  <a16:creationId xmlns:a16="http://schemas.microsoft.com/office/drawing/2014/main" id="{41436066-E2C8-5B05-6F27-774B776B616B}"/>
                </a:ext>
              </a:extLst>
            </p:cNvPr>
            <p:cNvSpPr/>
            <p:nvPr/>
          </p:nvSpPr>
          <p:spPr>
            <a:xfrm>
              <a:off x="366040" y="677768"/>
              <a:ext cx="1381674" cy="151951"/>
            </a:xfrm>
            <a:prstGeom prst="mathMinus">
              <a:avLst/>
            </a:prstGeom>
            <a:solidFill>
              <a:srgbClr val="FFB2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2A8C5D-11F6-2BE9-9427-D7492F4F02C4}"/>
              </a:ext>
            </a:extLst>
          </p:cNvPr>
          <p:cNvSpPr txBox="1"/>
          <p:nvPr/>
        </p:nvSpPr>
        <p:spPr>
          <a:xfrm>
            <a:off x="804688" y="778161"/>
            <a:ext cx="33610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solidFill>
                  <a:srgbClr val="002060"/>
                </a:solidFill>
                <a:latin typeface="Abadi" panose="020B0604020104020204" pitchFamily="34" charset="0"/>
              </a:rPr>
              <a:t>          </a:t>
            </a:r>
            <a:r>
              <a:rPr lang="pt-BR" dirty="0">
                <a:solidFill>
                  <a:srgbClr val="002060"/>
                </a:solidFill>
                <a:latin typeface="Abadi" panose="020B0604020104020204" pitchFamily="34" charset="0"/>
              </a:rPr>
              <a:t>Arquitetura de Dados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CE8D560-656F-9463-EF30-CAEEABE9A41E}"/>
              </a:ext>
            </a:extLst>
          </p:cNvPr>
          <p:cNvSpPr/>
          <p:nvPr/>
        </p:nvSpPr>
        <p:spPr>
          <a:xfrm>
            <a:off x="11476383" y="6109805"/>
            <a:ext cx="530087" cy="53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071" y="1400321"/>
            <a:ext cx="7728584" cy="43824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724" y="753743"/>
            <a:ext cx="813702" cy="3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28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98_TF23188392.potx" id="{F43E48E8-3178-4A73-92D2-8A44575E9477}" vid="{ED9F4325-229D-4C1B-8828-374716A5FAE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23D1EDC-9692-4F40-8D92-D6873B0F429B}">
  <we:reference id="wa104381411" version="2.4.1.0" store="en-US" storeType="OMEX"/>
  <we:alternateReferences>
    <we:reference id="wa104381411" version="2.4.1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serviços profissionais</Template>
  <TotalTime>4212</TotalTime>
  <Words>266</Words>
  <Application>Microsoft Office PowerPoint</Application>
  <PresentationFormat>Widescreen</PresentationFormat>
  <Paragraphs>79</Paragraphs>
  <Slides>20</Slides>
  <Notes>7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Abadi</vt:lpstr>
      <vt:lpstr>Aldhabi</vt:lpstr>
      <vt:lpstr>Arial</vt:lpstr>
      <vt:lpstr>Arial </vt:lpstr>
      <vt:lpstr>Avenir Next LT Pro Demi</vt:lpstr>
      <vt:lpstr>Calibri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SERVIÇOS GERAIS APRESENTAÇÃO</dc:title>
  <dc:creator>Vinicius Rodrigues</dc:creator>
  <cp:lastModifiedBy>Suelen Rosa Luz</cp:lastModifiedBy>
  <cp:revision>103</cp:revision>
  <dcterms:created xsi:type="dcterms:W3CDTF">2023-05-23T23:21:36Z</dcterms:created>
  <dcterms:modified xsi:type="dcterms:W3CDTF">2023-11-29T00:41:01Z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