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AEE-F308-4084-BC9F-440AEF38F4E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7729-55AC-496D-ABC6-54A0DDBD8B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24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AEE-F308-4084-BC9F-440AEF38F4E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7729-55AC-496D-ABC6-54A0DDBD8B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34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AEE-F308-4084-BC9F-440AEF38F4E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7729-55AC-496D-ABC6-54A0DDBD8B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35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AEE-F308-4084-BC9F-440AEF38F4E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7729-55AC-496D-ABC6-54A0DDBD8B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3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AEE-F308-4084-BC9F-440AEF38F4E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7729-55AC-496D-ABC6-54A0DDBD8B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9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AEE-F308-4084-BC9F-440AEF38F4E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7729-55AC-496D-ABC6-54A0DDBD8B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AEE-F308-4084-BC9F-440AEF38F4E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7729-55AC-496D-ABC6-54A0DDBD8B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58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AEE-F308-4084-BC9F-440AEF38F4E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7729-55AC-496D-ABC6-54A0DDBD8B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37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AEE-F308-4084-BC9F-440AEF38F4E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7729-55AC-496D-ABC6-54A0DDBD8B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6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AEE-F308-4084-BC9F-440AEF38F4E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7729-55AC-496D-ABC6-54A0DDBD8B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11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AEE-F308-4084-BC9F-440AEF38F4E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7729-55AC-496D-ABC6-54A0DDBD8B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0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3AEE-F308-4084-BC9F-440AEF38F4E8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7729-55AC-496D-ABC6-54A0DDBD8B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22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573383" y="3058151"/>
            <a:ext cx="7241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dirty="0" smtClean="0"/>
              <a:t>Indique e Ganhe Ipiranga</a:t>
            </a:r>
          </a:p>
        </p:txBody>
      </p:sp>
    </p:spTree>
    <p:extLst>
      <p:ext uri="{BB962C8B-B14F-4D97-AF65-F5344CB8AC3E}">
        <p14:creationId xmlns:p14="http://schemas.microsoft.com/office/powerpoint/2010/main" val="35229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694063" y="1404938"/>
            <a:ext cx="9352689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pt-BR" sz="2400" b="1" dirty="0" smtClean="0"/>
              <a:t>Objetivo:</a:t>
            </a:r>
          </a:p>
          <a:p>
            <a:pPr algn="just"/>
            <a:r>
              <a:rPr lang="pt-BR" sz="2400" dirty="0" smtClean="0"/>
              <a:t>Aumentar as vendas da Ipiranga por meio de um programa de indicações.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b="1" dirty="0" smtClean="0"/>
              <a:t>Beneficiários: </a:t>
            </a:r>
          </a:p>
          <a:p>
            <a:pPr algn="just"/>
            <a:r>
              <a:rPr lang="pt-BR" sz="2400" dirty="0" smtClean="0"/>
              <a:t>- Colaboradores, clientes e governo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b="1" dirty="0" smtClean="0"/>
              <a:t>Público-alvo:</a:t>
            </a:r>
            <a:r>
              <a:rPr lang="pt-BR" sz="2400" dirty="0" smtClean="0"/>
              <a:t> </a:t>
            </a:r>
          </a:p>
          <a:p>
            <a:pPr algn="just"/>
            <a:r>
              <a:rPr lang="pt-BR" sz="2400" dirty="0" smtClean="0"/>
              <a:t>- Colaboradores da Ipiranga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b="1" dirty="0" smtClean="0"/>
              <a:t>Canal de divulgação: </a:t>
            </a:r>
          </a:p>
          <a:p>
            <a:pPr algn="just"/>
            <a:r>
              <a:rPr lang="pt-BR" sz="2400" dirty="0" smtClean="0"/>
              <a:t>- Campanhas de marketing online e </a:t>
            </a:r>
            <a:r>
              <a:rPr lang="pt-BR" sz="2400" dirty="0" err="1" smtClean="0"/>
              <a:t>offline</a:t>
            </a:r>
            <a:endParaRPr lang="pt-BR" sz="2400" dirty="0" smtClean="0"/>
          </a:p>
          <a:p>
            <a:pPr marL="342900" indent="-342900" algn="just">
              <a:buFontTx/>
              <a:buChar char="-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1282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24298" y="1110344"/>
            <a:ext cx="937167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/>
              <a:t>Cronograma: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dirty="0" smtClean="0"/>
              <a:t>- Etapa 1: Desenvolvimento da base de dados e lançamento do programa de indicações (3 meses).</a:t>
            </a:r>
          </a:p>
          <a:p>
            <a:pPr marL="342900" indent="-342900" algn="just">
              <a:buFontTx/>
              <a:buChar char="-"/>
            </a:pPr>
            <a:r>
              <a:rPr lang="pt-BR" sz="2400" dirty="0" smtClean="0"/>
              <a:t>Etapa 2: Análise dos resultados do programa de indicações (6 meses).</a:t>
            </a:r>
          </a:p>
          <a:p>
            <a:pPr algn="just"/>
            <a:r>
              <a:rPr lang="pt-BR" sz="2400" b="1" dirty="0" smtClean="0"/>
              <a:t>Recursos:</a:t>
            </a:r>
          </a:p>
          <a:p>
            <a:pPr algn="just"/>
            <a:r>
              <a:rPr lang="pt-BR" sz="2400" dirty="0" smtClean="0"/>
              <a:t>- Equipe de desenvolvimento</a:t>
            </a:r>
          </a:p>
          <a:p>
            <a:pPr algn="just"/>
            <a:r>
              <a:rPr lang="pt-BR" sz="2400" dirty="0" smtClean="0"/>
              <a:t>- Investimento em tecnologia</a:t>
            </a:r>
          </a:p>
          <a:p>
            <a:pPr algn="just"/>
            <a:r>
              <a:rPr lang="pt-BR" sz="2400" b="1" dirty="0" smtClean="0"/>
              <a:t>Riscos:</a:t>
            </a:r>
          </a:p>
          <a:p>
            <a:pPr algn="just"/>
            <a:r>
              <a:rPr lang="pt-BR" sz="2400" dirty="0" smtClean="0"/>
              <a:t>- Baixa adesão dos colaboradores</a:t>
            </a:r>
          </a:p>
          <a:p>
            <a:pPr algn="just"/>
            <a:r>
              <a:rPr lang="pt-BR" sz="2400" dirty="0" smtClean="0"/>
              <a:t>- Baixo interesse dos clientes</a:t>
            </a:r>
          </a:p>
          <a:p>
            <a:pPr algn="just"/>
            <a:r>
              <a:rPr lang="pt-BR" sz="2400" dirty="0" smtClean="0"/>
              <a:t>- Baixa satisfação dos clientes</a:t>
            </a:r>
          </a:p>
        </p:txBody>
      </p:sp>
    </p:spTree>
    <p:extLst>
      <p:ext uri="{BB962C8B-B14F-4D97-AF65-F5344CB8AC3E}">
        <p14:creationId xmlns:p14="http://schemas.microsoft.com/office/powerpoint/2010/main" val="257001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658983" y="1214347"/>
            <a:ext cx="9371678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/>
              <a:t>Métricas de sucesso:</a:t>
            </a:r>
          </a:p>
          <a:p>
            <a:pPr marL="342900" indent="-342900" algn="just">
              <a:buFontTx/>
              <a:buChar char="-"/>
            </a:pPr>
            <a:r>
              <a:rPr lang="pt-BR" sz="2400" dirty="0" smtClean="0"/>
              <a:t>Aumento do número de clientes</a:t>
            </a:r>
          </a:p>
          <a:p>
            <a:pPr marL="342900" indent="-342900" algn="just">
              <a:buFontTx/>
              <a:buChar char="-"/>
            </a:pPr>
            <a:r>
              <a:rPr lang="pt-BR" sz="2400" dirty="0" smtClean="0"/>
              <a:t>Aumento do valor das vendas</a:t>
            </a:r>
          </a:p>
          <a:p>
            <a:pPr marL="342900" indent="-342900" algn="just">
              <a:buFontTx/>
              <a:buChar char="-"/>
            </a:pPr>
            <a:r>
              <a:rPr lang="pt-BR" sz="2400" dirty="0" smtClean="0"/>
              <a:t>Aumento da satisfação dos clientes</a:t>
            </a:r>
          </a:p>
          <a:p>
            <a:pPr algn="just"/>
            <a:r>
              <a:rPr lang="pt-BR" sz="2400" b="1" dirty="0" smtClean="0"/>
              <a:t>Avaliação:</a:t>
            </a:r>
          </a:p>
          <a:p>
            <a:pPr algn="just"/>
            <a:r>
              <a:rPr lang="pt-BR" sz="2400" dirty="0" smtClean="0"/>
              <a:t>- Comparação entre os volumes de vendas antes e depois do lançamento do programa</a:t>
            </a:r>
          </a:p>
          <a:p>
            <a:pPr algn="just"/>
            <a:r>
              <a:rPr lang="pt-BR" sz="2400" dirty="0" smtClean="0"/>
              <a:t>- Pesquisa de satisfação dos clientes</a:t>
            </a:r>
          </a:p>
          <a:p>
            <a:pPr algn="just"/>
            <a:r>
              <a:rPr lang="pt-BR" sz="2400" b="1" dirty="0" smtClean="0"/>
              <a:t>Base de Dados: </a:t>
            </a:r>
          </a:p>
          <a:p>
            <a:pPr algn="just"/>
            <a:r>
              <a:rPr lang="pt-BR" sz="2400" dirty="0" smtClean="0"/>
              <a:t>Funcionários: | Nome | CPF | E-mail | Telefone | Cargo | Data de admissão</a:t>
            </a:r>
          </a:p>
          <a:p>
            <a:pPr algn="just"/>
            <a:r>
              <a:rPr lang="pt-BR" sz="2400" dirty="0" smtClean="0"/>
              <a:t>Clientes indicados: Nome | CPF | E-mail | Telefone | Data da indicação </a:t>
            </a:r>
          </a:p>
          <a:p>
            <a:pPr algn="just"/>
            <a:r>
              <a:rPr lang="pt-BR" sz="2400" b="1" dirty="0" smtClean="0"/>
              <a:t>Tipos de combustíveis e seus respectivos valores reais:</a:t>
            </a:r>
            <a:r>
              <a:rPr lang="pt-BR" sz="2400" dirty="0" smtClean="0"/>
              <a:t> </a:t>
            </a:r>
          </a:p>
          <a:p>
            <a:pPr algn="just"/>
            <a:r>
              <a:rPr lang="pt-BR" sz="2400" dirty="0" smtClean="0"/>
              <a:t>Gasolina | Álcool | Diesel</a:t>
            </a:r>
          </a:p>
        </p:txBody>
      </p:sp>
    </p:spTree>
    <p:extLst>
      <p:ext uri="{BB962C8B-B14F-4D97-AF65-F5344CB8AC3E}">
        <p14:creationId xmlns:p14="http://schemas.microsoft.com/office/powerpoint/2010/main" val="265688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410161" y="1515967"/>
            <a:ext cx="9371678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/>
              <a:t>Informações Financeira</a:t>
            </a:r>
            <a:endParaRPr lang="pt-BR" sz="2400" b="1" dirty="0" smtClean="0"/>
          </a:p>
          <a:p>
            <a:pPr marL="342900" indent="-342900" algn="just">
              <a:buFontTx/>
              <a:buChar char="-"/>
            </a:pPr>
            <a:r>
              <a:rPr lang="pt-BR" sz="2400" dirty="0" smtClean="0"/>
              <a:t>Postos IPP (Vendas)</a:t>
            </a:r>
          </a:p>
          <a:p>
            <a:pPr marL="342900" indent="-342900" algn="just">
              <a:buFontTx/>
              <a:buChar char="-"/>
            </a:pPr>
            <a:r>
              <a:rPr lang="pt-BR" sz="2400" dirty="0" smtClean="0"/>
              <a:t>Tipos de Combustível</a:t>
            </a:r>
          </a:p>
          <a:p>
            <a:pPr algn="just"/>
            <a:r>
              <a:rPr lang="pt-BR" sz="2400" b="1" dirty="0" smtClean="0"/>
              <a:t>Banco de Dados</a:t>
            </a:r>
            <a:endParaRPr lang="pt-BR" sz="2400" b="1" dirty="0" smtClean="0"/>
          </a:p>
          <a:p>
            <a:pPr marL="342900" indent="-342900" algn="just">
              <a:buFontTx/>
              <a:buChar char="-"/>
            </a:pPr>
            <a:r>
              <a:rPr lang="pt-BR" sz="2400" dirty="0" smtClean="0"/>
              <a:t>Vendas</a:t>
            </a:r>
          </a:p>
          <a:p>
            <a:pPr algn="just"/>
            <a:r>
              <a:rPr lang="pt-BR" sz="2400" dirty="0"/>
              <a:t>	</a:t>
            </a:r>
            <a:r>
              <a:rPr lang="pt-BR" sz="2400" dirty="0" smtClean="0"/>
              <a:t>	*Valor unitário Combustível X quantidade vendida</a:t>
            </a:r>
          </a:p>
          <a:p>
            <a:pPr algn="just"/>
            <a:r>
              <a:rPr lang="pt-BR" sz="2400" dirty="0"/>
              <a:t>	</a:t>
            </a:r>
            <a:r>
              <a:rPr lang="pt-BR" sz="2400" dirty="0" smtClean="0"/>
              <a:t>	- Projeções</a:t>
            </a:r>
          </a:p>
          <a:p>
            <a:pPr algn="just"/>
            <a:r>
              <a:rPr lang="pt-BR" sz="2400" dirty="0"/>
              <a:t>	</a:t>
            </a:r>
            <a:r>
              <a:rPr lang="pt-BR" sz="2400" dirty="0" smtClean="0"/>
              <a:t>	- Fictícios</a:t>
            </a:r>
          </a:p>
          <a:p>
            <a:pPr algn="just"/>
            <a:r>
              <a:rPr lang="pt-BR" sz="2400" b="1" dirty="0" smtClean="0"/>
              <a:t>Informações Geradas para Tomada de Decisão:</a:t>
            </a:r>
          </a:p>
          <a:p>
            <a:pPr algn="just"/>
            <a:r>
              <a:rPr lang="pt-BR" sz="2400" dirty="0" smtClean="0"/>
              <a:t>- Volumes de vendas nos Postos IPP antes e depois do programa de indicações</a:t>
            </a:r>
          </a:p>
          <a:p>
            <a:pPr algn="just"/>
            <a:r>
              <a:rPr lang="pt-BR" sz="2400" dirty="0" smtClean="0"/>
              <a:t>- Pesquisa de satisfação dos clientes que participaram do programa de indicações.</a:t>
            </a:r>
          </a:p>
        </p:txBody>
      </p:sp>
    </p:spTree>
    <p:extLst>
      <p:ext uri="{BB962C8B-B14F-4D97-AF65-F5344CB8AC3E}">
        <p14:creationId xmlns:p14="http://schemas.microsoft.com/office/powerpoint/2010/main" val="355658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10607" y="1166842"/>
            <a:ext cx="937167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/>
              <a:t>Recomendações:</a:t>
            </a:r>
          </a:p>
          <a:p>
            <a:pPr algn="just"/>
            <a:r>
              <a:rPr lang="pt-BR" sz="2400" dirty="0" smtClean="0"/>
              <a:t>- Desenvolvimento de um programa de recompensas atraente para os colaboradores</a:t>
            </a:r>
          </a:p>
          <a:p>
            <a:pPr algn="just"/>
            <a:r>
              <a:rPr lang="pt-BR" sz="2400" dirty="0" smtClean="0"/>
              <a:t>- Promoção do programa de indicações por meio de campanhas de marketing eficazes</a:t>
            </a:r>
          </a:p>
          <a:p>
            <a:pPr marL="342900" indent="-342900" algn="just">
              <a:buFontTx/>
              <a:buChar char="-"/>
            </a:pPr>
            <a:r>
              <a:rPr lang="pt-BR" sz="2400" dirty="0" smtClean="0"/>
              <a:t>Monitoramento dos resultados do programa de forma regular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 smtClean="0"/>
              <a:t>Como o projeto será divulgado?</a:t>
            </a:r>
          </a:p>
          <a:p>
            <a:pPr algn="just"/>
            <a:r>
              <a:rPr lang="pt-BR" sz="2400" dirty="0" smtClean="0"/>
              <a:t>O projeto será divulgado por meio de campanhas de marketing dirigidas aos colaboradores e aos clientes. As campanhas serão realizadas por meio de canais online e </a:t>
            </a:r>
            <a:r>
              <a:rPr lang="pt-BR" sz="2400" dirty="0" err="1" smtClean="0"/>
              <a:t>offline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6399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88985" y="1101525"/>
            <a:ext cx="9371678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/>
              <a:t>Como será feita a mensuração do impacto do programa de indicações nas vendas?</a:t>
            </a:r>
          </a:p>
          <a:p>
            <a:pPr algn="just"/>
            <a:r>
              <a:rPr lang="pt-BR" sz="2400" dirty="0" smtClean="0"/>
              <a:t>O impacto do programa de indicações nas vendas será mensurado por meio de um comparativo entre os volumes de vendas antes e depois do lançamento do programa.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b="1" dirty="0" smtClean="0"/>
              <a:t>Como será feita a avaliação da satisfação dos clientes?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dirty="0" smtClean="0"/>
              <a:t>A satisfação dos clientes será avaliada por meio de uma pesquisa de satisfação. A pesquisa será realizada com os clientes que participaram do programa de indicações.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b="1" dirty="0" smtClean="0"/>
              <a:t>Qual é o orçamento estimado para o projeto?</a:t>
            </a:r>
          </a:p>
          <a:p>
            <a:pPr algn="just"/>
            <a:r>
              <a:rPr lang="pt-BR" sz="2400" dirty="0" smtClean="0"/>
              <a:t>- O orçamento estimado para o projeto é de R$ 100.000,00. O orçamento inclui os custos com desenvolvimento, divulgação e avaliação do projeto.</a:t>
            </a:r>
          </a:p>
          <a:p>
            <a:pPr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29334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88985" y="1101525"/>
            <a:ext cx="9371678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/>
              <a:t>Retorno do Investimento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dirty="0" smtClean="0"/>
              <a:t>- O valor estimado  de retorno do investimento para o projeto é de R$ 500.000,00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b="1" dirty="0" smtClean="0"/>
              <a:t>Considerações: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- O projeto "Indique e Ganhe Ipiranga" é uma iniciativa que tem o potencial de aumentar as vendas da empresa por meio de um programa de indicações. O projeto deve ser desenvolvido com atenção aos riscos e métricas de sucesso para garantir o seu sucesso.</a:t>
            </a:r>
          </a:p>
          <a:p>
            <a:pPr algn="just"/>
            <a:endParaRPr lang="pt-BR" sz="2400" b="1" dirty="0" smtClean="0"/>
          </a:p>
          <a:p>
            <a:pPr algn="just"/>
            <a:endParaRPr lang="pt-BR" sz="2400" b="1" dirty="0" smtClean="0"/>
          </a:p>
          <a:p>
            <a:pPr algn="just"/>
            <a:endParaRPr lang="pt-BR" sz="2400" b="1" dirty="0" smtClean="0"/>
          </a:p>
          <a:p>
            <a:pPr algn="just"/>
            <a:endParaRPr lang="pt-BR" sz="2400" b="1" dirty="0" smtClean="0"/>
          </a:p>
          <a:p>
            <a:pPr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86878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410161" y="1650165"/>
            <a:ext cx="937167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/>
              <a:t>Algumas considerações adicionais para o projeto incluem:</a:t>
            </a:r>
          </a:p>
          <a:p>
            <a:pPr algn="just"/>
            <a:r>
              <a:rPr lang="pt-BR" sz="2400" dirty="0" smtClean="0"/>
              <a:t>O programa de recompensas para os colaboradores deve ser atraente o suficiente para incentivar a participação.</a:t>
            </a:r>
          </a:p>
          <a:p>
            <a:pPr algn="just"/>
            <a:r>
              <a:rPr lang="pt-BR" sz="2400" dirty="0" smtClean="0"/>
              <a:t>As campanhas de marketing devem ser eficazes para alcançar o público-alvo.</a:t>
            </a:r>
          </a:p>
          <a:p>
            <a:pPr algn="just"/>
            <a:r>
              <a:rPr lang="pt-BR" sz="2400" dirty="0" smtClean="0"/>
              <a:t>O projeto deve ser monitorado de forma regular para identificar e corrigir quaisquer problemas.</a:t>
            </a:r>
          </a:p>
          <a:p>
            <a:pPr algn="just"/>
            <a:r>
              <a:rPr lang="pt-BR" sz="2400" dirty="0" smtClean="0"/>
              <a:t>Com o desenvolvimento cuidadoso e a implementação bem-sucedida, o projeto "Indique e Ganhe Ipiranga" pode ser um recurso valioso para a Ipiranga.</a:t>
            </a:r>
          </a:p>
        </p:txBody>
      </p:sp>
    </p:spTree>
    <p:extLst>
      <p:ext uri="{BB962C8B-B14F-4D97-AF65-F5344CB8AC3E}">
        <p14:creationId xmlns:p14="http://schemas.microsoft.com/office/powerpoint/2010/main" val="3242218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D2481B0206F7A49A9D8DC9AE9D023EC" ma:contentTypeVersion="14" ma:contentTypeDescription="Crie um novo documento." ma:contentTypeScope="" ma:versionID="20799e8e5e9b9417ac42b20a071119ba">
  <xsd:schema xmlns:xsd="http://www.w3.org/2001/XMLSchema" xmlns:xs="http://www.w3.org/2001/XMLSchema" xmlns:p="http://schemas.microsoft.com/office/2006/metadata/properties" xmlns:ns3="7151929c-449d-4cea-a9f2-1db136a29960" xmlns:ns4="4e3de86d-e0ac-42cf-9673-d9522a56dfca" targetNamespace="http://schemas.microsoft.com/office/2006/metadata/properties" ma:root="true" ma:fieldsID="c7f2ee31646e1eff1b306fb6770ad696" ns3:_="" ns4:_="">
    <xsd:import namespace="7151929c-449d-4cea-a9f2-1db136a29960"/>
    <xsd:import namespace="4e3de86d-e0ac-42cf-9673-d9522a56dfc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1929c-449d-4cea-a9f2-1db136a2996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de86d-e0ac-42cf-9673-d9522a56dfc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51929c-449d-4cea-a9f2-1db136a29960" xsi:nil="true"/>
  </documentManagement>
</p:properties>
</file>

<file path=customXml/itemProps1.xml><?xml version="1.0" encoding="utf-8"?>
<ds:datastoreItem xmlns:ds="http://schemas.openxmlformats.org/officeDocument/2006/customXml" ds:itemID="{FCA4C98E-C2C1-419A-8BE6-8B267FFF56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51929c-449d-4cea-a9f2-1db136a29960"/>
    <ds:schemaRef ds:uri="4e3de86d-e0ac-42cf-9673-d9522a56d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3935E6-8F21-4CD8-925A-68D1527227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4BEA6F-0639-4857-B66B-0CAEA93565AC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e3de86d-e0ac-42cf-9673-d9522a56dfca"/>
    <ds:schemaRef ds:uri="7151929c-449d-4cea-a9f2-1db136a2996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593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Grupo Ultra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Adehilton Carlos da Silva</dc:creator>
  <cp:lastModifiedBy>Adehilton Carlos da Silva</cp:lastModifiedBy>
  <cp:revision>6</cp:revision>
  <dcterms:created xsi:type="dcterms:W3CDTF">2023-10-27T17:11:58Z</dcterms:created>
  <dcterms:modified xsi:type="dcterms:W3CDTF">2023-10-27T18:04:24Z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0x0101002D2481B0206F7A49A9D8DC9AE9D023EC</vt:lpwstr>
  </property>
</Properties>
</file>