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79" r:id="rId12"/>
    <p:sldId id="265" r:id="rId13"/>
    <p:sldId id="267" r:id="rId14"/>
    <p:sldId id="268" r:id="rId15"/>
    <p:sldId id="269" r:id="rId16"/>
    <p:sldId id="282" r:id="rId17"/>
    <p:sldId id="280" r:id="rId18"/>
    <p:sldId id="271" r:id="rId19"/>
    <p:sldId id="272" r:id="rId20"/>
    <p:sldId id="273" r:id="rId21"/>
    <p:sldId id="281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66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5666C-98DA-42FE-ADF0-0104AEF4FC85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3BAA7-0929-427F-B2CD-0204529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/threat of punishment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3BAA7-0929-427F-B2CD-02045292D3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8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assumption may be important later!!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3BAA7-0929-427F-B2CD-02045292D3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5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485D50-8CE7-4E94-B906-E041AA011D5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C53310-EADF-4D49-98AD-BE16EAD4C60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87541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D50-8CE7-4E94-B906-E041AA011D5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3310-EADF-4D49-98AD-BE16EAD4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D50-8CE7-4E94-B906-E041AA011D5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3310-EADF-4D49-98AD-BE16EAD4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1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D50-8CE7-4E94-B906-E041AA011D5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3310-EADF-4D49-98AD-BE16EAD4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1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485D50-8CE7-4E94-B906-E041AA011D5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C53310-EADF-4D49-98AD-BE16EAD4C6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3910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D50-8CE7-4E94-B906-E041AA011D5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3310-EADF-4D49-98AD-BE16EAD4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D50-8CE7-4E94-B906-E041AA011D5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3310-EADF-4D49-98AD-BE16EAD4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1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D50-8CE7-4E94-B906-E041AA011D5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3310-EADF-4D49-98AD-BE16EAD4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5D50-8CE7-4E94-B906-E041AA011D5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3310-EADF-4D49-98AD-BE16EAD4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485D50-8CE7-4E94-B906-E041AA011D5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C53310-EADF-4D49-98AD-BE16EAD4C6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35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485D50-8CE7-4E94-B906-E041AA011D5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C53310-EADF-4D49-98AD-BE16EAD4C6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287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C485D50-8CE7-4E94-B906-E041AA011D5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C53310-EADF-4D49-98AD-BE16EAD4C6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968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Subgroup analysis of: Ability, Gender and Performance Standards</a:t>
            </a:r>
            <a:br>
              <a:rPr lang="en-US" sz="4000" dirty="0" smtClean="0"/>
            </a:br>
            <a:r>
              <a:rPr lang="en-US" sz="4000" dirty="0" err="1" smtClean="0"/>
              <a:t>Lindo</a:t>
            </a:r>
            <a:r>
              <a:rPr lang="en-US" sz="4000" dirty="0" smtClean="0"/>
              <a:t>, Sanders, and </a:t>
            </a:r>
            <a:r>
              <a:rPr lang="en-US" sz="4000" dirty="0" err="1" smtClean="0"/>
              <a:t>Oreopoulos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Frank Cousin</a:t>
            </a:r>
          </a:p>
          <a:p>
            <a:r>
              <a:rPr lang="en-US" dirty="0" err="1" smtClean="0"/>
              <a:t>Educ</a:t>
            </a:r>
            <a:r>
              <a:rPr lang="en-US" dirty="0" smtClean="0"/>
              <a:t> 737</a:t>
            </a:r>
          </a:p>
          <a:p>
            <a:r>
              <a:rPr lang="en-US" dirty="0" smtClean="0"/>
              <a:t>University of Michigan April 18,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2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8207"/>
            <a:ext cx="9601200" cy="3581400"/>
          </a:xfrm>
        </p:spPr>
        <p:txBody>
          <a:bodyPr/>
          <a:lstStyle/>
          <a:p>
            <a:r>
              <a:rPr lang="en-US" dirty="0" smtClean="0"/>
              <a:t>Next Session GPA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75366"/>
              </p:ext>
            </p:extLst>
          </p:nvPr>
        </p:nvGraphicFramePr>
        <p:xfrm>
          <a:off x="2095098" y="2399990"/>
          <a:ext cx="8051439" cy="3516072"/>
        </p:xfrm>
        <a:graphic>
          <a:graphicData uri="http://schemas.openxmlformats.org/drawingml/2006/table">
            <a:tbl>
              <a:tblPr/>
              <a:tblGrid>
                <a:gridCol w="1651951"/>
                <a:gridCol w="899928"/>
                <a:gridCol w="899928"/>
                <a:gridCol w="899928"/>
                <a:gridCol w="899928"/>
                <a:gridCol w="899928"/>
                <a:gridCol w="899928"/>
                <a:gridCol w="999920"/>
              </a:tblGrid>
              <a:tr h="251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1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lowHS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highHS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english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noenglish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1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Gpa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&lt;cutoff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0.233***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0.247***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0.179*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0.207***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0.246***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0.229***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0.240***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(0.081)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(0.044)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(0.055)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gpaXgpalscutoff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0.745***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0.765***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0.542*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0.878***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0.651***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0.753***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0.726***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(0.059)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(0.067)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(0.230)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(0.110)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(0.085)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(0.088)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(0.114)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gpaXgpagrcutoff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0.699***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0.699***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0.587***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0.620***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0.743***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0.725***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0.630***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(0.052)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(0.055)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(0.122)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(0.071)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(0.071)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(0.062)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(0.094)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Constant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0.312***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0.275***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0.443***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0.281***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0.330***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0.309***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0.318***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(0.044)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11,258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8,457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2,801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4,166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7,092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8,012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3,246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1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R-squared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07928" y="5923204"/>
            <a:ext cx="417614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*** p&lt;0.001, ** p&lt;0.01, * p&lt;0.05, ~ p&lt;0.1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3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814379"/>
              </p:ext>
            </p:extLst>
          </p:nvPr>
        </p:nvGraphicFramePr>
        <p:xfrm>
          <a:off x="3229835" y="1958647"/>
          <a:ext cx="7362825" cy="978407"/>
        </p:xfrm>
        <a:graphic>
          <a:graphicData uri="http://schemas.openxmlformats.org/drawingml/2006/table">
            <a:tbl>
              <a:tblPr/>
              <a:tblGrid>
                <a:gridCol w="1510665"/>
                <a:gridCol w="822960"/>
                <a:gridCol w="822960"/>
                <a:gridCol w="822960"/>
                <a:gridCol w="822960"/>
                <a:gridCol w="822960"/>
                <a:gridCol w="82296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lowHS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highHS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english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noenglish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Gpa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&lt;cutoff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-0.047*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(0.048)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77609"/>
              </p:ext>
            </p:extLst>
          </p:nvPr>
        </p:nvGraphicFramePr>
        <p:xfrm>
          <a:off x="3229835" y="3037003"/>
          <a:ext cx="7362825" cy="782726"/>
        </p:xfrm>
        <a:graphic>
          <a:graphicData uri="http://schemas.openxmlformats.org/drawingml/2006/table">
            <a:tbl>
              <a:tblPr/>
              <a:tblGrid>
                <a:gridCol w="1510665"/>
                <a:gridCol w="822960"/>
                <a:gridCol w="822960"/>
                <a:gridCol w="822960"/>
                <a:gridCol w="822960"/>
                <a:gridCol w="822960"/>
                <a:gridCol w="82296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Constant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0.272***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0.265***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0.296***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0.214***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0.307***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0.277***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0.258***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8,821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6,826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1,995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3,373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5,448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6,406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2,415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2421140"/>
            <a:ext cx="17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four years: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07044"/>
              </p:ext>
            </p:extLst>
          </p:nvPr>
        </p:nvGraphicFramePr>
        <p:xfrm>
          <a:off x="3229834" y="4025925"/>
          <a:ext cx="7362825" cy="391363"/>
        </p:xfrm>
        <a:graphic>
          <a:graphicData uri="http://schemas.openxmlformats.org/drawingml/2006/table">
            <a:tbl>
              <a:tblPr/>
              <a:tblGrid>
                <a:gridCol w="1510665"/>
                <a:gridCol w="822960"/>
                <a:gridCol w="822960"/>
                <a:gridCol w="822960"/>
                <a:gridCol w="822960"/>
                <a:gridCol w="822960"/>
                <a:gridCol w="82296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Gpa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&lt;cutoff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-0.044~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-0.113*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-0.065*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(0.049)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(0.040)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(0.042)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76276"/>
              </p:ext>
            </p:extLst>
          </p:nvPr>
        </p:nvGraphicFramePr>
        <p:xfrm>
          <a:off x="3229833" y="4489591"/>
          <a:ext cx="7362825" cy="782726"/>
        </p:xfrm>
        <a:graphic>
          <a:graphicData uri="http://schemas.openxmlformats.org/drawingml/2006/table">
            <a:tbl>
              <a:tblPr/>
              <a:tblGrid>
                <a:gridCol w="1510665"/>
                <a:gridCol w="822960"/>
                <a:gridCol w="822960"/>
                <a:gridCol w="822960"/>
                <a:gridCol w="822960"/>
                <a:gridCol w="822960"/>
                <a:gridCol w="822960"/>
                <a:gridCol w="914400"/>
              </a:tblGrid>
              <a:tr h="1417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Constant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0.566***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0.550***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0.620***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0.503***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0.606***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0.552***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0.603***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7,293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5,610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1,683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2,799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4,494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5,320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1,973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4025925"/>
            <a:ext cx="198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five years: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83324"/>
              </p:ext>
            </p:extLst>
          </p:nvPr>
        </p:nvGraphicFramePr>
        <p:xfrm>
          <a:off x="3229832" y="5310375"/>
          <a:ext cx="7362825" cy="391363"/>
        </p:xfrm>
        <a:graphic>
          <a:graphicData uri="http://schemas.openxmlformats.org/drawingml/2006/table">
            <a:tbl>
              <a:tblPr/>
              <a:tblGrid>
                <a:gridCol w="1510665"/>
                <a:gridCol w="822960"/>
                <a:gridCol w="822960"/>
                <a:gridCol w="822960"/>
                <a:gridCol w="822960"/>
                <a:gridCol w="822960"/>
                <a:gridCol w="82296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Gpa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&lt;cutoff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-0.145**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-0.081~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(0.053)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(0.042)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(0.045)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200" y="5310375"/>
            <a:ext cx="156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six years: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80743"/>
              </p:ext>
            </p:extLst>
          </p:nvPr>
        </p:nvGraphicFramePr>
        <p:xfrm>
          <a:off x="3229832" y="5811997"/>
          <a:ext cx="7362825" cy="782726"/>
        </p:xfrm>
        <a:graphic>
          <a:graphicData uri="http://schemas.openxmlformats.org/drawingml/2006/table">
            <a:tbl>
              <a:tblPr/>
              <a:tblGrid>
                <a:gridCol w="1510665"/>
                <a:gridCol w="822960"/>
                <a:gridCol w="822960"/>
                <a:gridCol w="822960"/>
                <a:gridCol w="822960"/>
                <a:gridCol w="822960"/>
                <a:gridCol w="82296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Constant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0.674***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0.652***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0.760***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0.646***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0.693***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0.657***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0.726***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6,005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4,649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1,356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2,313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3,692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4,417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1,588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13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 threats to internal validity</a:t>
            </a:r>
          </a:p>
          <a:p>
            <a:pPr lvl="1"/>
            <a:r>
              <a:rPr lang="en-US" dirty="0" smtClean="0"/>
              <a:t>Discontinuity at the cutoff for all students or subgroups if students or teachers tried to game the system</a:t>
            </a:r>
          </a:p>
          <a:p>
            <a:pPr lvl="1"/>
            <a:r>
              <a:rPr lang="en-US" dirty="0" smtClean="0"/>
              <a:t>If students on academic probation did not read their letter</a:t>
            </a:r>
          </a:p>
          <a:p>
            <a:pPr lvl="1"/>
            <a:endParaRPr lang="en-US" dirty="0"/>
          </a:p>
          <a:p>
            <a:r>
              <a:rPr lang="en-US" dirty="0" smtClean="0"/>
              <a:t>External validity</a:t>
            </a:r>
          </a:p>
          <a:p>
            <a:pPr lvl="1"/>
            <a:r>
              <a:rPr lang="en-US" dirty="0" smtClean="0"/>
              <a:t>This study generalizes to students at comparable universities that fall within a similar bandwidth of from the 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6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go from here?</a:t>
            </a:r>
            <a:br>
              <a:rPr lang="en-US" dirty="0" smtClean="0"/>
            </a:br>
            <a:r>
              <a:rPr lang="en-US" dirty="0" smtClean="0"/>
              <a:t>My (sub)subgroup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Wanted to know if ability difference impacted those with a lower range of GPAs.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682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sample</a:t>
            </a:r>
          </a:p>
          <a:p>
            <a:pPr lvl="1"/>
            <a:r>
              <a:rPr lang="en-US" dirty="0" smtClean="0"/>
              <a:t>These students have below median high school grades, for the college.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= 9473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Power analysis results:  2.4 (MDEF of a RCT) = 0.1248 MDEF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14587" y="3903440"/>
          <a:ext cx="7362825" cy="195681"/>
        </p:xfrm>
        <a:graphic>
          <a:graphicData uri="http://schemas.openxmlformats.org/drawingml/2006/table">
            <a:tbl>
              <a:tblPr/>
              <a:tblGrid>
                <a:gridCol w="1510665"/>
                <a:gridCol w="822960"/>
                <a:gridCol w="822960"/>
                <a:gridCol w="822960"/>
                <a:gridCol w="822960"/>
                <a:gridCol w="822960"/>
                <a:gridCol w="82296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9,473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5,618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3,855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3,673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5,800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6,923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2,550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12319"/>
              </p:ext>
            </p:extLst>
          </p:nvPr>
        </p:nvGraphicFramePr>
        <p:xfrm>
          <a:off x="2414587" y="3640264"/>
          <a:ext cx="7362825" cy="195681"/>
        </p:xfrm>
        <a:graphic>
          <a:graphicData uri="http://schemas.openxmlformats.org/drawingml/2006/table">
            <a:tbl>
              <a:tblPr/>
              <a:tblGrid>
                <a:gridCol w="1510665"/>
                <a:gridCol w="822960"/>
                <a:gridCol w="822960"/>
                <a:gridCol w="822960"/>
                <a:gridCol w="822960"/>
                <a:gridCol w="822960"/>
                <a:gridCol w="82296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lowHS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highHS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english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noenglish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29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egression discontinuity</a:t>
            </a:r>
          </a:p>
          <a:p>
            <a:r>
              <a:rPr lang="en-US" dirty="0" smtClean="0"/>
              <a:t>Only kept those who had &lt; 50</a:t>
            </a:r>
            <a:r>
              <a:rPr lang="en-US" baseline="30000" dirty="0" smtClean="0"/>
              <a:t>th</a:t>
            </a:r>
            <a:r>
              <a:rPr lang="en-US" dirty="0" smtClean="0"/>
              <a:t> percentile high school grades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lowHS</a:t>
            </a:r>
            <a:r>
              <a:rPr lang="en-US" dirty="0" smtClean="0"/>
              <a:t>/</a:t>
            </a:r>
            <a:r>
              <a:rPr lang="en-US" dirty="0" err="1" smtClean="0"/>
              <a:t>higHS</a:t>
            </a:r>
            <a:r>
              <a:rPr lang="en-US" dirty="0" smtClean="0"/>
              <a:t> corresponds to first and second quartiles</a:t>
            </a:r>
          </a:p>
          <a:p>
            <a:r>
              <a:rPr lang="en-US" dirty="0" smtClean="0"/>
              <a:t>Need validity check</a:t>
            </a:r>
          </a:p>
          <a:p>
            <a:endParaRPr lang="en-US" dirty="0"/>
          </a:p>
          <a:p>
            <a:r>
              <a:rPr lang="en-US" dirty="0" smtClean="0"/>
              <a:t>Ran cross-validation method of optimizing bandwidth within 1.2 </a:t>
            </a:r>
            <a:r>
              <a:rPr lang="en-US" dirty="0" err="1" smtClean="0"/>
              <a:t>bw</a:t>
            </a:r>
            <a:r>
              <a:rPr lang="en-US" dirty="0" smtClean="0"/>
              <a:t>, result </a:t>
            </a:r>
            <a:r>
              <a:rPr lang="en-US" dirty="0" err="1" smtClean="0"/>
              <a:t>bw</a:t>
            </a:r>
            <a:r>
              <a:rPr lang="en-US" dirty="0" smtClean="0"/>
              <a:t>= .531, still deciding on whether to use this.</a:t>
            </a:r>
          </a:p>
          <a:p>
            <a:pPr lvl="1"/>
            <a:r>
              <a:rPr lang="en-US" dirty="0"/>
              <a:t>GPA: 2.031 to 0.969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4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56" y="1027906"/>
            <a:ext cx="6446059" cy="468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0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6766"/>
            <a:ext cx="9601200" cy="48694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Outcome variables</a:t>
            </a:r>
          </a:p>
          <a:p>
            <a:pPr lvl="1"/>
            <a:r>
              <a:rPr lang="en-US" dirty="0" smtClean="0"/>
              <a:t>Leaving after first year</a:t>
            </a:r>
          </a:p>
          <a:p>
            <a:pPr lvl="1"/>
            <a:r>
              <a:rPr lang="en-US" dirty="0" smtClean="0"/>
              <a:t>Changes in GPA of subsequent semesters</a:t>
            </a:r>
          </a:p>
          <a:p>
            <a:pPr lvl="1"/>
            <a:r>
              <a:rPr lang="en-US" dirty="0" smtClean="0"/>
              <a:t>Graduation in 4, 5, and 6 years</a:t>
            </a:r>
          </a:p>
          <a:p>
            <a:endParaRPr lang="en-US" dirty="0" smtClean="0"/>
          </a:p>
          <a:p>
            <a:r>
              <a:rPr lang="en-US" dirty="0" smtClean="0"/>
              <a:t>Independent variables</a:t>
            </a:r>
          </a:p>
          <a:p>
            <a:pPr lvl="1"/>
            <a:r>
              <a:rPr lang="en-US" dirty="0" smtClean="0"/>
              <a:t>GPA distance from cutoff, discrete at the hundredth</a:t>
            </a:r>
          </a:p>
          <a:p>
            <a:pPr lvl="1"/>
            <a:r>
              <a:rPr lang="en-US" dirty="0" smtClean="0"/>
              <a:t>Interactions on either side of cut, dummy interactions with distance</a:t>
            </a:r>
          </a:p>
          <a:p>
            <a:endParaRPr lang="en-US" dirty="0" smtClean="0"/>
          </a:p>
          <a:p>
            <a:r>
              <a:rPr lang="en-US" dirty="0" smtClean="0"/>
              <a:t>Covariates </a:t>
            </a:r>
          </a:p>
          <a:p>
            <a:pPr lvl="1"/>
            <a:r>
              <a:rPr lang="en-US" dirty="0" smtClean="0"/>
              <a:t>Female/male</a:t>
            </a:r>
          </a:p>
          <a:p>
            <a:pPr lvl="1"/>
            <a:r>
              <a:rPr lang="en-US" dirty="0" smtClean="0"/>
              <a:t>English native language/non</a:t>
            </a:r>
          </a:p>
          <a:p>
            <a:pPr lvl="1"/>
            <a:r>
              <a:rPr lang="en-US" dirty="0" smtClean="0"/>
              <a:t>High school grades above/below median</a:t>
            </a:r>
          </a:p>
          <a:p>
            <a:pPr lvl="1"/>
            <a:r>
              <a:rPr lang="en-US" dirty="0" smtClean="0"/>
              <a:t>Campus attending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8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𝐺𝑃𝐴𝑁𝑂𝑅𝑀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𝑦𝑒𝑎𝑟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𝐺𝑃𝐴𝑁𝑂𝑅𝑀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𝑦𝑒𝑎𝑟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𝑖𝑐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66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639" y="1735156"/>
            <a:ext cx="9601200" cy="3581400"/>
          </a:xfrm>
        </p:spPr>
        <p:txBody>
          <a:bodyPr/>
          <a:lstStyle/>
          <a:p>
            <a:r>
              <a:rPr lang="en-US" dirty="0" smtClean="0"/>
              <a:t>Leave after first evaluation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19200"/>
              </p:ext>
            </p:extLst>
          </p:nvPr>
        </p:nvGraphicFramePr>
        <p:xfrm>
          <a:off x="1621372" y="2355924"/>
          <a:ext cx="8899735" cy="3955980"/>
        </p:xfrm>
        <a:graphic>
          <a:graphicData uri="http://schemas.openxmlformats.org/drawingml/2006/table">
            <a:tbl>
              <a:tblPr/>
              <a:tblGrid>
                <a:gridCol w="1826000"/>
                <a:gridCol w="994744"/>
                <a:gridCol w="994744"/>
                <a:gridCol w="994744"/>
                <a:gridCol w="994744"/>
                <a:gridCol w="994744"/>
                <a:gridCol w="994744"/>
                <a:gridCol w="1105271"/>
              </a:tblGrid>
              <a:tr h="2825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25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lowHS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highHS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english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noenglish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25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Gpa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&lt;cutoff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0.020~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5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(0.008)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5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gpaXgpalscutoff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-0.039~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-0.065~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5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(0.044)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5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gpaXgpagrcutoff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5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(0.019)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5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Constant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0.045***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0.042***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0.051***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0.041***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0.048***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0.051***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0.030***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5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(0.005)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(0.006)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(0.008)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(0.007)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(0.007)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(0.006)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(0.007)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5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5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9,473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5,618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3,855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3,673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5,800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6,923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2,550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5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R-squared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0.005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7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low performing high school students’ respond to a</a:t>
            </a:r>
            <a:r>
              <a:rPr lang="en-US" dirty="0"/>
              <a:t> n</a:t>
            </a:r>
            <a:r>
              <a:rPr lang="en-US" dirty="0" smtClean="0"/>
              <a:t>egative signal (letter)</a:t>
            </a:r>
            <a:r>
              <a:rPr lang="en-US" dirty="0"/>
              <a:t> </a:t>
            </a:r>
            <a:r>
              <a:rPr lang="en-US" dirty="0" smtClean="0"/>
              <a:t>and negative incentive(suspension) in college?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College remediation (negative)</a:t>
            </a: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	Jacob and </a:t>
            </a:r>
            <a:r>
              <a:rPr lang="en-US" sz="1800" dirty="0" err="1" smtClean="0"/>
              <a:t>Lefgren</a:t>
            </a:r>
            <a:r>
              <a:rPr lang="en-US" sz="1800" dirty="0" smtClean="0"/>
              <a:t> (2004)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Martorell</a:t>
            </a:r>
            <a:r>
              <a:rPr lang="en-US" sz="1800" dirty="0" smtClean="0"/>
              <a:t> and </a:t>
            </a:r>
            <a:r>
              <a:rPr lang="en-US" sz="1800" dirty="0" err="1" smtClean="0"/>
              <a:t>McFarlin</a:t>
            </a:r>
            <a:r>
              <a:rPr lang="en-US" sz="1800" dirty="0" smtClean="0"/>
              <a:t> (2007)</a:t>
            </a:r>
          </a:p>
          <a:p>
            <a:pPr lvl="1"/>
            <a:r>
              <a:rPr lang="en-US" dirty="0" smtClean="0"/>
              <a:t>High school exit exams (negative), Financial incentives for high school performance (positive)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Papay</a:t>
            </a:r>
            <a:r>
              <a:rPr lang="en-US" sz="1800" dirty="0" smtClean="0"/>
              <a:t>, </a:t>
            </a:r>
            <a:r>
              <a:rPr lang="en-US" sz="1800" dirty="0" err="1" smtClean="0"/>
              <a:t>Murnane</a:t>
            </a:r>
            <a:r>
              <a:rPr lang="en-US" sz="1800" dirty="0" smtClean="0"/>
              <a:t>, Willett (2008)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Fryer (2007)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9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6342"/>
            <a:ext cx="9601200" cy="3581400"/>
          </a:xfrm>
        </p:spPr>
        <p:txBody>
          <a:bodyPr/>
          <a:lstStyle/>
          <a:p>
            <a:r>
              <a:rPr lang="en-US" dirty="0" smtClean="0"/>
              <a:t>Next session GPA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12935"/>
              </p:ext>
            </p:extLst>
          </p:nvPr>
        </p:nvGraphicFramePr>
        <p:xfrm>
          <a:off x="1599339" y="2496405"/>
          <a:ext cx="8525161" cy="3680558"/>
        </p:xfrm>
        <a:graphic>
          <a:graphicData uri="http://schemas.openxmlformats.org/drawingml/2006/table">
            <a:tbl>
              <a:tblPr/>
              <a:tblGrid>
                <a:gridCol w="1749147"/>
                <a:gridCol w="952877"/>
                <a:gridCol w="952877"/>
                <a:gridCol w="952877"/>
                <a:gridCol w="952877"/>
                <a:gridCol w="952877"/>
                <a:gridCol w="952877"/>
                <a:gridCol w="1058752"/>
              </a:tblGrid>
              <a:tr h="262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lowHS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highHS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english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noenglish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Gpa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&lt;cutoff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0.247***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0.219***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0.292***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0.229***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0.255***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0.243***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0.251***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(0.054)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(0.053)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(0.069)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gpaXgpalscutoff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0.765***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0.674***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0.876***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0.906***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0.659***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0.783***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0.719***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(0.067)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(0.078)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(0.139)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(0.130)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(0.082)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(0.078)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(0.147)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gpaXgpagrcutoff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0.699***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0.688***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0.679***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0.636***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0.739***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0.725***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0.626***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(0.055)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(0.070)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(0.093)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(0.093)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(0.076)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(0.057)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(0.122)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Constant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0.275***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0.233***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0.339***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0.250***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0.290***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0.271***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0.287***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(0.044)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8,457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5,014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3,443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3,251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5,206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6,124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2,333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8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R-squared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2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0409"/>
            <a:ext cx="9601200" cy="3581400"/>
          </a:xfrm>
        </p:spPr>
        <p:txBody>
          <a:bodyPr/>
          <a:lstStyle/>
          <a:p>
            <a:r>
              <a:rPr lang="en-US" dirty="0" smtClean="0"/>
              <a:t>Graduation in six years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6031"/>
              </p:ext>
            </p:extLst>
          </p:nvPr>
        </p:nvGraphicFramePr>
        <p:xfrm>
          <a:off x="2414587" y="2631345"/>
          <a:ext cx="8359906" cy="3813516"/>
        </p:xfrm>
        <a:graphic>
          <a:graphicData uri="http://schemas.openxmlformats.org/drawingml/2006/table">
            <a:tbl>
              <a:tblPr/>
              <a:tblGrid>
                <a:gridCol w="1715241"/>
                <a:gridCol w="934406"/>
                <a:gridCol w="934406"/>
                <a:gridCol w="934406"/>
                <a:gridCol w="934406"/>
                <a:gridCol w="934406"/>
                <a:gridCol w="934406"/>
                <a:gridCol w="1038229"/>
              </a:tblGrid>
              <a:tr h="272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lowHS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highHS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english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noenglish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Gpa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&lt;cutoff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-0.013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(0.048)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(0.054)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gpaXgpalscutoff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0.505***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0.496***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0.455***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0.595***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0.409***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0.464***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0.603***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(0.058)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(0.071)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(0.094)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(0.103)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(0.092)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(0.072)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(0.139)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gpaXgpagrcutoff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0.211***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0.239***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0.169*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0.158~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0.247***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0.234***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(0.060)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(0.068)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(0.079)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(0.087)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(0.063)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(0.054)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(0.105)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Constant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0.652***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0.625***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0.689***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0.621***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0.671***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0.640***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0.689***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(0.039)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4,649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2,815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1,834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1,828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2,821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3,458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1,191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R-squared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45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 threats to internal validity</a:t>
            </a:r>
          </a:p>
          <a:p>
            <a:pPr lvl="1"/>
            <a:r>
              <a:rPr lang="en-US" dirty="0" smtClean="0"/>
              <a:t>Discontinuity at the cutoff for all students or sub-subgroups if students or teachers tried to game the system</a:t>
            </a:r>
          </a:p>
          <a:p>
            <a:pPr lvl="2"/>
            <a:r>
              <a:rPr lang="en-US" dirty="0" smtClean="0"/>
              <a:t>*** If </a:t>
            </a:r>
            <a:r>
              <a:rPr lang="en-US" dirty="0"/>
              <a:t>for some reason low performing high school students know the cut off better than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If students on academic probation did not read their letter</a:t>
            </a:r>
          </a:p>
          <a:p>
            <a:pPr lvl="1"/>
            <a:endParaRPr lang="en-US" dirty="0"/>
          </a:p>
          <a:p>
            <a:r>
              <a:rPr lang="en-US" dirty="0" smtClean="0"/>
              <a:t>External validity</a:t>
            </a:r>
          </a:p>
          <a:p>
            <a:pPr lvl="1"/>
            <a:r>
              <a:rPr lang="en-US" dirty="0" smtClean="0"/>
              <a:t>This study generalizes to students at comparable universities that fall within a similar bandwidth of from the 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1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campuses</a:t>
            </a:r>
          </a:p>
          <a:p>
            <a:pPr lvl="1"/>
            <a:r>
              <a:rPr lang="en-US" dirty="0" smtClean="0"/>
              <a:t>Campus one: central campus, 55% acceptance</a:t>
            </a:r>
          </a:p>
          <a:p>
            <a:pPr lvl="2"/>
            <a:r>
              <a:rPr lang="en-US" dirty="0" smtClean="0"/>
              <a:t>Resembles large US state college</a:t>
            </a:r>
          </a:p>
          <a:p>
            <a:pPr lvl="2"/>
            <a:r>
              <a:rPr lang="en-US" dirty="0" smtClean="0"/>
              <a:t>Probation cutoff 1.5 GPA</a:t>
            </a:r>
          </a:p>
          <a:p>
            <a:pPr lvl="2"/>
            <a:r>
              <a:rPr lang="en-US" dirty="0" smtClean="0"/>
              <a:t>51% of sample at .6 </a:t>
            </a:r>
            <a:r>
              <a:rPr lang="en-US" dirty="0" err="1" smtClean="0"/>
              <a:t>bw</a:t>
            </a:r>
            <a:endParaRPr lang="en-US" dirty="0" smtClean="0"/>
          </a:p>
          <a:p>
            <a:pPr lvl="1"/>
            <a:r>
              <a:rPr lang="en-US" dirty="0" smtClean="0"/>
              <a:t>Satellite campuses, more part time and commuter students, 77% acceptance</a:t>
            </a:r>
          </a:p>
          <a:p>
            <a:pPr lvl="2"/>
            <a:r>
              <a:rPr lang="en-US" dirty="0" smtClean="0"/>
              <a:t>Campus two: Probation cutoff 1.5 GPA, 20% of sample at .6 </a:t>
            </a:r>
            <a:r>
              <a:rPr lang="en-US" dirty="0" err="1" smtClean="0"/>
              <a:t>bw</a:t>
            </a:r>
            <a:endParaRPr lang="en-US" dirty="0" smtClean="0"/>
          </a:p>
          <a:p>
            <a:pPr lvl="2"/>
            <a:r>
              <a:rPr lang="en-US" dirty="0" smtClean="0"/>
              <a:t>Campus three: Probation cutoff 1.6 GPA, 29% of sample at .6 </a:t>
            </a:r>
            <a:r>
              <a:rPr lang="en-US" dirty="0" err="1" smtClean="0"/>
              <a:t>bw</a:t>
            </a:r>
            <a:endParaRPr lang="en-US" dirty="0"/>
          </a:p>
          <a:p>
            <a:r>
              <a:rPr lang="en-US" dirty="0" smtClean="0"/>
              <a:t>Canada! </a:t>
            </a:r>
            <a:endParaRPr lang="en-US" dirty="0"/>
          </a:p>
        </p:txBody>
      </p:sp>
      <p:pic>
        <p:nvPicPr>
          <p:cNvPr id="1026" name="Picture 2" descr="Flag for Canada on Apple iOS 9.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480" y="5101840"/>
            <a:ext cx="608700" cy="60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30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included in the sample?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8 cohorts observed for two years entering 1996 to 2004</a:t>
            </a:r>
          </a:p>
          <a:p>
            <a:r>
              <a:rPr lang="en-US" sz="2800" dirty="0" smtClean="0"/>
              <a:t>Ages 17 to 21</a:t>
            </a:r>
          </a:p>
          <a:p>
            <a:r>
              <a:rPr lang="en-US" sz="2800" dirty="0" smtClean="0"/>
              <a:t>Have had their academic standing evaluated, and are within .6 GPA of cutoff</a:t>
            </a:r>
          </a:p>
          <a:p>
            <a:r>
              <a:rPr lang="en-US" sz="2800" dirty="0" smtClean="0"/>
              <a:t>Students were omitted if they were missing any variable of interest</a:t>
            </a:r>
          </a:p>
          <a:p>
            <a:r>
              <a:rPr lang="en-US" sz="2800" dirty="0" smtClean="0"/>
              <a:t>n= 12530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584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 local randomization: assumption that students within .6 GPA above and below cutoff are comparable</a:t>
            </a:r>
          </a:p>
          <a:p>
            <a:r>
              <a:rPr lang="en-US" dirty="0" smtClean="0"/>
              <a:t>Treatment group: Students within .6 below cutoff were placed on academic probation</a:t>
            </a:r>
          </a:p>
          <a:p>
            <a:pPr lvl="1"/>
            <a:r>
              <a:rPr lang="en-US" dirty="0" smtClean="0"/>
              <a:t>Letter telling them they are on probation and will be suspended if GPA in subsequent sessions is not above cutoff</a:t>
            </a:r>
          </a:p>
          <a:p>
            <a:r>
              <a:rPr lang="en-US" dirty="0" smtClean="0"/>
              <a:t>Control: students just above the cutoff do not receive a letter or threat of suspension</a:t>
            </a:r>
          </a:p>
          <a:p>
            <a:pPr lvl="2"/>
            <a:r>
              <a:rPr lang="en-US" dirty="0" smtClean="0"/>
              <a:t>Assumption that first-year students are less knowledgeable about the cutoff, therefore probation status near cutoff will be somewhat random on either side of the cutoff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6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37458" t="20490" r="33451" b="47525"/>
          <a:stretch/>
        </p:blipFill>
        <p:spPr bwMode="auto">
          <a:xfrm>
            <a:off x="1553378" y="583896"/>
            <a:ext cx="8464397" cy="5343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506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8631"/>
            <a:ext cx="9601200" cy="4148769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 smtClean="0"/>
              <a:t>Outcome variables</a:t>
            </a:r>
          </a:p>
          <a:p>
            <a:pPr lvl="1"/>
            <a:r>
              <a:rPr lang="en-US" sz="2900" dirty="0" smtClean="0"/>
              <a:t>Leaving after first year</a:t>
            </a:r>
          </a:p>
          <a:p>
            <a:pPr lvl="1"/>
            <a:r>
              <a:rPr lang="en-US" sz="2900" dirty="0" smtClean="0"/>
              <a:t>Changes in GPA of subsequent semesters</a:t>
            </a:r>
          </a:p>
          <a:p>
            <a:pPr lvl="1"/>
            <a:r>
              <a:rPr lang="en-US" sz="2900" dirty="0" smtClean="0"/>
              <a:t>Graduation in 4, 5, and 6 years</a:t>
            </a:r>
          </a:p>
          <a:p>
            <a:endParaRPr lang="en-US" sz="2900" dirty="0" smtClean="0"/>
          </a:p>
          <a:p>
            <a:r>
              <a:rPr lang="en-US" sz="2900" dirty="0" smtClean="0"/>
              <a:t>Independent variables</a:t>
            </a:r>
          </a:p>
          <a:p>
            <a:pPr lvl="1"/>
            <a:r>
              <a:rPr lang="en-US" sz="2900" dirty="0" smtClean="0"/>
              <a:t>GPA distance from cutoff, discrete at the hundredth</a:t>
            </a:r>
          </a:p>
          <a:p>
            <a:pPr lvl="1"/>
            <a:r>
              <a:rPr lang="en-US" sz="2900" dirty="0" smtClean="0"/>
              <a:t>Interactions on either side of cut, dummy interactions with distance</a:t>
            </a:r>
          </a:p>
          <a:p>
            <a:endParaRPr lang="en-US" sz="2900" dirty="0" smtClean="0"/>
          </a:p>
          <a:p>
            <a:r>
              <a:rPr lang="en-US" sz="2900" dirty="0" smtClean="0"/>
              <a:t>Covariates </a:t>
            </a:r>
          </a:p>
          <a:p>
            <a:pPr lvl="1"/>
            <a:r>
              <a:rPr lang="en-US" sz="2900" dirty="0" smtClean="0"/>
              <a:t>Female/male</a:t>
            </a:r>
          </a:p>
          <a:p>
            <a:pPr lvl="1"/>
            <a:r>
              <a:rPr lang="en-US" sz="2900" dirty="0" smtClean="0"/>
              <a:t>English native language/non</a:t>
            </a:r>
          </a:p>
          <a:p>
            <a:pPr lvl="1"/>
            <a:r>
              <a:rPr lang="en-US" sz="2900" dirty="0" smtClean="0"/>
              <a:t>High school grades above/below median</a:t>
            </a:r>
          </a:p>
          <a:p>
            <a:pPr lvl="1"/>
            <a:r>
              <a:rPr lang="en-US" sz="2900" dirty="0" smtClean="0"/>
              <a:t>Campus attending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6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97446"/>
                <a:ext cx="9601200" cy="426995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𝐺𝑃𝐴𝑁𝑂𝑅𝑀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𝑖𝑐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𝑦𝑒𝑎𝑟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𝐺𝑃𝐴𝑁𝑂𝑅𝑀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𝑖𝑐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𝑦𝑒𝑎𝑟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𝑖𝑐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Coefficient of interest is </a:t>
                </a:r>
                <a14:m>
                  <m:oMath xmlns:m="http://schemas.openxmlformats.org/officeDocument/2006/math" xmlns="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Individual GPA “</a:t>
                </a:r>
                <a:r>
                  <a:rPr lang="en-US" sz="2800" dirty="0" err="1" smtClean="0"/>
                  <a:t>i</a:t>
                </a:r>
                <a:r>
                  <a:rPr lang="en-US" sz="2800" dirty="0" smtClean="0"/>
                  <a:t>”</a:t>
                </a:r>
              </a:p>
              <a:p>
                <a:r>
                  <a:rPr lang="en-US" sz="2800" dirty="0" smtClean="0"/>
                  <a:t>On campus “c”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97446"/>
                <a:ext cx="9601200" cy="4269954"/>
              </a:xfrm>
              <a:blipFill rotWithShape="0"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19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after first evaluation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35275"/>
              </p:ext>
            </p:extLst>
          </p:nvPr>
        </p:nvGraphicFramePr>
        <p:xfrm>
          <a:off x="1842685" y="2344909"/>
          <a:ext cx="8347918" cy="3832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781"/>
                <a:gridCol w="933066"/>
                <a:gridCol w="933066"/>
                <a:gridCol w="933066"/>
                <a:gridCol w="933066"/>
                <a:gridCol w="933066"/>
                <a:gridCol w="933066"/>
                <a:gridCol w="1036741"/>
              </a:tblGrid>
              <a:tr h="2737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</a:tr>
              <a:tr h="2737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english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noenglish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</a:tr>
              <a:tr h="2737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</a:tr>
              <a:tr h="2737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Gpa</a:t>
                      </a:r>
                      <a:r>
                        <a:rPr lang="en-US" sz="1200" dirty="0" smtClean="0">
                          <a:effectLst/>
                        </a:rPr>
                        <a:t>&lt;cutoff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0.018*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0.032~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0.037*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0.028**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</a:tr>
              <a:tr h="2737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(0.017)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(0.015)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(0.010)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(0.011)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</a:tr>
              <a:tr h="2737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gpaXgpalscutoff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-0.042*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-0.039~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-0.088*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</a:tr>
              <a:tr h="2737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(0.023)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(0.048)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(0.040)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(0.029)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(0.025)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(0.038)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</a:tr>
              <a:tr h="2737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gpaXgpagrcutoff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</a:tr>
              <a:tr h="2737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(0.010)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(0.013)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(0.018)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(0.019)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(0.012)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(0.013)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(0.018)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</a:tr>
              <a:tr h="2737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0.041***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0.026***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0.038***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0.043***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0.047***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0.025***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</a:tr>
              <a:tr h="2737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(0.007)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</a:tr>
              <a:tr h="2737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</a:tr>
              <a:tr h="2737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Observations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12,530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9,473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3,057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4,701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7,829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9,006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3,524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</a:tr>
              <a:tr h="2737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R-squared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5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728</TotalTime>
  <Words>2270</Words>
  <Application>Microsoft Macintosh PowerPoint</Application>
  <PresentationFormat>Custom</PresentationFormat>
  <Paragraphs>873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Crop</vt:lpstr>
      <vt:lpstr>Subgroup analysis of: Ability, Gender and Performance Standards Lindo, Sanders, and Oreopoulos.</vt:lpstr>
      <vt:lpstr>Research Question</vt:lpstr>
      <vt:lpstr>Setting of the Study</vt:lpstr>
      <vt:lpstr>Who is included in the sample?</vt:lpstr>
      <vt:lpstr>Procedures</vt:lpstr>
      <vt:lpstr>PowerPoint Presentation</vt:lpstr>
      <vt:lpstr>Measures</vt:lpstr>
      <vt:lpstr>Equations</vt:lpstr>
      <vt:lpstr>Results</vt:lpstr>
      <vt:lpstr>Results</vt:lpstr>
      <vt:lpstr>Graduation</vt:lpstr>
      <vt:lpstr>Threats to validity</vt:lpstr>
      <vt:lpstr>Where do we go from here? My (sub)subgroup analysis</vt:lpstr>
      <vt:lpstr>Sample</vt:lpstr>
      <vt:lpstr>Procedure</vt:lpstr>
      <vt:lpstr>PowerPoint Presentation</vt:lpstr>
      <vt:lpstr>Measures</vt:lpstr>
      <vt:lpstr>Equations</vt:lpstr>
      <vt:lpstr>Preliminary results</vt:lpstr>
      <vt:lpstr>Results</vt:lpstr>
      <vt:lpstr>Results</vt:lpstr>
      <vt:lpstr>Threats to validity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Ability and Academic Probation, subgroup analysis of Lindo, et al.</dc:title>
  <dc:creator>Cousin, Frank</dc:creator>
  <cp:lastModifiedBy>Frank Cousin</cp:lastModifiedBy>
  <cp:revision>39</cp:revision>
  <dcterms:created xsi:type="dcterms:W3CDTF">2016-04-13T21:58:54Z</dcterms:created>
  <dcterms:modified xsi:type="dcterms:W3CDTF">2017-10-24T18:24:00Z</dcterms:modified>
</cp:coreProperties>
</file>