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830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33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77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9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35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012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567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48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334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88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2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0D1B-00B6-49E0-B35E-7145EFB2B731}" type="datetimeFigureOut">
              <a:rPr lang="en-PH" smtClean="0"/>
              <a:t>5/10/2019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328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FT900 Alexa Demo</a:t>
            </a:r>
            <a:endParaRPr lang="en-PH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3600" dirty="0" smtClean="0"/>
              <a:t>For </a:t>
            </a:r>
            <a:r>
              <a:rPr lang="en-PH" sz="3600" dirty="0" err="1" smtClean="0"/>
              <a:t>PanL</a:t>
            </a:r>
            <a:r>
              <a:rPr lang="en-PH" sz="3600" dirty="0" smtClean="0"/>
              <a:t> Smart Home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135975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RPI Alexa Gateway</a:t>
            </a:r>
            <a:endParaRPr lang="en-PH" dirty="0"/>
          </a:p>
        </p:txBody>
      </p:sp>
      <p:grpSp>
        <p:nvGrpSpPr>
          <p:cNvPr id="46" name="Group 45"/>
          <p:cNvGrpSpPr/>
          <p:nvPr/>
        </p:nvGrpSpPr>
        <p:grpSpPr>
          <a:xfrm>
            <a:off x="1508760" y="1295400"/>
            <a:ext cx="8427720" cy="5425440"/>
            <a:chOff x="1508760" y="1295400"/>
            <a:chExt cx="8427720" cy="5425440"/>
          </a:xfrm>
        </p:grpSpPr>
        <p:sp>
          <p:nvSpPr>
            <p:cNvPr id="21" name="Rounded Rectangle 20"/>
            <p:cNvSpPr/>
            <p:nvPr/>
          </p:nvSpPr>
          <p:spPr>
            <a:xfrm>
              <a:off x="2118359" y="1569720"/>
              <a:ext cx="7147560" cy="6400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b="1" dirty="0" smtClean="0"/>
            </a:p>
            <a:p>
              <a:pPr algn="ctr"/>
              <a:r>
                <a:rPr lang="en-PH" b="1" dirty="0" smtClean="0"/>
                <a:t>AVS SDK </a:t>
              </a:r>
              <a:r>
                <a:rPr lang="en-PH" b="1" dirty="0" err="1" smtClean="0"/>
                <a:t>SampleApp</a:t>
              </a:r>
              <a:endParaRPr lang="en-PH" b="1" dirty="0"/>
            </a:p>
            <a:p>
              <a:pPr algn="ctr"/>
              <a:endParaRPr lang="en-PH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48839" y="2362200"/>
              <a:ext cx="7147561" cy="4114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 smtClean="0"/>
            </a:p>
            <a:p>
              <a:pPr algn="ctr"/>
              <a:endParaRPr lang="en-PH" dirty="0" smtClean="0"/>
            </a:p>
            <a:p>
              <a:pPr algn="ctr"/>
              <a:r>
                <a:rPr lang="en-PH" dirty="0" smtClean="0"/>
                <a:t>AVS SDK library</a:t>
              </a:r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 smtClean="0"/>
            </a:p>
            <a:p>
              <a:pPr algn="ctr"/>
              <a:endParaRPr lang="en-PH" dirty="0" smtClean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508760" y="1295400"/>
              <a:ext cx="8427720" cy="5425440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41134" y="4270822"/>
              <a:ext cx="5340866" cy="202329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err="1" smtClean="0"/>
                <a:t>GStreamer</a:t>
              </a:r>
              <a:r>
                <a:rPr lang="en-PH" b="1" dirty="0" smtClean="0"/>
                <a:t> Media Player</a:t>
              </a:r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273539" y="4671078"/>
              <a:ext cx="1591084" cy="136396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Media </a:t>
              </a:r>
            </a:p>
            <a:p>
              <a:pPr algn="ctr"/>
              <a:r>
                <a:rPr lang="en-PH" b="1" dirty="0" smtClean="0"/>
                <a:t>Player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41134" y="2895242"/>
              <a:ext cx="5340866" cy="12195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b="1" dirty="0" smtClean="0"/>
            </a:p>
            <a:p>
              <a:pPr algn="ctr"/>
              <a:r>
                <a:rPr lang="en-PH" b="1" dirty="0" smtClean="0"/>
                <a:t>Capability Agents</a:t>
              </a:r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73538" y="3268998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Speech Synthesizer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916025" y="3272441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Alerts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573451" y="3272441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Audio </a:t>
              </a:r>
            </a:p>
            <a:p>
              <a:pPr algn="ctr"/>
              <a:r>
                <a:rPr lang="en-PH" b="1" dirty="0" smtClean="0"/>
                <a:t>Player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16025" y="4671078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Attachment </a:t>
              </a:r>
              <a:r>
                <a:rPr lang="en-PH" b="1" dirty="0" err="1" smtClean="0"/>
                <a:t>ReaderSource</a:t>
              </a:r>
              <a:endParaRPr lang="en-PH" b="1" dirty="0" smtClean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73451" y="4671078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err="1" smtClean="0"/>
                <a:t>IStream</a:t>
              </a:r>
              <a:r>
                <a:rPr lang="en-PH" b="1" dirty="0" smtClean="0"/>
                <a:t> </a:t>
              </a:r>
              <a:endParaRPr lang="en-PH" b="1" dirty="0"/>
            </a:p>
            <a:p>
              <a:pPr algn="ctr"/>
              <a:r>
                <a:rPr lang="en-PH" b="1" dirty="0" smtClean="0"/>
                <a:t>Source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927077" y="5372118"/>
              <a:ext cx="3237457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err="1" smtClean="0"/>
                <a:t>BaseStreamSource</a:t>
              </a:r>
              <a:endParaRPr lang="en-PH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6477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 smtClean="0"/>
              <a:t>Gstreamer</a:t>
            </a:r>
            <a:r>
              <a:rPr lang="en-PH" b="1" dirty="0" smtClean="0"/>
              <a:t> Audio Pipeline Hooking</a:t>
            </a:r>
            <a:endParaRPr lang="en-PH" dirty="0"/>
          </a:p>
        </p:txBody>
      </p:sp>
      <p:sp>
        <p:nvSpPr>
          <p:cNvPr id="4" name="Rounded Rectangle 3"/>
          <p:cNvSpPr/>
          <p:nvPr/>
        </p:nvSpPr>
        <p:spPr>
          <a:xfrm>
            <a:off x="1674966" y="1733941"/>
            <a:ext cx="8213834" cy="312157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2085678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/>
              <a:t>appsrc</a:t>
            </a:r>
            <a:endParaRPr lang="en-PH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6466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decoder</a:t>
            </a:r>
            <a:endParaRPr lang="en-PH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207253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decoded</a:t>
            </a:r>
          </a:p>
          <a:p>
            <a:pPr algn="ctr"/>
            <a:r>
              <a:rPr lang="en-PH" b="1" dirty="0" smtClean="0"/>
              <a:t>Queue</a:t>
            </a:r>
            <a:endParaRPr lang="en-PH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731253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converter</a:t>
            </a:r>
            <a:endParaRPr lang="en-PH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260508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volume</a:t>
            </a:r>
            <a:endParaRPr lang="en-PH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260508" y="2949881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resample</a:t>
            </a:r>
            <a:endParaRPr lang="en-PH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31253" y="2949881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caps</a:t>
            </a:r>
            <a:endParaRPr lang="en-PH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19053" y="2958307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equalizer</a:t>
            </a:r>
            <a:endParaRPr lang="en-PH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646466" y="2954094"/>
            <a:ext cx="1227894" cy="6629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  <a:r>
              <a:rPr lang="en-PH" b="1" dirty="0" smtClean="0"/>
              <a:t>udio sink</a:t>
            </a:r>
            <a:endParaRPr lang="en-PH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23019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tee</a:t>
            </a:r>
            <a:endParaRPr lang="en-PH" b="1" dirty="0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313572" y="2294160"/>
            <a:ext cx="33289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4874360" y="2294160"/>
            <a:ext cx="33289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6435147" y="2294160"/>
            <a:ext cx="2961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7959147" y="2294160"/>
            <a:ext cx="3013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8874455" y="2625621"/>
            <a:ext cx="0" cy="3242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7959147" y="3281342"/>
            <a:ext cx="3013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1"/>
            <a:endCxn id="12" idx="3"/>
          </p:cNvCxnSpPr>
          <p:nvPr/>
        </p:nvCxnSpPr>
        <p:spPr>
          <a:xfrm flipH="1">
            <a:off x="6446947" y="3281342"/>
            <a:ext cx="284306" cy="84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4" idx="0"/>
          </p:cNvCxnSpPr>
          <p:nvPr/>
        </p:nvCxnSpPr>
        <p:spPr>
          <a:xfrm>
            <a:off x="5833000" y="3621229"/>
            <a:ext cx="3966" cy="3230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646466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  <a:r>
              <a:rPr lang="en-PH" b="1" dirty="0" smtClean="0"/>
              <a:t>udio queue</a:t>
            </a:r>
            <a:endParaRPr lang="en-PH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731253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  <a:r>
              <a:rPr lang="en-PH" b="1" dirty="0" smtClean="0"/>
              <a:t>pp queue</a:t>
            </a:r>
            <a:endParaRPr lang="en-PH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8260508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  <a:r>
              <a:rPr lang="en-PH" b="1" dirty="0" smtClean="0"/>
              <a:t>pp sink</a:t>
            </a:r>
            <a:endParaRPr lang="en-PH" b="1" dirty="0"/>
          </a:p>
        </p:txBody>
      </p:sp>
      <p:cxnSp>
        <p:nvCxnSpPr>
          <p:cNvPr id="37" name="Straight Arrow Connector 36"/>
          <p:cNvCxnSpPr>
            <a:stCxn id="14" idx="3"/>
            <a:endCxn id="34" idx="1"/>
          </p:cNvCxnSpPr>
          <p:nvPr/>
        </p:nvCxnSpPr>
        <p:spPr>
          <a:xfrm>
            <a:off x="6450913" y="4275725"/>
            <a:ext cx="2803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1"/>
            <a:endCxn id="33" idx="3"/>
          </p:cNvCxnSpPr>
          <p:nvPr/>
        </p:nvCxnSpPr>
        <p:spPr>
          <a:xfrm flipH="1">
            <a:off x="4874360" y="4275725"/>
            <a:ext cx="3486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35" idx="1"/>
          </p:cNvCxnSpPr>
          <p:nvPr/>
        </p:nvCxnSpPr>
        <p:spPr>
          <a:xfrm>
            <a:off x="7959147" y="4275725"/>
            <a:ext cx="3013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1"/>
            <a:endCxn id="13" idx="3"/>
          </p:cNvCxnSpPr>
          <p:nvPr/>
        </p:nvCxnSpPr>
        <p:spPr>
          <a:xfrm flipH="1" flipV="1">
            <a:off x="4874360" y="3285555"/>
            <a:ext cx="344693" cy="4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085678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fake sink</a:t>
            </a:r>
            <a:endParaRPr lang="en-PH" b="1" dirty="0"/>
          </a:p>
        </p:txBody>
      </p:sp>
      <p:cxnSp>
        <p:nvCxnSpPr>
          <p:cNvPr id="58" name="Straight Arrow Connector 57"/>
          <p:cNvCxnSpPr>
            <a:stCxn id="33" idx="1"/>
            <a:endCxn id="56" idx="3"/>
          </p:cNvCxnSpPr>
          <p:nvPr/>
        </p:nvCxnSpPr>
        <p:spPr>
          <a:xfrm flipH="1">
            <a:off x="3313572" y="4275725"/>
            <a:ext cx="33289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2538248" y="5092262"/>
            <a:ext cx="6950154" cy="977462"/>
          </a:xfrm>
        </p:spPr>
        <p:txBody>
          <a:bodyPr>
            <a:normAutofit/>
          </a:bodyPr>
          <a:lstStyle/>
          <a:p>
            <a:r>
              <a:rPr lang="en-PH" sz="2000" dirty="0" smtClean="0"/>
              <a:t>Added a </a:t>
            </a:r>
            <a:r>
              <a:rPr lang="en-PH" sz="2000" dirty="0" smtClean="0">
                <a:solidFill>
                  <a:srgbClr val="00B0F0"/>
                </a:solidFill>
              </a:rPr>
              <a:t>tee</a:t>
            </a:r>
            <a:r>
              <a:rPr lang="en-PH" sz="2000" dirty="0" smtClean="0"/>
              <a:t> branch to output to both </a:t>
            </a:r>
            <a:r>
              <a:rPr lang="en-PH" sz="2000" dirty="0" err="1" smtClean="0">
                <a:solidFill>
                  <a:srgbClr val="00B0F0"/>
                </a:solidFill>
              </a:rPr>
              <a:t>appsink</a:t>
            </a:r>
            <a:r>
              <a:rPr lang="en-PH" sz="2000" dirty="0" smtClean="0">
                <a:solidFill>
                  <a:srgbClr val="00B0F0"/>
                </a:solidFill>
              </a:rPr>
              <a:t> </a:t>
            </a:r>
            <a:r>
              <a:rPr lang="en-PH" sz="2000" dirty="0" smtClean="0"/>
              <a:t>and </a:t>
            </a:r>
            <a:r>
              <a:rPr lang="en-PH" sz="2000" dirty="0" err="1" smtClean="0">
                <a:solidFill>
                  <a:srgbClr val="00B0F0"/>
                </a:solidFill>
              </a:rPr>
              <a:t>audiosink</a:t>
            </a:r>
            <a:endParaRPr lang="en-PH" sz="2000" dirty="0" smtClean="0">
              <a:solidFill>
                <a:srgbClr val="00B0F0"/>
              </a:solidFill>
            </a:endParaRPr>
          </a:p>
          <a:p>
            <a:r>
              <a:rPr lang="en-PH" sz="2000" dirty="0" smtClean="0"/>
              <a:t>Replaced </a:t>
            </a:r>
            <a:r>
              <a:rPr lang="en-PH" sz="2000" dirty="0" err="1" smtClean="0">
                <a:solidFill>
                  <a:srgbClr val="00B0F0"/>
                </a:solidFill>
              </a:rPr>
              <a:t>audiosink</a:t>
            </a:r>
            <a:r>
              <a:rPr lang="en-PH" sz="2000" dirty="0" smtClean="0">
                <a:solidFill>
                  <a:srgbClr val="00B0F0"/>
                </a:solidFill>
              </a:rPr>
              <a:t> </a:t>
            </a:r>
            <a:r>
              <a:rPr lang="en-PH" sz="2000" dirty="0" smtClean="0"/>
              <a:t>with </a:t>
            </a:r>
            <a:r>
              <a:rPr lang="en-PH" sz="2000" dirty="0" err="1" smtClean="0">
                <a:solidFill>
                  <a:srgbClr val="00B0F0"/>
                </a:solidFill>
              </a:rPr>
              <a:t>fakesink</a:t>
            </a:r>
            <a:r>
              <a:rPr lang="en-PH" sz="2000" dirty="0" smtClean="0">
                <a:solidFill>
                  <a:srgbClr val="00B0F0"/>
                </a:solidFill>
              </a:rPr>
              <a:t> </a:t>
            </a:r>
            <a:r>
              <a:rPr lang="en-PH" sz="2000" dirty="0" smtClean="0"/>
              <a:t>to disable audio playback</a:t>
            </a:r>
          </a:p>
        </p:txBody>
      </p:sp>
    </p:spTree>
    <p:extLst>
      <p:ext uri="{BB962C8B-B14F-4D97-AF65-F5344CB8AC3E}">
        <p14:creationId xmlns:p14="http://schemas.microsoft.com/office/powerpoint/2010/main" val="7311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Different </a:t>
            </a:r>
            <a:r>
              <a:rPr lang="en-PH" b="1" dirty="0" err="1" smtClean="0"/>
              <a:t>Alexa</a:t>
            </a:r>
            <a:r>
              <a:rPr lang="en-PH" b="1" dirty="0" smtClean="0"/>
              <a:t> instances &amp; Amazon accounts</a:t>
            </a:r>
            <a:endParaRPr lang="en-PH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1103603" y="1639612"/>
            <a:ext cx="9884979" cy="4903076"/>
            <a:chOff x="551793" y="1702676"/>
            <a:chExt cx="9884979" cy="4903076"/>
          </a:xfrm>
        </p:grpSpPr>
        <p:sp>
          <p:nvSpPr>
            <p:cNvPr id="4" name="Rounded Rectangle 3"/>
            <p:cNvSpPr/>
            <p:nvPr/>
          </p:nvSpPr>
          <p:spPr>
            <a:xfrm>
              <a:off x="551793" y="1702676"/>
              <a:ext cx="9884979" cy="49030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29363" y="2356232"/>
              <a:ext cx="1227894" cy="66292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app</a:t>
              </a:r>
              <a:endParaRPr lang="en-PH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29363" y="3856132"/>
              <a:ext cx="1227894" cy="66292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app</a:t>
              </a:r>
              <a:endParaRPr lang="en-PH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29363" y="5332258"/>
              <a:ext cx="1227894" cy="66292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app</a:t>
              </a:r>
              <a:endParaRPr lang="en-PH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72054" y="3066894"/>
              <a:ext cx="2330855" cy="224959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err="1" smtClean="0"/>
                <a:t>Alexa</a:t>
              </a:r>
              <a:r>
                <a:rPr lang="en-PH" b="1" dirty="0" smtClean="0"/>
                <a:t> Manager</a:t>
              </a:r>
            </a:p>
            <a:p>
              <a:pPr algn="ctr"/>
              <a:r>
                <a:rPr lang="en-PH" b="1" dirty="0" smtClean="0"/>
                <a:t>Script</a:t>
              </a:r>
            </a:p>
            <a:p>
              <a:pPr algn="ctr"/>
              <a:endParaRPr lang="en-PH" b="1" dirty="0" smtClean="0"/>
            </a:p>
            <a:p>
              <a:pPr algn="ctr"/>
              <a:r>
                <a:rPr lang="en-PH" b="1" dirty="0" smtClean="0"/>
                <a:t>automated configuration &amp; execution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06930" y="2081056"/>
              <a:ext cx="3256899" cy="1191068"/>
              <a:chOff x="5997460" y="1844566"/>
              <a:chExt cx="3256899" cy="11910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7460" y="1844566"/>
                <a:ext cx="3256898" cy="37892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AlexaClientSDKConfig.json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997462" y="2261740"/>
                <a:ext cx="3256897" cy="37892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err="1" smtClean="0"/>
                  <a:t>db</a:t>
                </a:r>
                <a:endParaRPr lang="en-PH" b="1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997460" y="2656708"/>
                <a:ext cx="3256898" cy="37892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smtClean="0"/>
                  <a:t>PORT_BASE</a:t>
                </a:r>
                <a:endParaRPr lang="en-PH" b="1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706932" y="3596008"/>
              <a:ext cx="3256898" cy="37892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AlexaClientSDKConfig2.json</a:t>
              </a:r>
              <a:endParaRPr lang="en-PH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06934" y="3997416"/>
              <a:ext cx="3256897" cy="37892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db2</a:t>
              </a:r>
              <a:endParaRPr lang="en-PH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706932" y="4408150"/>
              <a:ext cx="3256898" cy="37892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PORT_BASE + 1</a:t>
              </a:r>
              <a:endParaRPr lang="en-PH" b="1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706934" y="5057082"/>
              <a:ext cx="3256899" cy="1222600"/>
              <a:chOff x="5997464" y="4852124"/>
              <a:chExt cx="3256899" cy="1222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997464" y="4852124"/>
                <a:ext cx="3256898" cy="378926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smtClean="0"/>
                  <a:t>AlexaClientSDKConfig3.json</a:t>
                </a:r>
                <a:endParaRPr lang="en-PH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997466" y="5269298"/>
                <a:ext cx="3256897" cy="378926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smtClean="0"/>
                  <a:t>db3</a:t>
                </a:r>
                <a:endParaRPr lang="en-PH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997464" y="5695798"/>
                <a:ext cx="3256898" cy="378926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smtClean="0"/>
                  <a:t>PORT_BASE + 2</a:t>
                </a:r>
                <a:endParaRPr lang="en-PH" b="1" dirty="0"/>
              </a:p>
            </p:txBody>
          </p:sp>
        </p:grpSp>
        <p:cxnSp>
          <p:nvCxnSpPr>
            <p:cNvPr id="27" name="Straight Arrow Connector 26"/>
            <p:cNvCxnSpPr>
              <a:stCxn id="15" idx="3"/>
              <a:endCxn id="5" idx="1"/>
            </p:cNvCxnSpPr>
            <p:nvPr/>
          </p:nvCxnSpPr>
          <p:spPr>
            <a:xfrm flipV="1">
              <a:off x="3402909" y="2687693"/>
              <a:ext cx="1126454" cy="150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6" idx="1"/>
            </p:cNvCxnSpPr>
            <p:nvPr/>
          </p:nvCxnSpPr>
          <p:spPr>
            <a:xfrm flipV="1">
              <a:off x="3402909" y="4187593"/>
              <a:ext cx="1126454" cy="4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5" idx="3"/>
              <a:endCxn id="7" idx="1"/>
            </p:cNvCxnSpPr>
            <p:nvPr/>
          </p:nvCxnSpPr>
          <p:spPr>
            <a:xfrm>
              <a:off x="3402909" y="4191693"/>
              <a:ext cx="1126454" cy="1472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3"/>
              <a:endCxn id="10" idx="1"/>
            </p:cNvCxnSpPr>
            <p:nvPr/>
          </p:nvCxnSpPr>
          <p:spPr>
            <a:xfrm>
              <a:off x="5757257" y="2687693"/>
              <a:ext cx="9496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" idx="3"/>
              <a:endCxn id="20" idx="1"/>
            </p:cNvCxnSpPr>
            <p:nvPr/>
          </p:nvCxnSpPr>
          <p:spPr>
            <a:xfrm flipV="1">
              <a:off x="5757257" y="4186879"/>
              <a:ext cx="949677" cy="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3"/>
              <a:endCxn id="24" idx="1"/>
            </p:cNvCxnSpPr>
            <p:nvPr/>
          </p:nvCxnSpPr>
          <p:spPr>
            <a:xfrm>
              <a:off x="5757257" y="5663719"/>
              <a:ext cx="9496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3"/>
              <a:endCxn id="9" idx="1"/>
            </p:cNvCxnSpPr>
            <p:nvPr/>
          </p:nvCxnSpPr>
          <p:spPr>
            <a:xfrm flipV="1">
              <a:off x="5757257" y="2270519"/>
              <a:ext cx="949673" cy="417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" idx="3"/>
              <a:endCxn id="16" idx="1"/>
            </p:cNvCxnSpPr>
            <p:nvPr/>
          </p:nvCxnSpPr>
          <p:spPr>
            <a:xfrm>
              <a:off x="5757257" y="2687693"/>
              <a:ext cx="949673" cy="394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3"/>
              <a:endCxn id="19" idx="1"/>
            </p:cNvCxnSpPr>
            <p:nvPr/>
          </p:nvCxnSpPr>
          <p:spPr>
            <a:xfrm flipV="1">
              <a:off x="5757257" y="3785471"/>
              <a:ext cx="949675" cy="402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6" idx="3"/>
              <a:endCxn id="21" idx="1"/>
            </p:cNvCxnSpPr>
            <p:nvPr/>
          </p:nvCxnSpPr>
          <p:spPr>
            <a:xfrm>
              <a:off x="5757257" y="4187593"/>
              <a:ext cx="949675" cy="4100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7" idx="3"/>
              <a:endCxn id="23" idx="1"/>
            </p:cNvCxnSpPr>
            <p:nvPr/>
          </p:nvCxnSpPr>
          <p:spPr>
            <a:xfrm flipV="1">
              <a:off x="5757257" y="5246545"/>
              <a:ext cx="949677" cy="417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" idx="3"/>
              <a:endCxn id="25" idx="1"/>
            </p:cNvCxnSpPr>
            <p:nvPr/>
          </p:nvCxnSpPr>
          <p:spPr>
            <a:xfrm>
              <a:off x="5757257" y="5663719"/>
              <a:ext cx="949677" cy="4265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57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33" y="3492954"/>
            <a:ext cx="2650713" cy="17380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09" y="3052443"/>
            <a:ext cx="665534" cy="601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20" y="3039501"/>
            <a:ext cx="647307" cy="6147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21167" y="5243703"/>
            <a:ext cx="1778760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ft900</a:t>
            </a:r>
            <a:endParaRPr lang="en-PH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582674" y="2255520"/>
            <a:ext cx="4078224" cy="306915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ed Rectangle 10"/>
          <p:cNvSpPr/>
          <p:nvPr/>
        </p:nvSpPr>
        <p:spPr>
          <a:xfrm>
            <a:off x="2024758" y="2388753"/>
            <a:ext cx="1515731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/>
              <a:t>microphone</a:t>
            </a:r>
            <a:endParaRPr lang="en-PH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3690052" y="2396535"/>
            <a:ext cx="1515731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/>
              <a:t>speaker</a:t>
            </a:r>
            <a:endParaRPr lang="en-PH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27" y="3006723"/>
            <a:ext cx="2205317" cy="54862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452505" y="2255520"/>
            <a:ext cx="4078224" cy="306915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1" y="174405"/>
            <a:ext cx="3067478" cy="1657581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7676601" y="2379938"/>
            <a:ext cx="1515731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err="1" smtClean="0"/>
              <a:t>alexa</a:t>
            </a:r>
            <a:r>
              <a:rPr lang="en-PH" sz="2000" dirty="0" smtClean="0"/>
              <a:t> sdk</a:t>
            </a:r>
            <a:endParaRPr lang="en-PH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27" y="3555350"/>
            <a:ext cx="2663607" cy="164740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660898" y="4100088"/>
            <a:ext cx="791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60898" y="4361983"/>
            <a:ext cx="791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271510" y="1741170"/>
            <a:ext cx="0" cy="485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4400" y="1741170"/>
            <a:ext cx="0" cy="489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50530" y="562703"/>
            <a:ext cx="3836855" cy="1066985"/>
            <a:chOff x="1750530" y="562703"/>
            <a:chExt cx="3836855" cy="1066985"/>
          </a:xfrm>
        </p:grpSpPr>
        <p:sp>
          <p:nvSpPr>
            <p:cNvPr id="33" name="TextBox 32"/>
            <p:cNvSpPr txBox="1"/>
            <p:nvPr/>
          </p:nvSpPr>
          <p:spPr>
            <a:xfrm>
              <a:off x="1750530" y="562703"/>
              <a:ext cx="3836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4000" b="1" dirty="0" smtClean="0">
                  <a:solidFill>
                    <a:srgbClr val="00B0F0"/>
                  </a:solidFill>
                </a:rPr>
                <a:t>ft900 </a:t>
              </a:r>
              <a:r>
                <a:rPr lang="en-PH" sz="4000" b="1" dirty="0" err="1" smtClean="0">
                  <a:solidFill>
                    <a:srgbClr val="00B0F0"/>
                  </a:solidFill>
                </a:rPr>
                <a:t>alexa</a:t>
              </a:r>
              <a:r>
                <a:rPr lang="en-PH" sz="4000" b="1" dirty="0" smtClean="0">
                  <a:solidFill>
                    <a:srgbClr val="00B0F0"/>
                  </a:solidFill>
                </a:rPr>
                <a:t> demo</a:t>
              </a:r>
              <a:endParaRPr lang="en-PH" sz="4000" b="1" dirty="0">
                <a:solidFill>
                  <a:srgbClr val="00B0F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3024" y="1168023"/>
              <a:ext cx="300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b="1" dirty="0"/>
                <a:t>f</a:t>
              </a:r>
              <a:r>
                <a:rPr lang="en-PH" sz="2400" b="1" dirty="0" smtClean="0"/>
                <a:t>or PanL Smart Home</a:t>
              </a:r>
              <a:endParaRPr lang="en-PH" sz="24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41665" y="3413531"/>
            <a:ext cx="101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/>
              <a:t>ETHERNET</a:t>
            </a:r>
          </a:p>
          <a:p>
            <a:pPr algn="ctr"/>
            <a:r>
              <a:rPr lang="en-PH" sz="1200" dirty="0" smtClean="0"/>
              <a:t>WIFI</a:t>
            </a:r>
          </a:p>
          <a:p>
            <a:pPr algn="ctr"/>
            <a:r>
              <a:rPr lang="en-PH" sz="1200" dirty="0" smtClean="0"/>
              <a:t>RS485</a:t>
            </a:r>
            <a:endParaRPr lang="en-PH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621420" y="5248478"/>
            <a:ext cx="1778760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rpi 3b+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65883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1" y="2124879"/>
            <a:ext cx="2995448" cy="181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76" y="303383"/>
            <a:ext cx="1728783" cy="8858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124879"/>
            <a:ext cx="2995448" cy="1816488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07" y="4888885"/>
            <a:ext cx="1728783" cy="88586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16" y="2591919"/>
            <a:ext cx="1728783" cy="885861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22" y="2591919"/>
            <a:ext cx="1728783" cy="885861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74" y="4778521"/>
            <a:ext cx="1728783" cy="885861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13" y="489855"/>
            <a:ext cx="1728783" cy="885861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44" y="4778522"/>
            <a:ext cx="1728783" cy="885861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58" y="474089"/>
            <a:ext cx="1728783" cy="88586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313701" y="1202290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5866913" y="1202290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8409606" y="1204273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8409606" y="2830311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8451243" y="4483261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5877420" y="4439930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3313701" y="4483259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328253" y="2832037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481960" y="6180151"/>
            <a:ext cx="9225370" cy="559559"/>
          </a:xfrm>
          <a:prstGeom prst="roundRect">
            <a:avLst/>
          </a:prstGeom>
          <a:solidFill>
            <a:srgbClr val="00B0F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Multiple </a:t>
            </a:r>
            <a:r>
              <a:rPr lang="en-PH" sz="2000" dirty="0" smtClean="0">
                <a:solidFill>
                  <a:schemeClr val="bg1"/>
                </a:solidFill>
              </a:rPr>
              <a:t>FT900 clients connected to different </a:t>
            </a:r>
            <a:r>
              <a:rPr lang="en-PH" sz="2000" dirty="0">
                <a:solidFill>
                  <a:schemeClr val="bg1"/>
                </a:solidFill>
              </a:rPr>
              <a:t>Alexa </a:t>
            </a:r>
            <a:r>
              <a:rPr lang="en-PH" sz="2000" dirty="0" smtClean="0">
                <a:solidFill>
                  <a:schemeClr val="bg1"/>
                </a:solidFill>
              </a:rPr>
              <a:t>instances/accounts</a:t>
            </a:r>
            <a:endParaRPr lang="en-PH" sz="20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16" idx="5"/>
          </p:cNvCxnSpPr>
          <p:nvPr/>
        </p:nvCxnSpPr>
        <p:spPr>
          <a:xfrm>
            <a:off x="3659923" y="1548512"/>
            <a:ext cx="912078" cy="57636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4"/>
            <a:endCxn id="5" idx="0"/>
          </p:cNvCxnSpPr>
          <p:nvPr/>
        </p:nvCxnSpPr>
        <p:spPr>
          <a:xfrm>
            <a:off x="6069725" y="1607914"/>
            <a:ext cx="0" cy="51696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3"/>
          </p:cNvCxnSpPr>
          <p:nvPr/>
        </p:nvCxnSpPr>
        <p:spPr>
          <a:xfrm flipH="1">
            <a:off x="7567449" y="1550495"/>
            <a:ext cx="901559" cy="5743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6"/>
            <a:endCxn id="5" idx="1"/>
          </p:cNvCxnSpPr>
          <p:nvPr/>
        </p:nvCxnSpPr>
        <p:spPr>
          <a:xfrm flipV="1">
            <a:off x="3733877" y="3033123"/>
            <a:ext cx="838124" cy="172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  <a:endCxn id="19" idx="2"/>
          </p:cNvCxnSpPr>
          <p:nvPr/>
        </p:nvCxnSpPr>
        <p:spPr>
          <a:xfrm>
            <a:off x="7567449" y="3033123"/>
            <a:ext cx="84215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0" idx="1"/>
          </p:cNvCxnSpPr>
          <p:nvPr/>
        </p:nvCxnSpPr>
        <p:spPr>
          <a:xfrm>
            <a:off x="7567449" y="3941367"/>
            <a:ext cx="943196" cy="60129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2" idx="7"/>
          </p:cNvCxnSpPr>
          <p:nvPr/>
        </p:nvCxnSpPr>
        <p:spPr>
          <a:xfrm flipH="1">
            <a:off x="3659923" y="3941367"/>
            <a:ext cx="912078" cy="60129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2"/>
            <a:endCxn id="21" idx="0"/>
          </p:cNvCxnSpPr>
          <p:nvPr/>
        </p:nvCxnSpPr>
        <p:spPr>
          <a:xfrm>
            <a:off x="6069725" y="3941367"/>
            <a:ext cx="10507" cy="49856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481960" y="71932"/>
            <a:ext cx="9225370" cy="58559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215841" y="2672651"/>
            <a:ext cx="1702676" cy="64746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/>
              <a:t>Alexa Virtualization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60032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138" y="327069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User Presses FT900 Button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9138" y="1210989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Talks to </a:t>
            </a:r>
            <a:r>
              <a:rPr lang="en-US" sz="2800" dirty="0" err="1"/>
              <a:t>Alexa</a:t>
            </a:r>
            <a:r>
              <a:rPr lang="en-US" sz="2800" dirty="0"/>
              <a:t> on FT900 Microphone</a:t>
            </a:r>
            <a:endParaRPr lang="en-PH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29138" y="2093731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FT900 Sends </a:t>
            </a:r>
            <a:r>
              <a:rPr lang="en-US" sz="2800" dirty="0" err="1"/>
              <a:t>Alexa</a:t>
            </a:r>
            <a:r>
              <a:rPr lang="en-US" sz="2800" dirty="0"/>
              <a:t> Request to RPI</a:t>
            </a:r>
            <a:endParaRPr lang="en-PH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729138" y="2983517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RPI Relays </a:t>
            </a:r>
            <a:r>
              <a:rPr lang="en-US" sz="2800" dirty="0" err="1"/>
              <a:t>Alexa</a:t>
            </a:r>
            <a:r>
              <a:rPr lang="en-US" sz="2800" dirty="0"/>
              <a:t> Request to the Cloud</a:t>
            </a:r>
            <a:endParaRPr lang="en-PH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729138" y="3867437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RPI Relays </a:t>
            </a:r>
            <a:r>
              <a:rPr lang="en-US" sz="2800" dirty="0" err="1"/>
              <a:t>Alexa</a:t>
            </a:r>
            <a:r>
              <a:rPr lang="en-US" sz="2800" dirty="0"/>
              <a:t> Response to FT900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29138" y="4750179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FT900 Receives </a:t>
            </a:r>
            <a:r>
              <a:rPr lang="en-US" sz="2800" dirty="0" err="1"/>
              <a:t>Alexa</a:t>
            </a:r>
            <a:r>
              <a:rPr lang="en-US" sz="2800" dirty="0"/>
              <a:t> Response from </a:t>
            </a:r>
            <a:r>
              <a:rPr lang="en-US" sz="2800" dirty="0" smtClean="0"/>
              <a:t>RPI</a:t>
            </a:r>
            <a:endParaRPr lang="en-PH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29138" y="5634100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FT900 Plays </a:t>
            </a:r>
            <a:r>
              <a:rPr lang="en-US" sz="2800" dirty="0" err="1"/>
              <a:t>Alexa</a:t>
            </a:r>
            <a:r>
              <a:rPr lang="en-US" sz="2800" dirty="0"/>
              <a:t> Response on Speaker</a:t>
            </a:r>
            <a:endParaRPr lang="en-PH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68994" y="732693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User presses down a button on FT900 to start voice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recording and releases it to stop recording.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8994" y="1598647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User commands </a:t>
            </a:r>
            <a:r>
              <a:rPr lang="en-US" sz="1400" dirty="0" err="1">
                <a:solidFill>
                  <a:srgbClr val="00B0F0"/>
                </a:solidFill>
              </a:rPr>
              <a:t>Alexa</a:t>
            </a:r>
            <a:r>
              <a:rPr lang="en-US" sz="1400" dirty="0">
                <a:solidFill>
                  <a:srgbClr val="00B0F0"/>
                </a:solidFill>
              </a:rPr>
              <a:t> to turn on a smart home device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and FT900 saves the voice recording on SD card.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6646" y="2488845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FT900 </a:t>
            </a:r>
            <a:r>
              <a:rPr lang="en-US" sz="1400" dirty="0">
                <a:solidFill>
                  <a:srgbClr val="00B0F0"/>
                </a:solidFill>
              </a:rPr>
              <a:t>sends </a:t>
            </a:r>
            <a:r>
              <a:rPr lang="en-US" sz="1400" dirty="0" smtClean="0">
                <a:solidFill>
                  <a:srgbClr val="00B0F0"/>
                </a:solidFill>
              </a:rPr>
              <a:t>the compressed </a:t>
            </a:r>
            <a:r>
              <a:rPr lang="en-US" sz="1400" dirty="0">
                <a:solidFill>
                  <a:srgbClr val="00B0F0"/>
                </a:solidFill>
              </a:rPr>
              <a:t>voice recording to RPI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and RPI receives </a:t>
            </a:r>
            <a:r>
              <a:rPr lang="en-US" sz="1400" dirty="0" smtClean="0">
                <a:solidFill>
                  <a:srgbClr val="00B0F0"/>
                </a:solidFill>
              </a:rPr>
              <a:t>the voice </a:t>
            </a:r>
            <a:r>
              <a:rPr lang="en-US" sz="1400" dirty="0">
                <a:solidFill>
                  <a:srgbClr val="00B0F0"/>
                </a:solidFill>
              </a:rPr>
              <a:t>recording and decompresses it.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646" y="3382935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RPI sends the </a:t>
            </a:r>
            <a:r>
              <a:rPr lang="en-US" sz="1400" dirty="0" err="1">
                <a:solidFill>
                  <a:srgbClr val="00B0F0"/>
                </a:solidFill>
              </a:rPr>
              <a:t>Alexa</a:t>
            </a:r>
            <a:r>
              <a:rPr lang="en-US" sz="1400" dirty="0">
                <a:solidFill>
                  <a:srgbClr val="00B0F0"/>
                </a:solidFill>
              </a:rPr>
              <a:t> request to the cloud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and receives the </a:t>
            </a:r>
            <a:r>
              <a:rPr lang="en-US" sz="1400" dirty="0" smtClean="0">
                <a:solidFill>
                  <a:srgbClr val="00B0F0"/>
                </a:solidFill>
              </a:rPr>
              <a:t>AI-generated </a:t>
            </a:r>
            <a:r>
              <a:rPr lang="en-US" sz="1400" dirty="0" err="1" smtClean="0">
                <a:solidFill>
                  <a:srgbClr val="00B0F0"/>
                </a:solidFill>
              </a:rPr>
              <a:t>Alexa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response.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6646" y="4269219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RPI decodes </a:t>
            </a:r>
            <a:r>
              <a:rPr lang="en-US" sz="1400" dirty="0" err="1">
                <a:solidFill>
                  <a:srgbClr val="00B0F0"/>
                </a:solidFill>
              </a:rPr>
              <a:t>Alexa</a:t>
            </a:r>
            <a:r>
              <a:rPr lang="en-US" sz="1400" dirty="0">
                <a:solidFill>
                  <a:srgbClr val="00B0F0"/>
                </a:solidFill>
              </a:rPr>
              <a:t> response from MP3 format to raw 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PCM format, </a:t>
            </a:r>
            <a:r>
              <a:rPr lang="en-US" sz="1400" dirty="0">
                <a:solidFill>
                  <a:srgbClr val="00B0F0"/>
                </a:solidFill>
              </a:rPr>
              <a:t>compresses it and sends it to FT900.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4298" y="5145349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FT900 receives compressed audio from RPI,</a:t>
            </a:r>
          </a:p>
          <a:p>
            <a:r>
              <a:rPr lang="en-US" sz="1400" dirty="0">
                <a:solidFill>
                  <a:srgbClr val="00B0F0"/>
                </a:solidFill>
              </a:rPr>
              <a:t>decompresses it and saves it to SD card.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4298" y="6039439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FT900 reads audio from SD card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and plays it on the connected speaker.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00430" y="388756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2200430" y="1265099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2198082" y="2158976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2198082" y="3035319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2198082" y="3935671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2195734" y="4815480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2195734" y="5691823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308290" y="119230"/>
            <a:ext cx="8496892" cy="652740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08290" y="1143000"/>
            <a:ext cx="8496892" cy="2194560"/>
            <a:chOff x="1308290" y="1143000"/>
            <a:chExt cx="8496892" cy="2194560"/>
          </a:xfrm>
        </p:grpSpPr>
        <p:sp>
          <p:nvSpPr>
            <p:cNvPr id="9" name="TextBox 8"/>
            <p:cNvSpPr txBox="1"/>
            <p:nvPr/>
          </p:nvSpPr>
          <p:spPr>
            <a:xfrm>
              <a:off x="3826418" y="1312415"/>
              <a:ext cx="597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Ask information, control devices</a:t>
              </a:r>
              <a:endParaRPr lang="en-PH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26418" y="1966557"/>
              <a:ext cx="597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Set alarms, timers</a:t>
              </a:r>
              <a:endParaRPr lang="en-PH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6418" y="2606638"/>
              <a:ext cx="597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Play music, audio book, live news</a:t>
              </a:r>
              <a:endParaRPr lang="en-PH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08290" y="1143000"/>
              <a:ext cx="8496892" cy="219456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00667" y="1300698"/>
              <a:ext cx="1515731" cy="559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000" dirty="0" smtClean="0"/>
                <a:t>DIALOG</a:t>
              </a:r>
              <a:endParaRPr lang="en-PH" sz="20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00667" y="1947376"/>
              <a:ext cx="1515731" cy="559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000" dirty="0" smtClean="0"/>
                <a:t>ALERTS</a:t>
              </a:r>
              <a:endParaRPr lang="en-PH" sz="2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00665" y="2594054"/>
              <a:ext cx="1515731" cy="559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000" dirty="0" smtClean="0"/>
                <a:t>CONTENT</a:t>
              </a:r>
              <a:endParaRPr lang="en-PH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80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FT900 Alexa </a:t>
            </a:r>
            <a:r>
              <a:rPr lang="en-PH" b="1" dirty="0" smtClean="0"/>
              <a:t>Demo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D</a:t>
            </a:r>
            <a:r>
              <a:rPr lang="en-PH" dirty="0" smtClean="0"/>
              <a:t>emonstrates </a:t>
            </a:r>
            <a:r>
              <a:rPr lang="en-PH" dirty="0" smtClean="0">
                <a:solidFill>
                  <a:srgbClr val="00B0F0"/>
                </a:solidFill>
              </a:rPr>
              <a:t>FT900 as </a:t>
            </a:r>
            <a:r>
              <a:rPr lang="en-PH" dirty="0">
                <a:solidFill>
                  <a:srgbClr val="00B0F0"/>
                </a:solidFill>
              </a:rPr>
              <a:t>an Amazon Echo </a:t>
            </a:r>
            <a:r>
              <a:rPr lang="en-PH" dirty="0" smtClean="0">
                <a:solidFill>
                  <a:srgbClr val="00B0F0"/>
                </a:solidFill>
              </a:rPr>
              <a:t>Dot</a:t>
            </a:r>
            <a:endParaRPr lang="en-PH" dirty="0"/>
          </a:p>
          <a:p>
            <a:pPr lvl="1"/>
            <a:r>
              <a:rPr lang="en-PH" dirty="0" smtClean="0"/>
              <a:t>Just like Amazon Echo, users </a:t>
            </a:r>
            <a:r>
              <a:rPr lang="en-PH" dirty="0"/>
              <a:t>can issue voice commands to Alexa and hear </a:t>
            </a:r>
            <a:r>
              <a:rPr lang="en-PH" dirty="0" err="1"/>
              <a:t>Alexa’s</a:t>
            </a:r>
            <a:r>
              <a:rPr lang="en-PH" dirty="0"/>
              <a:t> voice responses generated by </a:t>
            </a:r>
            <a:r>
              <a:rPr lang="en-PH" dirty="0" err="1"/>
              <a:t>Alexa’s</a:t>
            </a:r>
            <a:r>
              <a:rPr lang="en-PH" dirty="0"/>
              <a:t> </a:t>
            </a:r>
            <a:r>
              <a:rPr lang="en-PH" dirty="0" smtClean="0"/>
              <a:t>speech </a:t>
            </a:r>
            <a:r>
              <a:rPr lang="en-PH" dirty="0"/>
              <a:t>recognition and natural language processing in the cloud. </a:t>
            </a:r>
            <a:endParaRPr lang="en-PH" dirty="0" smtClean="0"/>
          </a:p>
          <a:p>
            <a:r>
              <a:rPr lang="en-PH" dirty="0" smtClean="0"/>
              <a:t>Uses </a:t>
            </a:r>
            <a:r>
              <a:rPr lang="en-PH" dirty="0" smtClean="0">
                <a:solidFill>
                  <a:srgbClr val="00B0F0"/>
                </a:solidFill>
              </a:rPr>
              <a:t>RPI as Alexa gateway</a:t>
            </a:r>
          </a:p>
          <a:p>
            <a:pPr lvl="1"/>
            <a:r>
              <a:rPr lang="en-PH" dirty="0" smtClean="0"/>
              <a:t>FT900 </a:t>
            </a:r>
            <a:r>
              <a:rPr lang="en-PH" dirty="0"/>
              <a:t>(Alexa client) communicates with a </a:t>
            </a:r>
            <a:r>
              <a:rPr lang="en-PH" dirty="0">
                <a:solidFill>
                  <a:srgbClr val="00B0F0"/>
                </a:solidFill>
              </a:rPr>
              <a:t>Raspberry PI 3B+ </a:t>
            </a:r>
            <a:r>
              <a:rPr lang="en-PH" dirty="0"/>
              <a:t>(Alexa gateway), which relays voice requests and voice responses to and from the Alexa cloud. </a:t>
            </a:r>
            <a:endParaRPr lang="en-PH" dirty="0" smtClean="0"/>
          </a:p>
          <a:p>
            <a:pPr lvl="1"/>
            <a:r>
              <a:rPr lang="en-PH" dirty="0" smtClean="0"/>
              <a:t>RPI </a:t>
            </a:r>
            <a:r>
              <a:rPr lang="en-PH" dirty="0"/>
              <a:t>runs a customized version of Amazon’s official </a:t>
            </a:r>
            <a:r>
              <a:rPr lang="en-PH" dirty="0">
                <a:solidFill>
                  <a:srgbClr val="00B0F0"/>
                </a:solidFill>
              </a:rPr>
              <a:t>Alexa Voice Service (AVS) SDK</a:t>
            </a:r>
            <a:r>
              <a:rPr lang="en-PH" dirty="0"/>
              <a:t>, written in C++.</a:t>
            </a:r>
          </a:p>
          <a:p>
            <a:r>
              <a:rPr lang="en-PH" dirty="0" smtClean="0"/>
              <a:t>Added </a:t>
            </a:r>
            <a:r>
              <a:rPr lang="en-PH" dirty="0" err="1" smtClean="0">
                <a:solidFill>
                  <a:srgbClr val="00B0F0"/>
                </a:solidFill>
              </a:rPr>
              <a:t>Alexa</a:t>
            </a:r>
            <a:r>
              <a:rPr lang="en-PH" dirty="0" smtClean="0">
                <a:solidFill>
                  <a:srgbClr val="00B0F0"/>
                </a:solidFill>
              </a:rPr>
              <a:t> Virtualization feature</a:t>
            </a:r>
          </a:p>
          <a:p>
            <a:pPr lvl="1"/>
            <a:r>
              <a:rPr lang="en-PH" dirty="0" smtClean="0"/>
              <a:t>RPI supports </a:t>
            </a:r>
            <a:r>
              <a:rPr lang="en-PH" dirty="0" err="1" smtClean="0"/>
              <a:t>Alexa</a:t>
            </a:r>
            <a:r>
              <a:rPr lang="en-PH" dirty="0" smtClean="0"/>
              <a:t> Virtualization feature enabling multiple MCU clients to simultaneously access </a:t>
            </a:r>
            <a:r>
              <a:rPr lang="en-PH" dirty="0" err="1" smtClean="0"/>
              <a:t>Alexa</a:t>
            </a:r>
            <a:r>
              <a:rPr lang="en-PH" dirty="0" smtClean="0"/>
              <a:t> using </a:t>
            </a:r>
            <a:r>
              <a:rPr lang="en-PH" dirty="0" smtClean="0">
                <a:solidFill>
                  <a:srgbClr val="00B0F0"/>
                </a:solidFill>
              </a:rPr>
              <a:t>multiple </a:t>
            </a:r>
            <a:r>
              <a:rPr lang="en-PH" dirty="0" err="1" smtClean="0">
                <a:solidFill>
                  <a:srgbClr val="00B0F0"/>
                </a:solidFill>
              </a:rPr>
              <a:t>Alexa</a:t>
            </a:r>
            <a:r>
              <a:rPr lang="en-PH" dirty="0" smtClean="0">
                <a:solidFill>
                  <a:srgbClr val="00B0F0"/>
                </a:solidFill>
              </a:rPr>
              <a:t> instances </a:t>
            </a:r>
            <a:r>
              <a:rPr lang="en-PH" dirty="0" smtClean="0"/>
              <a:t>and </a:t>
            </a:r>
            <a:r>
              <a:rPr lang="en-PH" dirty="0" smtClean="0">
                <a:solidFill>
                  <a:srgbClr val="00B0F0"/>
                </a:solidFill>
              </a:rPr>
              <a:t>different Amazon accounts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335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/>
              <a:t>PanL</a:t>
            </a:r>
            <a:r>
              <a:rPr lang="en-PH" b="1" dirty="0"/>
              <a:t> Smart Home with built-in </a:t>
            </a:r>
            <a:r>
              <a:rPr lang="en-PH" b="1" dirty="0" smtClean="0"/>
              <a:t>Alexa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Targets FTDI/</a:t>
            </a:r>
            <a:r>
              <a:rPr lang="en-PH" dirty="0" err="1" smtClean="0"/>
              <a:t>Bridgetek’s</a:t>
            </a:r>
            <a:r>
              <a:rPr lang="en-PH" dirty="0" smtClean="0"/>
              <a:t> </a:t>
            </a:r>
            <a:r>
              <a:rPr lang="en-PH" dirty="0" err="1" smtClean="0">
                <a:solidFill>
                  <a:srgbClr val="00B0F0"/>
                </a:solidFill>
              </a:rPr>
              <a:t>PanL</a:t>
            </a:r>
            <a:r>
              <a:rPr lang="en-PH" dirty="0" smtClean="0">
                <a:solidFill>
                  <a:srgbClr val="00B0F0"/>
                </a:solidFill>
              </a:rPr>
              <a:t> Smart </a:t>
            </a:r>
            <a:r>
              <a:rPr lang="en-PH" dirty="0">
                <a:solidFill>
                  <a:srgbClr val="00B0F0"/>
                </a:solidFill>
              </a:rPr>
              <a:t>H</a:t>
            </a:r>
            <a:r>
              <a:rPr lang="en-PH" dirty="0" smtClean="0">
                <a:solidFill>
                  <a:srgbClr val="00B0F0"/>
                </a:solidFill>
              </a:rPr>
              <a:t>ome </a:t>
            </a:r>
            <a:r>
              <a:rPr lang="en-PH" dirty="0" smtClean="0"/>
              <a:t>products</a:t>
            </a:r>
          </a:p>
          <a:p>
            <a:pPr lvl="1"/>
            <a:r>
              <a:rPr lang="en-PH" dirty="0" err="1" smtClean="0"/>
              <a:t>PanL</a:t>
            </a:r>
            <a:r>
              <a:rPr lang="en-PH" dirty="0" smtClean="0"/>
              <a:t> </a:t>
            </a:r>
            <a:r>
              <a:rPr lang="en-PH" dirty="0"/>
              <a:t>Hub and </a:t>
            </a:r>
            <a:r>
              <a:rPr lang="en-PH" dirty="0" err="1"/>
              <a:t>PanL</a:t>
            </a:r>
            <a:r>
              <a:rPr lang="en-PH" dirty="0"/>
              <a:t> Display. </a:t>
            </a:r>
            <a:endParaRPr lang="en-PH" dirty="0" smtClean="0"/>
          </a:p>
          <a:p>
            <a:pPr lvl="1"/>
            <a:r>
              <a:rPr lang="en-PH" dirty="0" err="1">
                <a:solidFill>
                  <a:srgbClr val="00B0F0"/>
                </a:solidFill>
              </a:rPr>
              <a:t>PanL</a:t>
            </a:r>
            <a:r>
              <a:rPr lang="en-PH" dirty="0">
                <a:solidFill>
                  <a:srgbClr val="00B0F0"/>
                </a:solidFill>
              </a:rPr>
              <a:t> Hub, </a:t>
            </a:r>
            <a:r>
              <a:rPr lang="en-PH" dirty="0"/>
              <a:t>which runs on RPI, will act as the </a:t>
            </a:r>
            <a:r>
              <a:rPr lang="en-PH" dirty="0">
                <a:solidFill>
                  <a:srgbClr val="00B0F0"/>
                </a:solidFill>
              </a:rPr>
              <a:t>Alexa gateway </a:t>
            </a:r>
            <a:r>
              <a:rPr lang="en-PH" dirty="0"/>
              <a:t>while the </a:t>
            </a:r>
            <a:r>
              <a:rPr lang="en-PH" dirty="0" err="1">
                <a:solidFill>
                  <a:srgbClr val="00B0F0"/>
                </a:solidFill>
              </a:rPr>
              <a:t>PanL</a:t>
            </a:r>
            <a:r>
              <a:rPr lang="en-PH" dirty="0">
                <a:solidFill>
                  <a:srgbClr val="00B0F0"/>
                </a:solidFill>
              </a:rPr>
              <a:t> Display, </a:t>
            </a:r>
            <a:r>
              <a:rPr lang="en-PH" dirty="0"/>
              <a:t>which runs on FT900, will act as the </a:t>
            </a:r>
            <a:r>
              <a:rPr lang="en-PH" dirty="0">
                <a:solidFill>
                  <a:srgbClr val="00B0F0"/>
                </a:solidFill>
              </a:rPr>
              <a:t>Alexa client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Having </a:t>
            </a:r>
            <a:r>
              <a:rPr lang="en-PH" dirty="0">
                <a:solidFill>
                  <a:srgbClr val="00B0F0"/>
                </a:solidFill>
              </a:rPr>
              <a:t>Alexa built-in</a:t>
            </a:r>
            <a:r>
              <a:rPr lang="en-PH" dirty="0"/>
              <a:t> to </a:t>
            </a:r>
            <a:r>
              <a:rPr lang="en-PH" dirty="0" err="1"/>
              <a:t>PanL</a:t>
            </a:r>
            <a:r>
              <a:rPr lang="en-PH" dirty="0"/>
              <a:t> products </a:t>
            </a:r>
            <a:endParaRPr lang="en-PH" dirty="0" smtClean="0"/>
          </a:p>
          <a:p>
            <a:pPr lvl="1"/>
            <a:r>
              <a:rPr lang="en-PH" dirty="0"/>
              <a:t>A</a:t>
            </a:r>
            <a:r>
              <a:rPr lang="en-PH" dirty="0" smtClean="0"/>
              <a:t>llow </a:t>
            </a:r>
            <a:r>
              <a:rPr lang="en-PH" dirty="0"/>
              <a:t>customers to talk directly </a:t>
            </a:r>
            <a:r>
              <a:rPr lang="en-PH" dirty="0" smtClean="0"/>
              <a:t>to Alexa via </a:t>
            </a:r>
            <a:r>
              <a:rPr lang="en-PH" dirty="0" err="1"/>
              <a:t>PanL</a:t>
            </a:r>
            <a:r>
              <a:rPr lang="en-PH" dirty="0"/>
              <a:t> </a:t>
            </a:r>
            <a:endParaRPr lang="en-PH" dirty="0" smtClean="0"/>
          </a:p>
          <a:p>
            <a:pPr lvl="1"/>
            <a:r>
              <a:rPr lang="en-PH" dirty="0">
                <a:solidFill>
                  <a:srgbClr val="00B0F0"/>
                </a:solidFill>
              </a:rPr>
              <a:t>N</a:t>
            </a:r>
            <a:r>
              <a:rPr lang="en-PH" dirty="0" smtClean="0">
                <a:solidFill>
                  <a:srgbClr val="00B0F0"/>
                </a:solidFill>
              </a:rPr>
              <a:t>o need for Amazon </a:t>
            </a:r>
            <a:r>
              <a:rPr lang="en-PH" dirty="0">
                <a:solidFill>
                  <a:srgbClr val="00B0F0"/>
                </a:solidFill>
              </a:rPr>
              <a:t>Echo </a:t>
            </a:r>
            <a:r>
              <a:rPr lang="en-PH" dirty="0" smtClean="0"/>
              <a:t>devices</a:t>
            </a:r>
            <a:endParaRPr lang="en-PH" dirty="0"/>
          </a:p>
          <a:p>
            <a:pPr lvl="1"/>
            <a:r>
              <a:rPr lang="en-PH" dirty="0"/>
              <a:t>M</a:t>
            </a:r>
            <a:r>
              <a:rPr lang="en-PH" dirty="0" smtClean="0"/>
              <a:t>ake </a:t>
            </a:r>
            <a:r>
              <a:rPr lang="en-PH" dirty="0" err="1" smtClean="0"/>
              <a:t>PanL</a:t>
            </a:r>
            <a:r>
              <a:rPr lang="en-PH" dirty="0" smtClean="0"/>
              <a:t> </a:t>
            </a:r>
            <a:r>
              <a:rPr lang="en-PH" dirty="0" smtClean="0">
                <a:solidFill>
                  <a:srgbClr val="00B0F0"/>
                </a:solidFill>
              </a:rPr>
              <a:t>more marketable</a:t>
            </a:r>
            <a:endParaRPr lang="en-PH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FT900 Alexa </a:t>
            </a:r>
            <a:r>
              <a:rPr lang="en-PH" b="1" dirty="0" smtClean="0"/>
              <a:t>Client</a:t>
            </a:r>
            <a:endParaRPr lang="en-PH" dirty="0"/>
          </a:p>
        </p:txBody>
      </p:sp>
      <p:sp>
        <p:nvSpPr>
          <p:cNvPr id="25" name="Rounded Rectangle 24"/>
          <p:cNvSpPr/>
          <p:nvPr/>
        </p:nvSpPr>
        <p:spPr>
          <a:xfrm>
            <a:off x="883920" y="1371600"/>
            <a:ext cx="10759440" cy="541020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ounded Rectangle 3"/>
          <p:cNvSpPr/>
          <p:nvPr/>
        </p:nvSpPr>
        <p:spPr>
          <a:xfrm>
            <a:off x="1447801" y="1600200"/>
            <a:ext cx="9646715" cy="6675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FT900 Alexa Demo Application</a:t>
            </a:r>
            <a:endParaRPr lang="en-PH" b="1" dirty="0"/>
          </a:p>
        </p:txBody>
      </p:sp>
      <p:sp>
        <p:nvSpPr>
          <p:cNvPr id="5" name="Rounded Rectangle 4"/>
          <p:cNvSpPr/>
          <p:nvPr/>
        </p:nvSpPr>
        <p:spPr>
          <a:xfrm>
            <a:off x="9464244" y="2328408"/>
            <a:ext cx="1630272" cy="66292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BUTTON</a:t>
            </a:r>
            <a:endParaRPr lang="en-PH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0302444" y="5211524"/>
            <a:ext cx="792072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GPIO</a:t>
            </a:r>
            <a:endParaRPr lang="en-PH" dirty="0"/>
          </a:p>
        </p:txBody>
      </p:sp>
      <p:sp>
        <p:nvSpPr>
          <p:cNvPr id="10" name="Rounded Rectangle 9"/>
          <p:cNvSpPr/>
          <p:nvPr/>
        </p:nvSpPr>
        <p:spPr>
          <a:xfrm>
            <a:off x="1447802" y="2328408"/>
            <a:ext cx="7970518" cy="6629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Alexa AVS library</a:t>
            </a:r>
            <a:endParaRPr lang="en-PH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006257" y="3045145"/>
            <a:ext cx="2012169" cy="66292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MEMORY WRAPPER</a:t>
            </a:r>
            <a:endParaRPr lang="en-PH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316481" y="3045144"/>
            <a:ext cx="1624015" cy="139489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AUDIO</a:t>
            </a:r>
          </a:p>
          <a:p>
            <a:pPr algn="ctr"/>
            <a:r>
              <a:rPr lang="en-PH" b="1" dirty="0" smtClean="0"/>
              <a:t>Speaker, Microphone, Compression</a:t>
            </a:r>
            <a:endParaRPr lang="en-PH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006257" y="5210139"/>
            <a:ext cx="979853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SDHost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2316481" y="5210139"/>
            <a:ext cx="790373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I2S</a:t>
            </a:r>
            <a:endParaRPr lang="en-PH" dirty="0"/>
          </a:p>
        </p:txBody>
      </p:sp>
      <p:sp>
        <p:nvSpPr>
          <p:cNvPr id="18" name="Rounded Rectangle 17"/>
          <p:cNvSpPr/>
          <p:nvPr/>
        </p:nvSpPr>
        <p:spPr>
          <a:xfrm>
            <a:off x="4006257" y="4493402"/>
            <a:ext cx="979853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fatfs</a:t>
            </a:r>
            <a:endParaRPr lang="en-PH" dirty="0"/>
          </a:p>
        </p:txBody>
      </p:sp>
      <p:sp>
        <p:nvSpPr>
          <p:cNvPr id="8" name="Rounded Rectangle 7"/>
          <p:cNvSpPr/>
          <p:nvPr/>
        </p:nvSpPr>
        <p:spPr>
          <a:xfrm>
            <a:off x="7191908" y="5210139"/>
            <a:ext cx="1099691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Ethernet</a:t>
            </a:r>
            <a:endParaRPr lang="en-PH" dirty="0"/>
          </a:p>
        </p:txBody>
      </p:sp>
      <p:sp>
        <p:nvSpPr>
          <p:cNvPr id="9" name="Rounded Rectangle 8"/>
          <p:cNvSpPr/>
          <p:nvPr/>
        </p:nvSpPr>
        <p:spPr>
          <a:xfrm>
            <a:off x="7191907" y="4493402"/>
            <a:ext cx="1099692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lwip</a:t>
            </a:r>
            <a:endParaRPr lang="en-PH" dirty="0"/>
          </a:p>
        </p:txBody>
      </p:sp>
      <p:sp>
        <p:nvSpPr>
          <p:cNvPr id="19" name="Rounded Rectangle 18"/>
          <p:cNvSpPr/>
          <p:nvPr/>
        </p:nvSpPr>
        <p:spPr>
          <a:xfrm>
            <a:off x="1443177" y="3045145"/>
            <a:ext cx="790373" cy="21111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Free RTOS</a:t>
            </a:r>
            <a:endParaRPr lang="en-PH" dirty="0"/>
          </a:p>
        </p:txBody>
      </p:sp>
      <p:sp>
        <p:nvSpPr>
          <p:cNvPr id="23" name="Rounded Rectangle 22"/>
          <p:cNvSpPr/>
          <p:nvPr/>
        </p:nvSpPr>
        <p:spPr>
          <a:xfrm>
            <a:off x="6048906" y="3045145"/>
            <a:ext cx="3369413" cy="66292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COMMUNICATION WRAPPER</a:t>
            </a:r>
            <a:endParaRPr lang="en-PH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8334073" y="5211524"/>
            <a:ext cx="1922243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UART</a:t>
            </a:r>
            <a:endParaRPr lang="en-PH" dirty="0"/>
          </a:p>
        </p:txBody>
      </p:sp>
      <p:sp>
        <p:nvSpPr>
          <p:cNvPr id="21" name="Rounded Rectangle 20"/>
          <p:cNvSpPr/>
          <p:nvPr/>
        </p:nvSpPr>
        <p:spPr>
          <a:xfrm>
            <a:off x="3150123" y="5211524"/>
            <a:ext cx="790373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I2C</a:t>
            </a:r>
            <a:endParaRPr lang="en-PH" dirty="0"/>
          </a:p>
        </p:txBody>
      </p:sp>
      <p:sp>
        <p:nvSpPr>
          <p:cNvPr id="22" name="Rounded Rectangle 21"/>
          <p:cNvSpPr/>
          <p:nvPr/>
        </p:nvSpPr>
        <p:spPr>
          <a:xfrm>
            <a:off x="5040803" y="5211524"/>
            <a:ext cx="970880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SPI</a:t>
            </a:r>
            <a:endParaRPr lang="en-PH" dirty="0"/>
          </a:p>
        </p:txBody>
      </p:sp>
      <p:sp>
        <p:nvSpPr>
          <p:cNvPr id="24" name="Rounded Rectangle 23"/>
          <p:cNvSpPr/>
          <p:nvPr/>
        </p:nvSpPr>
        <p:spPr>
          <a:xfrm>
            <a:off x="8334073" y="4493402"/>
            <a:ext cx="1084246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at</a:t>
            </a:r>
            <a:endParaRPr lang="en-PH" dirty="0"/>
          </a:p>
        </p:txBody>
      </p:sp>
      <p:sp>
        <p:nvSpPr>
          <p:cNvPr id="26" name="Rounded Rectangle 25"/>
          <p:cNvSpPr/>
          <p:nvPr/>
        </p:nvSpPr>
        <p:spPr>
          <a:xfrm>
            <a:off x="8334073" y="5927804"/>
            <a:ext cx="1084247" cy="6629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ESP32</a:t>
            </a:r>
            <a:endParaRPr lang="en-PH" dirty="0"/>
          </a:p>
        </p:txBody>
      </p:sp>
      <p:sp>
        <p:nvSpPr>
          <p:cNvPr id="27" name="Rounded Rectangle 26"/>
          <p:cNvSpPr/>
          <p:nvPr/>
        </p:nvSpPr>
        <p:spPr>
          <a:xfrm>
            <a:off x="6048906" y="5210139"/>
            <a:ext cx="1099691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RS485</a:t>
            </a:r>
            <a:endParaRPr lang="en-PH" dirty="0"/>
          </a:p>
        </p:txBody>
      </p:sp>
      <p:sp>
        <p:nvSpPr>
          <p:cNvPr id="28" name="Rounded Rectangle 27"/>
          <p:cNvSpPr/>
          <p:nvPr/>
        </p:nvSpPr>
        <p:spPr>
          <a:xfrm>
            <a:off x="4006257" y="3766665"/>
            <a:ext cx="979853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/>
              <a:t>sdcard</a:t>
            </a:r>
            <a:endParaRPr lang="en-PH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031830" y="3761882"/>
            <a:ext cx="979853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flash</a:t>
            </a:r>
            <a:endParaRPr lang="en-PH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6048906" y="3761882"/>
            <a:ext cx="1099692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rs485</a:t>
            </a:r>
            <a:endParaRPr lang="en-PH" dirty="0"/>
          </a:p>
        </p:txBody>
      </p:sp>
      <p:sp>
        <p:nvSpPr>
          <p:cNvPr id="34" name="Rounded Rectangle 33"/>
          <p:cNvSpPr/>
          <p:nvPr/>
        </p:nvSpPr>
        <p:spPr>
          <a:xfrm>
            <a:off x="7191907" y="3761882"/>
            <a:ext cx="1099691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ethernet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8334073" y="3761882"/>
            <a:ext cx="1099691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wifi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339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</p:spPr>
        <p:txBody>
          <a:bodyPr/>
          <a:lstStyle/>
          <a:p>
            <a:r>
              <a:rPr lang="en-PH" b="1" dirty="0" smtClean="0"/>
              <a:t>RPI Alexa Gateway</a:t>
            </a:r>
            <a:endParaRPr lang="en-PH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08760" y="1295400"/>
            <a:ext cx="8427720" cy="5425440"/>
            <a:chOff x="1508760" y="1295400"/>
            <a:chExt cx="8427720" cy="5425440"/>
          </a:xfrm>
        </p:grpSpPr>
        <p:sp>
          <p:nvSpPr>
            <p:cNvPr id="5" name="Rounded Rectangle 4"/>
            <p:cNvSpPr/>
            <p:nvPr/>
          </p:nvSpPr>
          <p:spPr>
            <a:xfrm>
              <a:off x="2148840" y="1508759"/>
              <a:ext cx="7147560" cy="426720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b="1" dirty="0" smtClean="0"/>
            </a:p>
            <a:p>
              <a:pPr algn="ctr"/>
              <a:r>
                <a:rPr lang="en-PH" b="1" dirty="0" smtClean="0"/>
                <a:t>AVS SDK </a:t>
              </a:r>
              <a:r>
                <a:rPr lang="en-PH" b="1" dirty="0" err="1" smtClean="0"/>
                <a:t>SampleApp</a:t>
              </a:r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01796" y="2072988"/>
              <a:ext cx="1591086" cy="66292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Connection Handler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48839" y="5882640"/>
              <a:ext cx="7147561" cy="6400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 smtClean="0"/>
            </a:p>
            <a:p>
              <a:pPr algn="ctr"/>
              <a:r>
                <a:rPr lang="en-PH" dirty="0" smtClean="0"/>
                <a:t>AVS SDK library</a:t>
              </a:r>
            </a:p>
            <a:p>
              <a:pPr algn="ctr"/>
              <a:endParaRPr lang="en-PH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415756" y="2799730"/>
              <a:ext cx="1591083" cy="659749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Audio</a:t>
              </a:r>
              <a:r>
                <a:rPr lang="en-PH" b="1" dirty="0"/>
                <a:t> </a:t>
              </a:r>
              <a:endParaRPr lang="en-PH" b="1" dirty="0" smtClean="0"/>
            </a:p>
            <a:p>
              <a:pPr algn="ctr"/>
              <a:r>
                <a:rPr lang="en-PH" b="1" dirty="0" smtClean="0"/>
                <a:t>Compression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65276" y="2796557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Request Handler</a:t>
              </a:r>
              <a:endParaRPr lang="en-PH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8760" y="1295400"/>
              <a:ext cx="8427720" cy="5425440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23374" y="2799730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Response</a:t>
              </a:r>
            </a:p>
            <a:p>
              <a:pPr algn="ctr"/>
              <a:r>
                <a:rPr lang="en-PH" dirty="0" smtClean="0"/>
                <a:t>Handler</a:t>
              </a:r>
              <a:endParaRPr lang="en-PH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415755" y="4255271"/>
              <a:ext cx="1591084" cy="66292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Audio</a:t>
              </a:r>
              <a:r>
                <a:rPr lang="en-PH" b="1" dirty="0"/>
                <a:t> </a:t>
              </a:r>
              <a:endParaRPr lang="en-PH" b="1" dirty="0" smtClean="0"/>
            </a:p>
            <a:p>
              <a:pPr algn="ctr"/>
              <a:r>
                <a:rPr lang="en-PH" b="1" dirty="0" smtClean="0"/>
                <a:t>Decoding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52324" y="4255271"/>
              <a:ext cx="1591085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Response Hook</a:t>
              </a:r>
              <a:endParaRPr lang="en-PH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65276" y="4255271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Request </a:t>
              </a:r>
            </a:p>
            <a:p>
              <a:pPr algn="ctr"/>
              <a:r>
                <a:rPr lang="en-PH" dirty="0" smtClean="0"/>
                <a:t>Hook</a:t>
              </a:r>
              <a:endParaRPr lang="en-PH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15756" y="3527259"/>
              <a:ext cx="1591086" cy="66292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Audio</a:t>
              </a:r>
              <a:r>
                <a:rPr lang="en-PH" b="1" dirty="0"/>
                <a:t> </a:t>
              </a:r>
              <a:r>
                <a:rPr lang="en-PH" b="1" dirty="0" smtClean="0"/>
                <a:t>Rate </a:t>
              </a:r>
            </a:p>
            <a:p>
              <a:pPr algn="ctr"/>
              <a:r>
                <a:rPr lang="en-PH" b="1" dirty="0" smtClean="0"/>
                <a:t>Conversion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65276" y="2072988"/>
              <a:ext cx="3249184" cy="66292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Client Handler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065276" y="3527259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Request Manager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52324" y="3527259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Response Manager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065276" y="4990921"/>
              <a:ext cx="1591084" cy="6629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Port Audio </a:t>
              </a:r>
            </a:p>
            <a:p>
              <a:pPr algn="ctr"/>
              <a:r>
                <a:rPr lang="en-PH" b="1" dirty="0" smtClean="0"/>
                <a:t>Microphone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42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601</Words>
  <Application>Microsoft Office PowerPoint</Application>
  <PresentationFormat>Custom</PresentationFormat>
  <Paragraphs>206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FT900 Alexa Demo</vt:lpstr>
      <vt:lpstr>PowerPoint Presentation</vt:lpstr>
      <vt:lpstr>PowerPoint Presentation</vt:lpstr>
      <vt:lpstr>PowerPoint Presentation</vt:lpstr>
      <vt:lpstr>PowerPoint Presentation</vt:lpstr>
      <vt:lpstr>FT900 Alexa Demo</vt:lpstr>
      <vt:lpstr>PanL Smart Home with built-in Alexa</vt:lpstr>
      <vt:lpstr>FT900 Alexa Client</vt:lpstr>
      <vt:lpstr>RPI Alexa Gateway</vt:lpstr>
      <vt:lpstr>RPI Alexa Gateway</vt:lpstr>
      <vt:lpstr>Gstreamer Audio Pipeline Hooking</vt:lpstr>
      <vt:lpstr>Different Alexa instances &amp; Amazon accounts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Richmond Umagat</dc:creator>
  <cp:lastModifiedBy>richmond</cp:lastModifiedBy>
  <cp:revision>88</cp:revision>
  <dcterms:created xsi:type="dcterms:W3CDTF">2019-03-07T03:55:35Z</dcterms:created>
  <dcterms:modified xsi:type="dcterms:W3CDTF">2019-05-10T07:42:16Z</dcterms:modified>
</cp:coreProperties>
</file>