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6" r:id="rId10"/>
    <p:sldId id="265" r:id="rId11"/>
    <p:sldId id="267" r:id="rId12"/>
    <p:sldId id="268" r:id="rId13"/>
    <p:sldId id="270" r:id="rId14"/>
    <p:sldId id="269" r:id="rId15"/>
    <p:sldId id="271" r:id="rId16"/>
    <p:sldId id="272"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9" d="100"/>
          <a:sy n="59" d="100"/>
        </p:scale>
        <p:origin x="52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54A4-A6F0-47A7-9D9B-E1AC4D0AF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A1EC5-F214-4AFF-948C-0E612F915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F1961-3E8A-44BB-B53C-FCDE7898097C}"/>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6D12F2B6-FC32-4EE8-835F-4FE01606F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160C5-841A-43EF-B9C6-6017C1C4DD2A}"/>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9793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135E-C03A-4774-8210-78431A3B26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F6FE68-44CC-4D7A-9BA7-B5B79530E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8F0F4-0CF9-4B16-B098-F7453CBCBCFD}"/>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DEBFC63B-5E81-47F1-B77B-D1A943C8C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030E3-3788-4BF1-84D6-CA7E5B1EDDD2}"/>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368217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97C3-548D-4FEF-B5DE-A59532F7F7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0F0A04-E443-482D-AA6A-4CC8B5D07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7B6F6-2FA7-4351-B5A0-412BFBB4336F}"/>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90BC90BF-D93D-4D49-95BD-D309A7B9B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42F7D-1181-49A7-84E0-78B76E5E0CA8}"/>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330773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4386-EF91-44EA-B9E4-87EDA46D8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E9AB2-5D2D-4F35-BE20-ED36EFCBE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B5170-8250-4A09-AD22-3018CD0220A5}"/>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B66A7D5B-C6D9-4D38-A887-CC8EEC36E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8CFE9-B20C-4B14-901A-1B0B6E192206}"/>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303327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E1A1-B0F9-4F83-AE70-97936A4AF5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2F8552-C1F8-48AA-81DB-0C3CE3B2B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40D12-BEF0-4ED2-A6C0-1C0D7D138784}"/>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2CBB7435-670F-47B2-B9A7-DC8513759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7024C-FAA0-4013-A2BC-F883F1FACB13}"/>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200113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531E-CB36-47C2-BA00-21A7C8DCA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CC7E9-F174-443C-BD32-B041DA9F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8BB5C-49EB-49EA-A12E-E2CBA1301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D57C3-7126-40A3-A900-8AB723DBE128}"/>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6" name="Footer Placeholder 5">
            <a:extLst>
              <a:ext uri="{FF2B5EF4-FFF2-40B4-BE49-F238E27FC236}">
                <a16:creationId xmlns:a16="http://schemas.microsoft.com/office/drawing/2014/main" id="{BBDD49F3-04CE-411A-9D1D-0AD48D7EC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575A6-58FE-48B6-B0B6-6D0B219117E8}"/>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160370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E774-A606-451D-8D35-99A2039298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6E5E89-1011-45C1-9D47-90887158D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E92D5-9467-44B5-A900-30FF7EFD3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D4D4E-1706-4D7F-942E-8BD6B628B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391DA-F59C-40A4-8EC2-9DADC6594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DA5B27-28AE-4C1A-9FAA-55DA9227F3A5}"/>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8" name="Footer Placeholder 7">
            <a:extLst>
              <a:ext uri="{FF2B5EF4-FFF2-40B4-BE49-F238E27FC236}">
                <a16:creationId xmlns:a16="http://schemas.microsoft.com/office/drawing/2014/main" id="{2BBC5C98-10DF-45F1-B1D3-6D87A133BC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B0708C-B0D0-414F-AB93-8A1E2E2FF8ED}"/>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403821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DBB7-7E77-4ADB-A122-6811D57C89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33DB5C-D189-4CBA-AB9D-EFDCC28E3646}"/>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4" name="Footer Placeholder 3">
            <a:extLst>
              <a:ext uri="{FF2B5EF4-FFF2-40B4-BE49-F238E27FC236}">
                <a16:creationId xmlns:a16="http://schemas.microsoft.com/office/drawing/2014/main" id="{45E6B4AF-F37B-4E28-9F8A-21FE9BAC5E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E2CC1-001D-409E-A700-AF720B10F407}"/>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145228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28C2B-E550-4B94-9E33-8E72FEBA92E0}"/>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3" name="Footer Placeholder 2">
            <a:extLst>
              <a:ext uri="{FF2B5EF4-FFF2-40B4-BE49-F238E27FC236}">
                <a16:creationId xmlns:a16="http://schemas.microsoft.com/office/drawing/2014/main" id="{60D45708-D8E0-435D-BCB4-F70E5D772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C413A1-58DD-472F-8E16-D766D24691C2}"/>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364677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FF37-19DB-4367-8491-9946D4A43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43882-D156-4987-8BC4-B1A6C4F60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E0E02-EA4A-4AFE-8C5C-E5F07D28A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6F1B1-BBC2-4E17-ACFB-9ECE3609A721}"/>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6" name="Footer Placeholder 5">
            <a:extLst>
              <a:ext uri="{FF2B5EF4-FFF2-40B4-BE49-F238E27FC236}">
                <a16:creationId xmlns:a16="http://schemas.microsoft.com/office/drawing/2014/main" id="{D27FC5FC-3CAD-4F46-BAC7-5CE38F327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5053E-9429-4538-9902-D404C11A4FBB}"/>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170712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9971-3943-47A2-8BA8-64897E713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4CB938-BA24-4781-8BDD-2D045BF14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43304-3115-4C55-B73C-2CD4CE1DE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2D1E6-AF88-4E09-9395-0E9BF5A39E55}"/>
              </a:ext>
            </a:extLst>
          </p:cNvPr>
          <p:cNvSpPr>
            <a:spLocks noGrp="1"/>
          </p:cNvSpPr>
          <p:nvPr>
            <p:ph type="dt" sz="half" idx="10"/>
          </p:nvPr>
        </p:nvSpPr>
        <p:spPr/>
        <p:txBody>
          <a:bodyPr/>
          <a:lstStyle/>
          <a:p>
            <a:fld id="{4F1E0922-3A60-4457-96FD-F46F5F37D40B}" type="datetimeFigureOut">
              <a:rPr lang="en-US" smtClean="0"/>
              <a:t>6/2/2022</a:t>
            </a:fld>
            <a:endParaRPr lang="en-US"/>
          </a:p>
        </p:txBody>
      </p:sp>
      <p:sp>
        <p:nvSpPr>
          <p:cNvPr id="6" name="Footer Placeholder 5">
            <a:extLst>
              <a:ext uri="{FF2B5EF4-FFF2-40B4-BE49-F238E27FC236}">
                <a16:creationId xmlns:a16="http://schemas.microsoft.com/office/drawing/2014/main" id="{F0F9A320-8863-404C-9AAE-10CD8CA0B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0ABB3-A5FA-4EB4-8D3C-DF03D82818BA}"/>
              </a:ext>
            </a:extLst>
          </p:cNvPr>
          <p:cNvSpPr>
            <a:spLocks noGrp="1"/>
          </p:cNvSpPr>
          <p:nvPr>
            <p:ph type="sldNum" sz="quarter" idx="12"/>
          </p:nvPr>
        </p:nvSpPr>
        <p:spPr/>
        <p:txBody>
          <a:bodyPr/>
          <a:lstStyle/>
          <a:p>
            <a:fld id="{22170A9E-E55C-434A-A3EF-0E282184A4F7}" type="slidenum">
              <a:rPr lang="en-US" smtClean="0"/>
              <a:t>‹#›</a:t>
            </a:fld>
            <a:endParaRPr lang="en-US"/>
          </a:p>
        </p:txBody>
      </p:sp>
    </p:spTree>
    <p:extLst>
      <p:ext uri="{BB962C8B-B14F-4D97-AF65-F5344CB8AC3E}">
        <p14:creationId xmlns:p14="http://schemas.microsoft.com/office/powerpoint/2010/main" val="278954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EE2E-B139-4C78-AE45-64887F4CF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6F04CB-8E29-44B4-8A90-44C944B8C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03973-41CE-486A-AB14-DD23A6A826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E0922-3A60-4457-96FD-F46F5F37D40B}" type="datetimeFigureOut">
              <a:rPr lang="en-US" smtClean="0"/>
              <a:t>6/2/2022</a:t>
            </a:fld>
            <a:endParaRPr lang="en-US"/>
          </a:p>
        </p:txBody>
      </p:sp>
      <p:sp>
        <p:nvSpPr>
          <p:cNvPr id="5" name="Footer Placeholder 4">
            <a:extLst>
              <a:ext uri="{FF2B5EF4-FFF2-40B4-BE49-F238E27FC236}">
                <a16:creationId xmlns:a16="http://schemas.microsoft.com/office/drawing/2014/main" id="{BDCCCA05-C134-4DA8-B813-BB908D76C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82EFC-CE7B-4F50-B613-C13395546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70A9E-E55C-434A-A3EF-0E282184A4F7}" type="slidenum">
              <a:rPr lang="en-US" smtClean="0"/>
              <a:t>‹#›</a:t>
            </a:fld>
            <a:endParaRPr lang="en-US"/>
          </a:p>
        </p:txBody>
      </p:sp>
    </p:spTree>
    <p:extLst>
      <p:ext uri="{BB962C8B-B14F-4D97-AF65-F5344CB8AC3E}">
        <p14:creationId xmlns:p14="http://schemas.microsoft.com/office/powerpoint/2010/main" val="327169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rtquiz.net:666/" TargetMode="External"/><Relationship Id="rId2" Type="http://schemas.openxmlformats.org/officeDocument/2006/relationships/hyperlink" Target="http://portquiz.net:27017/" TargetMode="External"/><Relationship Id="rId1" Type="http://schemas.openxmlformats.org/officeDocument/2006/relationships/slideLayout" Target="../slideLayouts/slideLayout2.xml"/><Relationship Id="rId4" Type="http://schemas.openxmlformats.org/officeDocument/2006/relationships/hyperlink" Target="http://www.ideva.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linuxpip.org/fix-python-unresolved-import-in-vsco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53939751/pylint-unresolved-import-error-in-visual-studio-code" TargetMode="External"/><Relationship Id="rId2" Type="http://schemas.openxmlformats.org/officeDocument/2006/relationships/hyperlink" Target="https://linuxpip.org/fix-python-unresolved-import-in-vsco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n4Nc_GhCi_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alpython.com/intro-to-pyen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pymongo.readthedocs.io/en/stable/changelog.html#breaking-changes-in-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6348-2346-474A-83F8-F86DD3AD756E}"/>
              </a:ext>
            </a:extLst>
          </p:cNvPr>
          <p:cNvSpPr>
            <a:spLocks noGrp="1"/>
          </p:cNvSpPr>
          <p:nvPr>
            <p:ph type="ctrTitle"/>
          </p:nvPr>
        </p:nvSpPr>
        <p:spPr/>
        <p:txBody>
          <a:bodyPr/>
          <a:lstStyle/>
          <a:p>
            <a:r>
              <a:rPr lang="en-US" dirty="0"/>
              <a:t>Backend Development with Flask</a:t>
            </a:r>
          </a:p>
        </p:txBody>
      </p:sp>
      <p:sp>
        <p:nvSpPr>
          <p:cNvPr id="3" name="Subtitle 2">
            <a:extLst>
              <a:ext uri="{FF2B5EF4-FFF2-40B4-BE49-F238E27FC236}">
                <a16:creationId xmlns:a16="http://schemas.microsoft.com/office/drawing/2014/main" id="{1A845859-A972-4F10-9AEB-C9580BF25C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961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1781-EF6B-5D8A-0A65-32414D117324}"/>
              </a:ext>
            </a:extLst>
          </p:cNvPr>
          <p:cNvSpPr>
            <a:spLocks noGrp="1"/>
          </p:cNvSpPr>
          <p:nvPr>
            <p:ph type="title"/>
          </p:nvPr>
        </p:nvSpPr>
        <p:spPr>
          <a:xfrm>
            <a:off x="650913" y="288008"/>
            <a:ext cx="10515600" cy="769612"/>
          </a:xfrm>
        </p:spPr>
        <p:txBody>
          <a:bodyPr/>
          <a:lstStyle/>
          <a:p>
            <a:r>
              <a:rPr lang="en-US" dirty="0"/>
              <a:t>Outgoing port tester</a:t>
            </a:r>
          </a:p>
        </p:txBody>
      </p:sp>
      <p:sp>
        <p:nvSpPr>
          <p:cNvPr id="3" name="Content Placeholder 2">
            <a:extLst>
              <a:ext uri="{FF2B5EF4-FFF2-40B4-BE49-F238E27FC236}">
                <a16:creationId xmlns:a16="http://schemas.microsoft.com/office/drawing/2014/main" id="{490AE7BB-E754-9DF6-E79C-8CB4DDD42F65}"/>
              </a:ext>
            </a:extLst>
          </p:cNvPr>
          <p:cNvSpPr>
            <a:spLocks noGrp="1"/>
          </p:cNvSpPr>
          <p:nvPr>
            <p:ph idx="1"/>
          </p:nvPr>
        </p:nvSpPr>
        <p:spPr>
          <a:xfrm>
            <a:off x="750065" y="1172895"/>
            <a:ext cx="4064306" cy="5238922"/>
          </a:xfrm>
        </p:spPr>
        <p:txBody>
          <a:bodyPr>
            <a:normAutofit fontScale="92500" lnSpcReduction="10000"/>
          </a:bodyPr>
          <a:lstStyle/>
          <a:p>
            <a:r>
              <a:rPr lang="en-US" sz="1400" dirty="0">
                <a:hlinkClick r:id="rId2"/>
              </a:rPr>
              <a:t>http://portquiz.net:27017/</a:t>
            </a:r>
            <a:endParaRPr lang="en-US" sz="1400" dirty="0"/>
          </a:p>
          <a:p>
            <a:r>
              <a:rPr lang="en-US" sz="1050" b="0" i="0" dirty="0">
                <a:solidFill>
                  <a:srgbClr val="000000"/>
                </a:solidFill>
                <a:effectLst/>
                <a:latin typeface="Arial" panose="020B0604020202020204" pitchFamily="34" charset="0"/>
              </a:rPr>
              <a:t> port </a:t>
            </a:r>
            <a:r>
              <a:rPr lang="en-US" sz="1050" b="1" i="0" dirty="0">
                <a:solidFill>
                  <a:srgbClr val="000000"/>
                </a:solidFill>
                <a:effectLst/>
                <a:latin typeface="Arial" panose="020B0604020202020204" pitchFamily="34" charset="0"/>
              </a:rPr>
              <a:t>27017</a:t>
            </a:r>
            <a:r>
              <a:rPr lang="en-US" sz="1050" b="0" i="0" dirty="0">
                <a:solidFill>
                  <a:srgbClr val="000000"/>
                </a:solidFill>
                <a:effectLst/>
                <a:latin typeface="Arial" panose="020B0604020202020204" pitchFamily="34" charset="0"/>
              </a:rPr>
              <a:t> is a response from http host header</a:t>
            </a:r>
          </a:p>
          <a:p>
            <a:pPr marL="0" indent="0">
              <a:buNone/>
            </a:pPr>
            <a:r>
              <a:rPr lang="en-US" sz="1700" b="1" dirty="0"/>
              <a:t>Test a port using a command</a:t>
            </a:r>
          </a:p>
          <a:p>
            <a:pPr marL="0" indent="0">
              <a:buNone/>
            </a:pPr>
            <a:r>
              <a:rPr lang="en-US" sz="1400" b="1" dirty="0"/>
              <a:t>$ telnet portquiz.net 27017 </a:t>
            </a:r>
          </a:p>
          <a:p>
            <a:pPr marL="0" indent="0">
              <a:buNone/>
            </a:pPr>
            <a:r>
              <a:rPr lang="en-US" sz="1400" dirty="0"/>
              <a:t>Trying ...</a:t>
            </a:r>
          </a:p>
          <a:p>
            <a:pPr marL="0" indent="0">
              <a:buNone/>
            </a:pPr>
            <a:r>
              <a:rPr lang="en-US" sz="1400" dirty="0"/>
              <a:t>Connected to portquiz.net.</a:t>
            </a:r>
          </a:p>
          <a:p>
            <a:pPr marL="0" indent="0">
              <a:buNone/>
            </a:pPr>
            <a:r>
              <a:rPr lang="en-US" sz="1400" dirty="0"/>
              <a:t>Escape character is '^]'.</a:t>
            </a:r>
          </a:p>
          <a:p>
            <a:pPr marL="0" indent="0">
              <a:buNone/>
            </a:pPr>
            <a:r>
              <a:rPr lang="en-US" sz="1400" b="1" dirty="0"/>
              <a:t>$ </a:t>
            </a:r>
            <a:r>
              <a:rPr lang="en-US" sz="1400" b="1" dirty="0" err="1"/>
              <a:t>nc</a:t>
            </a:r>
            <a:r>
              <a:rPr lang="en-US" sz="1400" b="1" dirty="0"/>
              <a:t> -v portquiz.net 27017 </a:t>
            </a:r>
          </a:p>
          <a:p>
            <a:pPr marL="0" indent="0">
              <a:buNone/>
            </a:pPr>
            <a:r>
              <a:rPr lang="en-US" sz="1400" dirty="0"/>
              <a:t>Connection to portquiz.net 27017 port [</a:t>
            </a:r>
            <a:r>
              <a:rPr lang="en-US" sz="1400" dirty="0" err="1"/>
              <a:t>tcp</a:t>
            </a:r>
            <a:r>
              <a:rPr lang="en-US" sz="1400" dirty="0"/>
              <a:t>/daytime] succeeded!</a:t>
            </a:r>
          </a:p>
          <a:p>
            <a:pPr marL="0" indent="0">
              <a:buNone/>
            </a:pPr>
            <a:r>
              <a:rPr lang="en-US" sz="1400" b="1" dirty="0"/>
              <a:t>$ curl portquiz.net:27017 </a:t>
            </a:r>
          </a:p>
          <a:p>
            <a:pPr marL="0" indent="0">
              <a:buNone/>
            </a:pPr>
            <a:r>
              <a:rPr lang="en-US" sz="1400" dirty="0"/>
              <a:t>Port test successful!</a:t>
            </a:r>
          </a:p>
          <a:p>
            <a:pPr marL="0" indent="0">
              <a:buNone/>
            </a:pPr>
            <a:r>
              <a:rPr lang="en-US" sz="1400" dirty="0"/>
              <a:t>Your IP: 74.118.237.130</a:t>
            </a:r>
          </a:p>
          <a:p>
            <a:pPr marL="0" indent="0">
              <a:buNone/>
            </a:pPr>
            <a:r>
              <a:rPr lang="en-US" sz="1400" b="1" dirty="0"/>
              <a:t>$ </a:t>
            </a:r>
            <a:r>
              <a:rPr lang="en-US" sz="1400" b="1" dirty="0" err="1"/>
              <a:t>wget</a:t>
            </a:r>
            <a:r>
              <a:rPr lang="en-US" sz="1400" b="1" dirty="0"/>
              <a:t> -</a:t>
            </a:r>
            <a:r>
              <a:rPr lang="en-US" sz="1400" b="1" dirty="0" err="1"/>
              <a:t>qO</a:t>
            </a:r>
            <a:r>
              <a:rPr lang="en-US" sz="1400" b="1" dirty="0"/>
              <a:t>- portquiz.net:27017 </a:t>
            </a:r>
          </a:p>
          <a:p>
            <a:pPr marL="0" indent="0">
              <a:buNone/>
            </a:pPr>
            <a:r>
              <a:rPr lang="en-US" sz="1400" dirty="0"/>
              <a:t>Port test successful!</a:t>
            </a:r>
          </a:p>
          <a:p>
            <a:pPr marL="0" indent="0">
              <a:buNone/>
            </a:pPr>
            <a:r>
              <a:rPr lang="en-US" sz="1400" dirty="0"/>
              <a:t>Your IP: 74.118.237.130</a:t>
            </a:r>
          </a:p>
          <a:p>
            <a:pPr marL="0" indent="0">
              <a:buNone/>
            </a:pPr>
            <a:r>
              <a:rPr lang="en-US" sz="1400" dirty="0"/>
              <a:t># For Windows PowerShell users</a:t>
            </a:r>
          </a:p>
          <a:p>
            <a:pPr marL="0" indent="0">
              <a:buNone/>
            </a:pPr>
            <a:r>
              <a:rPr lang="en-US" sz="1400" dirty="0"/>
              <a:t>PS C:\&gt; Test-</a:t>
            </a:r>
            <a:r>
              <a:rPr lang="en-US" sz="1400" dirty="0" err="1"/>
              <a:t>NetConnection</a:t>
            </a:r>
            <a:r>
              <a:rPr lang="en-US" sz="1400" dirty="0"/>
              <a:t> -</a:t>
            </a:r>
            <a:r>
              <a:rPr lang="en-US" sz="1400" dirty="0" err="1"/>
              <a:t>InformationLevel</a:t>
            </a:r>
            <a:r>
              <a:rPr lang="en-US" sz="1400" dirty="0"/>
              <a:t> detailed -</a:t>
            </a:r>
            <a:r>
              <a:rPr lang="en-US" sz="1400" dirty="0" err="1"/>
              <a:t>ComputerName</a:t>
            </a:r>
            <a:r>
              <a:rPr lang="en-US" sz="1400" dirty="0"/>
              <a:t> portquiz.net -Port 27017</a:t>
            </a:r>
          </a:p>
          <a:p>
            <a:endParaRPr lang="en-US" sz="1400" dirty="0"/>
          </a:p>
        </p:txBody>
      </p:sp>
      <p:sp>
        <p:nvSpPr>
          <p:cNvPr id="4" name="Content Placeholder 2">
            <a:extLst>
              <a:ext uri="{FF2B5EF4-FFF2-40B4-BE49-F238E27FC236}">
                <a16:creationId xmlns:a16="http://schemas.microsoft.com/office/drawing/2014/main" id="{72F480B6-2DC2-A231-78C3-E938516745A6}"/>
              </a:ext>
            </a:extLst>
          </p:cNvPr>
          <p:cNvSpPr txBox="1">
            <a:spLocks/>
          </p:cNvSpPr>
          <p:nvPr/>
        </p:nvSpPr>
        <p:spPr>
          <a:xfrm>
            <a:off x="6198550" y="1172895"/>
            <a:ext cx="4599542" cy="5082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a:t>Test a port using your browser</a:t>
            </a:r>
          </a:p>
          <a:p>
            <a:pPr marL="0" indent="0">
              <a:buNone/>
            </a:pPr>
            <a:r>
              <a:rPr lang="en-US" sz="1400" dirty="0"/>
              <a:t>In your browser address bar: http://portquiz.net:XXXX</a:t>
            </a:r>
          </a:p>
          <a:p>
            <a:pPr marL="0" indent="0">
              <a:buNone/>
            </a:pPr>
            <a:r>
              <a:rPr lang="en-US" sz="1400" dirty="0"/>
              <a:t>Examples:</a:t>
            </a:r>
          </a:p>
          <a:p>
            <a:pPr marL="0" indent="0">
              <a:buNone/>
            </a:pPr>
            <a:r>
              <a:rPr lang="en-US" sz="1400" dirty="0"/>
              <a:t>http://portquiz.net:8080</a:t>
            </a:r>
          </a:p>
          <a:p>
            <a:pPr marL="0" indent="0">
              <a:buNone/>
            </a:pPr>
            <a:r>
              <a:rPr lang="en-US" sz="1400" dirty="0"/>
              <a:t>http://portquiz.net:8</a:t>
            </a:r>
          </a:p>
          <a:p>
            <a:pPr marL="0" indent="0">
              <a:buNone/>
            </a:pPr>
            <a:r>
              <a:rPr lang="en-US" sz="1400" dirty="0">
                <a:hlinkClick r:id="rId3"/>
              </a:rPr>
              <a:t>http://portquiz.net:666</a:t>
            </a:r>
            <a:endParaRPr lang="en-US" sz="1400" dirty="0"/>
          </a:p>
          <a:p>
            <a:pPr marL="0" indent="0">
              <a:buNone/>
            </a:pPr>
            <a:endParaRPr lang="en-US" sz="1400" b="1" dirty="0"/>
          </a:p>
          <a:p>
            <a:pPr marL="0" indent="0">
              <a:buNone/>
            </a:pPr>
            <a:r>
              <a:rPr lang="en-US" sz="1400" b="1" dirty="0"/>
              <a:t>Host Head: </a:t>
            </a:r>
          </a:p>
          <a:p>
            <a:pPr marL="0" indent="0">
              <a:buNone/>
            </a:pPr>
            <a:r>
              <a:rPr lang="en-US" sz="1400" dirty="0"/>
              <a:t>Introduced in HTTP 1.1, a host header is a third piece of information that you can use in addition to the IP address and port number to uniquely identify a Web domain or, as Microsoft calls it, an application server. For example, the host header name for the URL http://www.ideva.com is </a:t>
            </a:r>
            <a:r>
              <a:rPr lang="en-US" sz="1400" dirty="0">
                <a:hlinkClick r:id="rId4"/>
              </a:rPr>
              <a:t>www.ideva.com</a:t>
            </a:r>
            <a:r>
              <a:rPr lang="en-US" sz="1400" dirty="0"/>
              <a:t>.</a:t>
            </a:r>
          </a:p>
          <a:p>
            <a:pPr marL="0" indent="0">
              <a:buNone/>
            </a:pPr>
            <a:r>
              <a:rPr lang="en-US" sz="1400" dirty="0"/>
              <a:t>How to use Host Headers to Set Up a Multihomed Server</a:t>
            </a:r>
          </a:p>
          <a:p>
            <a:pPr marL="0" indent="0">
              <a:buNone/>
            </a:pPr>
            <a:r>
              <a:rPr lang="en-US" sz="1400" dirty="0"/>
              <a:t>How to Handle Host Headers on Your Website</a:t>
            </a:r>
          </a:p>
          <a:p>
            <a:pPr marL="0" indent="0">
              <a:buNone/>
            </a:pPr>
            <a:endParaRPr lang="en-US" sz="1400" dirty="0"/>
          </a:p>
        </p:txBody>
      </p:sp>
    </p:spTree>
    <p:extLst>
      <p:ext uri="{BB962C8B-B14F-4D97-AF65-F5344CB8AC3E}">
        <p14:creationId xmlns:p14="http://schemas.microsoft.com/office/powerpoint/2010/main" val="275755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F154-C60D-0FC8-CBC5-22AB66253EBE}"/>
              </a:ext>
            </a:extLst>
          </p:cNvPr>
          <p:cNvSpPr>
            <a:spLocks noGrp="1"/>
          </p:cNvSpPr>
          <p:nvPr>
            <p:ph type="title"/>
          </p:nvPr>
        </p:nvSpPr>
        <p:spPr>
          <a:xfrm>
            <a:off x="838200" y="365126"/>
            <a:ext cx="10515600" cy="856924"/>
          </a:xfrm>
        </p:spPr>
        <p:txBody>
          <a:bodyPr/>
          <a:lstStyle/>
          <a:p>
            <a:r>
              <a:rPr lang="en-US" dirty="0"/>
              <a:t>Python Unresolved Import</a:t>
            </a:r>
          </a:p>
        </p:txBody>
      </p:sp>
      <p:sp>
        <p:nvSpPr>
          <p:cNvPr id="3" name="Content Placeholder 2">
            <a:extLst>
              <a:ext uri="{FF2B5EF4-FFF2-40B4-BE49-F238E27FC236}">
                <a16:creationId xmlns:a16="http://schemas.microsoft.com/office/drawing/2014/main" id="{B58DA282-F3D8-337D-9748-E7418B42EE6B}"/>
              </a:ext>
            </a:extLst>
          </p:cNvPr>
          <p:cNvSpPr>
            <a:spLocks noGrp="1"/>
          </p:cNvSpPr>
          <p:nvPr>
            <p:ph idx="1"/>
          </p:nvPr>
        </p:nvSpPr>
        <p:spPr>
          <a:xfrm>
            <a:off x="838200" y="1253331"/>
            <a:ext cx="10515600" cy="4351338"/>
          </a:xfrm>
        </p:spPr>
        <p:txBody>
          <a:bodyPr>
            <a:normAutofit/>
          </a:bodyPr>
          <a:lstStyle/>
          <a:p>
            <a:r>
              <a:rPr lang="en-US" sz="1800" dirty="0"/>
              <a:t>Unresolved Import, which happens when the system cannot detect the Python module</a:t>
            </a:r>
          </a:p>
          <a:p>
            <a:r>
              <a:rPr lang="en-US" sz="1800" dirty="0"/>
              <a:t>"Unresolved Import" is an error message produced by </a:t>
            </a:r>
            <a:r>
              <a:rPr lang="en-US" sz="1800" dirty="0" err="1"/>
              <a:t>VSCode</a:t>
            </a:r>
            <a:r>
              <a:rPr lang="en-US" sz="1800" dirty="0"/>
              <a:t>, not Python itself. The message simply means that </a:t>
            </a:r>
            <a:r>
              <a:rPr lang="en-US" sz="1800" dirty="0" err="1"/>
              <a:t>VSCode</a:t>
            </a:r>
            <a:r>
              <a:rPr lang="en-US" sz="1800" dirty="0"/>
              <a:t> cannot detect the correct path for a Python module.</a:t>
            </a:r>
          </a:p>
          <a:p>
            <a:r>
              <a:rPr lang="en-US" sz="1800" dirty="0" err="1"/>
              <a:t>VSCode</a:t>
            </a:r>
            <a:r>
              <a:rPr lang="en-US" sz="1800" dirty="0"/>
              <a:t> is using the wrong Python path. This is often the case if you're running your code against a virtual environment. Each environment contains its own binary path that contains different set of package binaries, so a package in one specific virtual environment cannot be found by another and vice versa.</a:t>
            </a:r>
          </a:p>
          <a:p>
            <a:r>
              <a:rPr lang="en-US" sz="1800" dirty="0"/>
              <a:t>There might be a missing .env file at the root directory of your project that contains additional information about which directory to import modules from. Maybe you were opening </a:t>
            </a:r>
            <a:r>
              <a:rPr lang="en-US" sz="1800" dirty="0" err="1"/>
              <a:t>VScode</a:t>
            </a:r>
            <a:r>
              <a:rPr lang="en-US" sz="1800" dirty="0"/>
              <a:t> in the project's root directory, however, your module lies in a nested sub directory (usually the </a:t>
            </a:r>
            <a:r>
              <a:rPr lang="en-US" sz="1800" dirty="0" err="1"/>
              <a:t>src</a:t>
            </a:r>
            <a:r>
              <a:rPr lang="en-US" sz="1800" dirty="0"/>
              <a:t> directory).</a:t>
            </a:r>
          </a:p>
          <a:p>
            <a:r>
              <a:rPr lang="en-US" sz="1800" dirty="0" err="1"/>
              <a:t>VSCode</a:t>
            </a:r>
            <a:r>
              <a:rPr lang="en-US" sz="1800" dirty="0"/>
              <a:t> won't look for modules in any other directory except if it was added to PYTHONPATH environment variable, which can be set at runtime by placing an additional .env file at the root directory. However, this file is often ignored when people push their projects to public Github repository, as it may contain sensitive information.</a:t>
            </a:r>
          </a:p>
          <a:p>
            <a:r>
              <a:rPr lang="en-US" sz="1800" dirty="0">
                <a:hlinkClick r:id="rId2"/>
              </a:rPr>
              <a:t>https://linuxpip.org/fix-python-unresolved-import-in-vscode/</a:t>
            </a:r>
            <a:endParaRPr lang="en-US" sz="1800" dirty="0"/>
          </a:p>
          <a:p>
            <a:endParaRPr lang="en-US" sz="1800" dirty="0"/>
          </a:p>
        </p:txBody>
      </p:sp>
    </p:spTree>
    <p:extLst>
      <p:ext uri="{BB962C8B-B14F-4D97-AF65-F5344CB8AC3E}">
        <p14:creationId xmlns:p14="http://schemas.microsoft.com/office/powerpoint/2010/main" val="389223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F154-C60D-0FC8-CBC5-22AB66253EBE}"/>
              </a:ext>
            </a:extLst>
          </p:cNvPr>
          <p:cNvSpPr>
            <a:spLocks noGrp="1"/>
          </p:cNvSpPr>
          <p:nvPr>
            <p:ph type="title"/>
          </p:nvPr>
        </p:nvSpPr>
        <p:spPr>
          <a:xfrm>
            <a:off x="838200" y="365126"/>
            <a:ext cx="10515600" cy="450122"/>
          </a:xfrm>
        </p:spPr>
        <p:txBody>
          <a:bodyPr>
            <a:normAutofit fontScale="90000"/>
          </a:bodyPr>
          <a:lstStyle/>
          <a:p>
            <a:r>
              <a:rPr lang="en-US" dirty="0"/>
              <a:t>Python Unresolved Import</a:t>
            </a:r>
          </a:p>
        </p:txBody>
      </p:sp>
      <p:sp>
        <p:nvSpPr>
          <p:cNvPr id="3" name="Content Placeholder 2">
            <a:extLst>
              <a:ext uri="{FF2B5EF4-FFF2-40B4-BE49-F238E27FC236}">
                <a16:creationId xmlns:a16="http://schemas.microsoft.com/office/drawing/2014/main" id="{B58DA282-F3D8-337D-9748-E7418B42EE6B}"/>
              </a:ext>
            </a:extLst>
          </p:cNvPr>
          <p:cNvSpPr>
            <a:spLocks noGrp="1"/>
          </p:cNvSpPr>
          <p:nvPr>
            <p:ph idx="1"/>
          </p:nvPr>
        </p:nvSpPr>
        <p:spPr>
          <a:xfrm>
            <a:off x="838200" y="1253331"/>
            <a:ext cx="10515600" cy="4351338"/>
          </a:xfrm>
        </p:spPr>
        <p:txBody>
          <a:bodyPr>
            <a:normAutofit fontScale="85000" lnSpcReduction="20000"/>
          </a:bodyPr>
          <a:lstStyle/>
          <a:p>
            <a:r>
              <a:rPr lang="en-US" sz="1800" dirty="0">
                <a:hlinkClick r:id="rId2"/>
              </a:rPr>
              <a:t>https://linuxpip.org/fix-python-unresolved-import-in-vscode/</a:t>
            </a:r>
            <a:endParaRPr lang="en-US" sz="1800" dirty="0"/>
          </a:p>
          <a:p>
            <a:pPr marL="0" indent="0">
              <a:buNone/>
            </a:pPr>
            <a:endParaRPr lang="en-US" sz="1800" dirty="0"/>
          </a:p>
          <a:p>
            <a:pPr marL="0" indent="0">
              <a:buNone/>
            </a:pPr>
            <a:r>
              <a:rPr lang="en-US" sz="1800" dirty="0"/>
              <a:t>In </a:t>
            </a:r>
            <a:r>
              <a:rPr lang="en-US" sz="1800" dirty="0" err="1"/>
              <a:t>settings.json</a:t>
            </a:r>
            <a:r>
              <a:rPr lang="en-US" sz="1800" dirty="0"/>
              <a:t> add:</a:t>
            </a:r>
          </a:p>
          <a:p>
            <a:pPr marL="0" indent="0">
              <a:buNone/>
            </a:pPr>
            <a:r>
              <a:rPr lang="en-US" sz="1800" dirty="0"/>
              <a:t>"</a:t>
            </a:r>
            <a:r>
              <a:rPr lang="en-US" sz="1800" dirty="0" err="1"/>
              <a:t>python.pythonPath</a:t>
            </a:r>
            <a:r>
              <a:rPr lang="en-US" sz="1800" dirty="0"/>
              <a:t>": "/path/to/your/</a:t>
            </a:r>
            <a:r>
              <a:rPr lang="en-US" sz="1800" dirty="0" err="1"/>
              <a:t>virtualenvironment</a:t>
            </a:r>
            <a:r>
              <a:rPr lang="en-US" sz="1800" dirty="0"/>
              <a:t>/bin/python",</a:t>
            </a:r>
          </a:p>
          <a:p>
            <a:pPr marL="0" indent="0">
              <a:buNone/>
            </a:pPr>
            <a:endParaRPr lang="en-US" sz="1800" dirty="0"/>
          </a:p>
          <a:p>
            <a:pPr marL="0" indent="0">
              <a:buNone/>
            </a:pPr>
            <a:r>
              <a:rPr lang="en-US" sz="1800" dirty="0"/>
              <a:t>"/path/to/your/</a:t>
            </a:r>
            <a:r>
              <a:rPr lang="en-US" sz="1800" dirty="0" err="1"/>
              <a:t>virtualenvironment</a:t>
            </a:r>
            <a:r>
              <a:rPr lang="en-US" sz="1800" dirty="0"/>
              <a:t>/bin/python“ can be found with run </a:t>
            </a:r>
            <a:r>
              <a:rPr lang="en-US" sz="1800" b="1" dirty="0"/>
              <a:t>which python</a:t>
            </a:r>
          </a:p>
          <a:p>
            <a:pPr marL="0" indent="0">
              <a:buNone/>
            </a:pPr>
            <a:endParaRPr lang="en-US" sz="1800" dirty="0"/>
          </a:p>
          <a:p>
            <a:pPr marL="0" indent="0">
              <a:buNone/>
            </a:pPr>
            <a:r>
              <a:rPr lang="en-US" sz="1800" dirty="0"/>
              <a:t>    "</a:t>
            </a:r>
            <a:r>
              <a:rPr lang="en-US" sz="1800" dirty="0" err="1"/>
              <a:t>python.pythonPath</a:t>
            </a:r>
            <a:r>
              <a:rPr lang="en-US" sz="1800" dirty="0"/>
              <a:t>": “</a:t>
            </a:r>
            <a:r>
              <a:rPr lang="en-US" sz="1800" b="1" dirty="0"/>
              <a:t>/home/</a:t>
            </a:r>
            <a:r>
              <a:rPr lang="en-US" sz="1800" b="1" dirty="0" err="1"/>
              <a:t>frankt</a:t>
            </a:r>
            <a:r>
              <a:rPr lang="en-US" sz="1800" b="1" dirty="0"/>
              <a:t>/.pyenv/shims/python</a:t>
            </a:r>
            <a:r>
              <a:rPr lang="en-US" sz="1800" dirty="0"/>
              <a:t>",</a:t>
            </a:r>
          </a:p>
          <a:p>
            <a:pPr marL="0" indent="0">
              <a:buNone/>
            </a:pPr>
            <a:endParaRPr lang="en-US" sz="1800" dirty="0"/>
          </a:p>
          <a:p>
            <a:pPr marL="0" indent="0">
              <a:buNone/>
            </a:pPr>
            <a:r>
              <a:rPr lang="en-US" sz="1800" dirty="0"/>
              <a:t>"</a:t>
            </a:r>
            <a:r>
              <a:rPr lang="en-US" sz="1800" dirty="0" err="1"/>
              <a:t>python.autoComplete.extraPaths</a:t>
            </a:r>
            <a:r>
              <a:rPr lang="en-US" sz="1800" dirty="0"/>
              <a:t>": ["./path-to-your-code"],</a:t>
            </a:r>
          </a:p>
          <a:p>
            <a:pPr marL="0" indent="0">
              <a:buNone/>
            </a:pPr>
            <a:endParaRPr lang="en-US" sz="1800" dirty="0"/>
          </a:p>
          <a:p>
            <a:pPr marL="0" indent="0">
              <a:buNone/>
            </a:pPr>
            <a:r>
              <a:rPr lang="en-US" sz="1200" b="0" i="0" dirty="0">
                <a:solidFill>
                  <a:srgbClr val="232629"/>
                </a:solidFill>
                <a:effectLst/>
                <a:latin typeface="-apple-system"/>
              </a:rPr>
              <a:t>I've found that ["./path-to-your-code"] can be ["./**"] in any case where a double star means any sub-folder under the root directory! This is a simpler solution.</a:t>
            </a:r>
            <a:endParaRPr lang="en-US" sz="1800" dirty="0"/>
          </a:p>
          <a:p>
            <a:pPr marL="0" indent="0">
              <a:buNone/>
            </a:pPr>
            <a:r>
              <a:rPr lang="en-US" sz="1800" dirty="0"/>
              <a:t>"</a:t>
            </a:r>
            <a:r>
              <a:rPr lang="en-US" sz="1800" dirty="0" err="1"/>
              <a:t>python.autoComplete.extraPaths</a:t>
            </a:r>
            <a:r>
              <a:rPr lang="en-US" sz="1800" dirty="0"/>
              <a:t>": </a:t>
            </a:r>
            <a:r>
              <a:rPr lang="en-US" sz="1800" b="0" i="0" dirty="0">
                <a:solidFill>
                  <a:srgbClr val="232629"/>
                </a:solidFill>
                <a:effectLst/>
                <a:latin typeface="-apple-system"/>
              </a:rPr>
              <a:t>["./**"],</a:t>
            </a:r>
          </a:p>
          <a:p>
            <a:pPr marL="0" indent="0">
              <a:buNone/>
            </a:pPr>
            <a:endParaRPr lang="en-US" sz="1800" b="0" i="0" dirty="0">
              <a:solidFill>
                <a:srgbClr val="232629"/>
              </a:solidFill>
              <a:effectLst/>
              <a:latin typeface="-apple-system"/>
            </a:endParaRPr>
          </a:p>
          <a:p>
            <a:r>
              <a:rPr lang="en-US" sz="1800" dirty="0">
                <a:hlinkClick r:id="rId3"/>
              </a:rPr>
              <a:t>https://stackoverflow.com/questions/53939751/pylint-unresolved-import-error-in-visual-studio-code</a:t>
            </a:r>
            <a:r>
              <a:rPr lang="en-US" sz="1800" dirty="0"/>
              <a:t> </a:t>
            </a:r>
          </a:p>
          <a:p>
            <a:pPr marL="0" indent="0">
              <a:buNone/>
            </a:pPr>
            <a:endParaRPr lang="en-US" sz="1800" b="1" dirty="0"/>
          </a:p>
        </p:txBody>
      </p:sp>
    </p:spTree>
    <p:extLst>
      <p:ext uri="{BB962C8B-B14F-4D97-AF65-F5344CB8AC3E}">
        <p14:creationId xmlns:p14="http://schemas.microsoft.com/office/powerpoint/2010/main" val="298374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DA3B-0A7D-033B-42C8-75A211BB0A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C52AAE-D4EA-293B-A872-823374BDC97D}"/>
              </a:ext>
            </a:extLst>
          </p:cNvPr>
          <p:cNvSpPr>
            <a:spLocks noGrp="1"/>
          </p:cNvSpPr>
          <p:nvPr>
            <p:ph idx="1"/>
          </p:nvPr>
        </p:nvSpPr>
        <p:spPr/>
        <p:txBody>
          <a:bodyPr/>
          <a:lstStyle/>
          <a:p>
            <a:r>
              <a:rPr lang="en-US" dirty="0"/>
              <a:t>(.venv) frankt@IT-017969-FL:/</a:t>
            </a:r>
            <a:r>
              <a:rPr lang="en-US" dirty="0" err="1"/>
              <a:t>mnt</a:t>
            </a:r>
            <a:r>
              <a:rPr lang="en-US" dirty="0"/>
              <a:t>/c/AWS_FLASK/</a:t>
            </a:r>
            <a:r>
              <a:rPr lang="en-US" dirty="0" err="1"/>
              <a:t>Python_Web</a:t>
            </a:r>
            <a:r>
              <a:rPr lang="en-US" dirty="0"/>
              <a:t>/microblog$ flask run</a:t>
            </a:r>
          </a:p>
          <a:p>
            <a:r>
              <a:rPr lang="en-US" dirty="0"/>
              <a:t> * Tip: There are .env or .</a:t>
            </a:r>
            <a:r>
              <a:rPr lang="en-US" dirty="0" err="1"/>
              <a:t>flaskenv</a:t>
            </a:r>
            <a:r>
              <a:rPr lang="en-US" dirty="0"/>
              <a:t> files present. Do "pip install python-</a:t>
            </a:r>
            <a:r>
              <a:rPr lang="en-US" dirty="0" err="1"/>
              <a:t>dotenv</a:t>
            </a:r>
            <a:r>
              <a:rPr lang="en-US" dirty="0"/>
              <a:t>" to use them.</a:t>
            </a:r>
          </a:p>
        </p:txBody>
      </p:sp>
    </p:spTree>
    <p:extLst>
      <p:ext uri="{BB962C8B-B14F-4D97-AF65-F5344CB8AC3E}">
        <p14:creationId xmlns:p14="http://schemas.microsoft.com/office/powerpoint/2010/main" val="30989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C8F3-2F7D-7872-DEBF-3E64A8A06E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FCF307-1672-FF75-457D-D1B36D9E987F}"/>
              </a:ext>
            </a:extLst>
          </p:cNvPr>
          <p:cNvSpPr>
            <a:spLocks noGrp="1"/>
          </p:cNvSpPr>
          <p:nvPr>
            <p:ph idx="1"/>
          </p:nvPr>
        </p:nvSpPr>
        <p:spPr/>
        <p:txBody>
          <a:bodyPr/>
          <a:lstStyle/>
          <a:p>
            <a:r>
              <a:rPr lang="en-US" dirty="0"/>
              <a:t>The </a:t>
            </a:r>
            <a:r>
              <a:rPr lang="en-US" dirty="0" err="1"/>
              <a:t>mypy</a:t>
            </a:r>
            <a:r>
              <a:rPr lang="en-US" dirty="0"/>
              <a:t> daemon executable ('</a:t>
            </a:r>
            <a:r>
              <a:rPr lang="en-US" dirty="0" err="1"/>
              <a:t>dmypy</a:t>
            </a:r>
            <a:r>
              <a:rPr lang="en-US" dirty="0"/>
              <a:t>') was not found on your PATH. Please install </a:t>
            </a:r>
            <a:r>
              <a:rPr lang="en-US" dirty="0" err="1"/>
              <a:t>mypy</a:t>
            </a:r>
            <a:r>
              <a:rPr lang="en-US" dirty="0"/>
              <a:t> or adjust the </a:t>
            </a:r>
            <a:r>
              <a:rPr lang="en-US" dirty="0" err="1"/>
              <a:t>mypy.dmypyExecutable</a:t>
            </a:r>
            <a:r>
              <a:rPr lang="en-US" dirty="0"/>
              <a:t> setting.</a:t>
            </a:r>
          </a:p>
        </p:txBody>
      </p:sp>
    </p:spTree>
    <p:extLst>
      <p:ext uri="{BB962C8B-B14F-4D97-AF65-F5344CB8AC3E}">
        <p14:creationId xmlns:p14="http://schemas.microsoft.com/office/powerpoint/2010/main" val="2982105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2443-A0B6-D600-C752-DEBB928F5A45}"/>
              </a:ext>
            </a:extLst>
          </p:cNvPr>
          <p:cNvSpPr>
            <a:spLocks noGrp="1"/>
          </p:cNvSpPr>
          <p:nvPr>
            <p:ph type="title"/>
          </p:nvPr>
        </p:nvSpPr>
        <p:spPr>
          <a:xfrm>
            <a:off x="402770" y="267382"/>
            <a:ext cx="10515600" cy="745218"/>
          </a:xfrm>
        </p:spPr>
        <p:txBody>
          <a:bodyPr/>
          <a:lstStyle/>
          <a:p>
            <a:r>
              <a:rPr lang="en-US" dirty="0"/>
              <a:t>Workspace in VS Code</a:t>
            </a:r>
          </a:p>
        </p:txBody>
      </p:sp>
      <p:sp>
        <p:nvSpPr>
          <p:cNvPr id="3" name="Content Placeholder 2">
            <a:extLst>
              <a:ext uri="{FF2B5EF4-FFF2-40B4-BE49-F238E27FC236}">
                <a16:creationId xmlns:a16="http://schemas.microsoft.com/office/drawing/2014/main" id="{3EAF0DC3-B73D-2C23-3099-9617A05BB553}"/>
              </a:ext>
            </a:extLst>
          </p:cNvPr>
          <p:cNvSpPr>
            <a:spLocks noGrp="1"/>
          </p:cNvSpPr>
          <p:nvPr>
            <p:ph idx="1"/>
          </p:nvPr>
        </p:nvSpPr>
        <p:spPr>
          <a:xfrm>
            <a:off x="402771" y="1335768"/>
            <a:ext cx="5693229" cy="2403475"/>
          </a:xfrm>
          <a:ln>
            <a:solidFill>
              <a:schemeClr val="tx1"/>
            </a:solidFill>
          </a:ln>
        </p:spPr>
        <p:txBody>
          <a:bodyPr/>
          <a:lstStyle/>
          <a:p>
            <a:pPr marL="0" indent="0">
              <a:buNone/>
            </a:pPr>
            <a:r>
              <a:rPr lang="en-US" dirty="0"/>
              <a:t>Workspace</a:t>
            </a:r>
          </a:p>
          <a:p>
            <a:r>
              <a:rPr lang="en-US" sz="1800" dirty="0"/>
              <a:t>Collection of files typically to share information between them</a:t>
            </a:r>
          </a:p>
        </p:txBody>
      </p:sp>
      <p:sp>
        <p:nvSpPr>
          <p:cNvPr id="4" name="Content Placeholder 2">
            <a:extLst>
              <a:ext uri="{FF2B5EF4-FFF2-40B4-BE49-F238E27FC236}">
                <a16:creationId xmlns:a16="http://schemas.microsoft.com/office/drawing/2014/main" id="{8A2A4886-E9D2-1779-F854-B84FCCC9C0FE}"/>
              </a:ext>
            </a:extLst>
          </p:cNvPr>
          <p:cNvSpPr txBox="1">
            <a:spLocks/>
          </p:cNvSpPr>
          <p:nvPr/>
        </p:nvSpPr>
        <p:spPr>
          <a:xfrm>
            <a:off x="402770" y="3814534"/>
            <a:ext cx="5693229" cy="240347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Benefits</a:t>
            </a:r>
          </a:p>
          <a:p>
            <a:r>
              <a:rPr lang="en-US" sz="1800" dirty="0"/>
              <a:t>Group different projects together to share information between projects / files</a:t>
            </a:r>
          </a:p>
          <a:p>
            <a:r>
              <a:rPr lang="en-US" sz="1800" dirty="0"/>
              <a:t>Fast access from the sidebar of VS Code</a:t>
            </a:r>
          </a:p>
        </p:txBody>
      </p:sp>
      <p:sp>
        <p:nvSpPr>
          <p:cNvPr id="5" name="Content Placeholder 2">
            <a:extLst>
              <a:ext uri="{FF2B5EF4-FFF2-40B4-BE49-F238E27FC236}">
                <a16:creationId xmlns:a16="http://schemas.microsoft.com/office/drawing/2014/main" id="{7A716E7F-1F9A-C851-C98C-CEE9291A5EDA}"/>
              </a:ext>
            </a:extLst>
          </p:cNvPr>
          <p:cNvSpPr txBox="1">
            <a:spLocks/>
          </p:cNvSpPr>
          <p:nvPr/>
        </p:nvSpPr>
        <p:spPr>
          <a:xfrm>
            <a:off x="6221186" y="1335768"/>
            <a:ext cx="5693229" cy="240347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Workspace</a:t>
            </a:r>
          </a:p>
          <a:p>
            <a:r>
              <a:rPr lang="en-US" sz="1800" dirty="0"/>
              <a:t>Collection of files</a:t>
            </a:r>
          </a:p>
        </p:txBody>
      </p:sp>
      <p:sp>
        <p:nvSpPr>
          <p:cNvPr id="6" name="Content Placeholder 2">
            <a:extLst>
              <a:ext uri="{FF2B5EF4-FFF2-40B4-BE49-F238E27FC236}">
                <a16:creationId xmlns:a16="http://schemas.microsoft.com/office/drawing/2014/main" id="{46527A78-B76A-697E-A93F-DD8A5CAF917D}"/>
              </a:ext>
            </a:extLst>
          </p:cNvPr>
          <p:cNvSpPr txBox="1">
            <a:spLocks/>
          </p:cNvSpPr>
          <p:nvPr/>
        </p:nvSpPr>
        <p:spPr>
          <a:xfrm>
            <a:off x="6221185" y="3814534"/>
            <a:ext cx="5693229" cy="2403475"/>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Benefits</a:t>
            </a:r>
          </a:p>
          <a:p>
            <a:r>
              <a:rPr lang="en-US" sz="1800" dirty="0"/>
              <a:t>Group different projects together</a:t>
            </a:r>
          </a:p>
        </p:txBody>
      </p:sp>
    </p:spTree>
    <p:extLst>
      <p:ext uri="{BB962C8B-B14F-4D97-AF65-F5344CB8AC3E}">
        <p14:creationId xmlns:p14="http://schemas.microsoft.com/office/powerpoint/2010/main" val="343157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2360-D559-3CD9-35BD-76AACC64120E}"/>
              </a:ext>
            </a:extLst>
          </p:cNvPr>
          <p:cNvSpPr>
            <a:spLocks noGrp="1"/>
          </p:cNvSpPr>
          <p:nvPr>
            <p:ph type="title"/>
          </p:nvPr>
        </p:nvSpPr>
        <p:spPr/>
        <p:txBody>
          <a:bodyPr/>
          <a:lstStyle/>
          <a:p>
            <a:r>
              <a:rPr lang="en-US" dirty="0"/>
              <a:t>Supercharging your Python Development with </a:t>
            </a:r>
            <a:r>
              <a:rPr lang="en-US" dirty="0" err="1"/>
              <a:t>Pylance</a:t>
            </a:r>
            <a:r>
              <a:rPr lang="en-US" dirty="0"/>
              <a:t> in Visual Studio Code</a:t>
            </a:r>
          </a:p>
        </p:txBody>
      </p:sp>
      <p:sp>
        <p:nvSpPr>
          <p:cNvPr id="3" name="Content Placeholder 2">
            <a:extLst>
              <a:ext uri="{FF2B5EF4-FFF2-40B4-BE49-F238E27FC236}">
                <a16:creationId xmlns:a16="http://schemas.microsoft.com/office/drawing/2014/main" id="{FECDADD5-D28A-A79B-3DB1-4DF911150AB3}"/>
              </a:ext>
            </a:extLst>
          </p:cNvPr>
          <p:cNvSpPr>
            <a:spLocks noGrp="1"/>
          </p:cNvSpPr>
          <p:nvPr>
            <p:ph idx="1"/>
          </p:nvPr>
        </p:nvSpPr>
        <p:spPr/>
        <p:txBody>
          <a:bodyPr/>
          <a:lstStyle/>
          <a:p>
            <a:r>
              <a:rPr lang="en-US" dirty="0">
                <a:hlinkClick r:id="rId2"/>
              </a:rPr>
              <a:t>https://www.youtube.com/watch?v=n4Nc_GhCi_w</a:t>
            </a:r>
            <a:endParaRPr lang="en-US" dirty="0"/>
          </a:p>
          <a:p>
            <a:pPr marL="0" indent="0">
              <a:buNone/>
            </a:pPr>
            <a:r>
              <a:rPr lang="en-US" sz="2400" b="0" i="0" dirty="0">
                <a:effectLst/>
                <a:latin typeface="Roboto" panose="02000000000000000000" pitchFamily="2" charset="0"/>
              </a:rPr>
              <a:t>8 Tips to SKYROCKET your Python Productivity on VS Code (Visual Studio Code)</a:t>
            </a:r>
          </a:p>
          <a:p>
            <a:r>
              <a:rPr lang="en-US" dirty="0"/>
              <a:t>https://www.youtube.com/watch?v=slHzJh6pGo8</a:t>
            </a:r>
          </a:p>
        </p:txBody>
      </p:sp>
    </p:spTree>
    <p:extLst>
      <p:ext uri="{BB962C8B-B14F-4D97-AF65-F5344CB8AC3E}">
        <p14:creationId xmlns:p14="http://schemas.microsoft.com/office/powerpoint/2010/main" val="425598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CD7A-29AB-47A3-9BD0-A8B8FC9C77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B30C412-8517-46A4-B61E-D69FED9C2827}"/>
              </a:ext>
            </a:extLst>
          </p:cNvPr>
          <p:cNvSpPr>
            <a:spLocks noGrp="1"/>
          </p:cNvSpPr>
          <p:nvPr>
            <p:ph idx="1"/>
          </p:nvPr>
        </p:nvSpPr>
        <p:spPr/>
        <p:txBody>
          <a:bodyPr/>
          <a:lstStyle/>
          <a:p>
            <a:r>
              <a:rPr lang="en-US" dirty="0">
                <a:hlinkClick r:id="rId2"/>
              </a:rPr>
              <a:t>https://realpython.com/intro-to-pyenv/</a:t>
            </a:r>
            <a:r>
              <a:rPr lang="en-US" dirty="0"/>
              <a:t> </a:t>
            </a:r>
          </a:p>
        </p:txBody>
      </p:sp>
    </p:spTree>
    <p:extLst>
      <p:ext uri="{BB962C8B-B14F-4D97-AF65-F5344CB8AC3E}">
        <p14:creationId xmlns:p14="http://schemas.microsoft.com/office/powerpoint/2010/main" val="281533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0870-D7FC-42D6-9E14-6E6F6307BA0F}"/>
              </a:ext>
            </a:extLst>
          </p:cNvPr>
          <p:cNvSpPr>
            <a:spLocks noGrp="1"/>
          </p:cNvSpPr>
          <p:nvPr>
            <p:ph type="title"/>
          </p:nvPr>
        </p:nvSpPr>
        <p:spPr>
          <a:xfrm>
            <a:off x="838200" y="365125"/>
            <a:ext cx="10515600" cy="699177"/>
          </a:xfrm>
        </p:spPr>
        <p:txBody>
          <a:bodyPr/>
          <a:lstStyle/>
          <a:p>
            <a:r>
              <a:rPr lang="en-US" dirty="0"/>
              <a:t>Flask</a:t>
            </a:r>
          </a:p>
        </p:txBody>
      </p:sp>
      <p:sp>
        <p:nvSpPr>
          <p:cNvPr id="3" name="Content Placeholder 2">
            <a:extLst>
              <a:ext uri="{FF2B5EF4-FFF2-40B4-BE49-F238E27FC236}">
                <a16:creationId xmlns:a16="http://schemas.microsoft.com/office/drawing/2014/main" id="{9C06C152-0DD7-4612-B9A7-91F8EB36DCE5}"/>
              </a:ext>
            </a:extLst>
          </p:cNvPr>
          <p:cNvSpPr>
            <a:spLocks noGrp="1"/>
          </p:cNvSpPr>
          <p:nvPr>
            <p:ph idx="1"/>
          </p:nvPr>
        </p:nvSpPr>
        <p:spPr>
          <a:xfrm>
            <a:off x="838200" y="1253330"/>
            <a:ext cx="10515600" cy="4982577"/>
          </a:xfrm>
        </p:spPr>
        <p:txBody>
          <a:bodyPr/>
          <a:lstStyle/>
          <a:p>
            <a:r>
              <a:rPr lang="en-US" dirty="0"/>
              <a:t>WSGI - Web Server Gateway Interface application framework</a:t>
            </a:r>
          </a:p>
          <a:p>
            <a:r>
              <a:rPr lang="en-US" dirty="0"/>
              <a:t>Framework – code library to write code more easily</a:t>
            </a:r>
          </a:p>
          <a:p>
            <a:r>
              <a:rPr lang="en-US" dirty="0"/>
              <a:t>Reliable, scalable and most importantly maintainable web applications</a:t>
            </a:r>
          </a:p>
          <a:p>
            <a:r>
              <a:rPr lang="en-US" dirty="0"/>
              <a:t>Micro-framework – doesn’t do much</a:t>
            </a:r>
          </a:p>
          <a:p>
            <a:pPr lvl="1"/>
            <a:r>
              <a:rPr lang="en-US" dirty="0"/>
              <a:t>Receive user data</a:t>
            </a:r>
          </a:p>
          <a:p>
            <a:pPr lvl="1"/>
            <a:r>
              <a:rPr lang="en-US" dirty="0"/>
              <a:t>Send user data back</a:t>
            </a:r>
          </a:p>
          <a:p>
            <a:pPr lvl="1"/>
            <a:r>
              <a:rPr lang="en-US" dirty="0"/>
              <a:t>Can write pure python</a:t>
            </a:r>
          </a:p>
          <a:p>
            <a:pPr lvl="1"/>
            <a:r>
              <a:rPr lang="en-US" dirty="0"/>
              <a:t>Few rules, like other frameworks</a:t>
            </a:r>
          </a:p>
          <a:p>
            <a:endParaRPr lang="en-US" dirty="0"/>
          </a:p>
        </p:txBody>
      </p:sp>
    </p:spTree>
    <p:extLst>
      <p:ext uri="{BB962C8B-B14F-4D97-AF65-F5344CB8AC3E}">
        <p14:creationId xmlns:p14="http://schemas.microsoft.com/office/powerpoint/2010/main" val="163847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07B0-ACF7-4BE4-8B88-717AAE74E5AE}"/>
              </a:ext>
            </a:extLst>
          </p:cNvPr>
          <p:cNvSpPr>
            <a:spLocks noGrp="1"/>
          </p:cNvSpPr>
          <p:nvPr>
            <p:ph type="title"/>
          </p:nvPr>
        </p:nvSpPr>
        <p:spPr>
          <a:xfrm>
            <a:off x="838200" y="365125"/>
            <a:ext cx="10515600" cy="699177"/>
          </a:xfrm>
        </p:spPr>
        <p:txBody>
          <a:bodyPr/>
          <a:lstStyle/>
          <a:p>
            <a:r>
              <a:rPr lang="en-US" dirty="0"/>
              <a:t>Creating a virtual environment with </a:t>
            </a:r>
            <a:r>
              <a:rPr lang="en-US" dirty="0" err="1"/>
              <a:t>pyenv</a:t>
            </a:r>
            <a:endParaRPr lang="en-US" dirty="0"/>
          </a:p>
        </p:txBody>
      </p:sp>
      <p:sp>
        <p:nvSpPr>
          <p:cNvPr id="3" name="Content Placeholder 2">
            <a:extLst>
              <a:ext uri="{FF2B5EF4-FFF2-40B4-BE49-F238E27FC236}">
                <a16:creationId xmlns:a16="http://schemas.microsoft.com/office/drawing/2014/main" id="{2FAA3DBB-D1FA-456A-B4FC-9777B0585C89}"/>
              </a:ext>
            </a:extLst>
          </p:cNvPr>
          <p:cNvSpPr>
            <a:spLocks noGrp="1"/>
          </p:cNvSpPr>
          <p:nvPr>
            <p:ph idx="1"/>
          </p:nvPr>
        </p:nvSpPr>
        <p:spPr>
          <a:xfrm>
            <a:off x="838200" y="1126448"/>
            <a:ext cx="6162207" cy="462510"/>
          </a:xfrm>
        </p:spPr>
        <p:txBody>
          <a:bodyPr>
            <a:normAutofit lnSpcReduction="10000"/>
          </a:bodyPr>
          <a:lstStyle/>
          <a:p>
            <a:pPr marL="0" indent="0">
              <a:buNone/>
            </a:pPr>
            <a:r>
              <a:rPr lang="en-US" dirty="0"/>
              <a:t>&gt;&gt; $ </a:t>
            </a:r>
            <a:r>
              <a:rPr lang="en-US" dirty="0" err="1"/>
              <a:t>pyenv</a:t>
            </a:r>
            <a:r>
              <a:rPr lang="en-US" dirty="0"/>
              <a:t> exec python –m </a:t>
            </a:r>
            <a:r>
              <a:rPr lang="en-US" dirty="0" err="1"/>
              <a:t>venv</a:t>
            </a:r>
            <a:r>
              <a:rPr lang="en-US" dirty="0"/>
              <a:t> .</a:t>
            </a:r>
            <a:r>
              <a:rPr lang="en-US" dirty="0" err="1"/>
              <a:t>venv</a:t>
            </a:r>
            <a:endParaRPr lang="en-US" dirty="0"/>
          </a:p>
          <a:p>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BE5B91C1-F8DB-4A74-A5EC-395D35BF1CBF}"/>
              </a:ext>
            </a:extLst>
          </p:cNvPr>
          <p:cNvGraphicFramePr>
            <a:graphicFrameLocks noGrp="1"/>
          </p:cNvGraphicFramePr>
          <p:nvPr>
            <p:extLst>
              <p:ext uri="{D42A27DB-BD31-4B8C-83A1-F6EECF244321}">
                <p14:modId xmlns:p14="http://schemas.microsoft.com/office/powerpoint/2010/main" val="3221011494"/>
              </p:ext>
            </p:extLst>
          </p:nvPr>
        </p:nvGraphicFramePr>
        <p:xfrm>
          <a:off x="838200" y="1651104"/>
          <a:ext cx="10065062" cy="5059680"/>
        </p:xfrm>
        <a:graphic>
          <a:graphicData uri="http://schemas.openxmlformats.org/drawingml/2006/table">
            <a:tbl>
              <a:tblPr firstRow="1" bandRow="1"/>
              <a:tblGrid>
                <a:gridCol w="5032531">
                  <a:extLst>
                    <a:ext uri="{9D8B030D-6E8A-4147-A177-3AD203B41FA5}">
                      <a16:colId xmlns:a16="http://schemas.microsoft.com/office/drawing/2014/main" val="2623168821"/>
                    </a:ext>
                  </a:extLst>
                </a:gridCol>
                <a:gridCol w="5032531">
                  <a:extLst>
                    <a:ext uri="{9D8B030D-6E8A-4147-A177-3AD203B41FA5}">
                      <a16:colId xmlns:a16="http://schemas.microsoft.com/office/drawing/2014/main" val="110927986"/>
                    </a:ext>
                  </a:extLst>
                </a:gridCol>
              </a:tblGrid>
              <a:tr h="3008595">
                <a:tc>
                  <a:txBody>
                    <a:bodyPr/>
                    <a:lstStyle/>
                    <a:p>
                      <a:pPr marL="0" indent="0">
                        <a:buFont typeface="Arial" panose="020B0604020202020204" pitchFamily="34" charset="0"/>
                        <a:buNone/>
                      </a:pPr>
                      <a:r>
                        <a:rPr lang="en-US" sz="2400" b="1" dirty="0" err="1"/>
                        <a:t>pyenv</a:t>
                      </a:r>
                      <a:r>
                        <a:rPr lang="en-US" dirty="0"/>
                        <a:t> </a:t>
                      </a: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can easily try out new language features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contribute to a project that is on a different version of Python</a:t>
                      </a:r>
                    </a:p>
                    <a:p>
                      <a:pPr marL="285750" indent="-285750">
                        <a:buFont typeface="Arial" panose="020B0604020202020204" pitchFamily="34" charset="0"/>
                        <a:buChar char="•"/>
                      </a:pPr>
                      <a:r>
                        <a:rPr lang="en-US" dirty="0"/>
                        <a:t>“System Python” is the Python that comes installed on your operating system.</a:t>
                      </a:r>
                    </a:p>
                    <a:p>
                      <a:pPr marL="285750" indent="-285750">
                        <a:buFont typeface="Arial" panose="020B0604020202020204" pitchFamily="34" charset="0"/>
                        <a:buChar char="•"/>
                      </a:pPr>
                      <a:r>
                        <a:rPr lang="en-US" dirty="0"/>
                        <a:t>To install a package into your system Python, you have to run &gt; </a:t>
                      </a:r>
                      <a:r>
                        <a:rPr lang="en-US" dirty="0" err="1"/>
                        <a:t>sudo</a:t>
                      </a:r>
                      <a:r>
                        <a:rPr lang="en-US" dirty="0"/>
                        <a:t> pip install.</a:t>
                      </a:r>
                    </a:p>
                    <a:p>
                      <a:pPr marL="285750" indent="-285750">
                        <a:buFont typeface="Arial" panose="020B0604020202020204" pitchFamily="34" charset="0"/>
                        <a:buChar char="•"/>
                      </a:pPr>
                      <a:r>
                        <a:rPr lang="en-US" dirty="0"/>
                        <a:t>Problems with multiple versions of the same package tend to creep up on you and bite you when you least expect it.</a:t>
                      </a:r>
                    </a:p>
                    <a:p>
                      <a:pPr marL="285750" indent="-285750">
                        <a:buFont typeface="Arial" panose="020B0604020202020204" pitchFamily="34" charset="0"/>
                        <a:buChar char="•"/>
                      </a:pPr>
                      <a:r>
                        <a:rPr lang="en-US" dirty="0"/>
                        <a:t>One common way this problem presents itself is a popular and stable package suddenly misbehaving on your system. After hours of troubleshooting and Googling, you may find that you’ve installed the wrong version of a dependency, and it’s ruining your 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b="1" dirty="0"/>
                        <a:t>Python REPL -  Read Evaluate Print Loop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 interactive </a:t>
                      </a:r>
                      <a:r>
                        <a:rPr lang="en-US" dirty="0" err="1"/>
                        <a:t>MicroPython</a:t>
                      </a:r>
                      <a:r>
                        <a:rPr lang="en-US" dirty="0"/>
                        <a:t> shell that is accessible on the </a:t>
                      </a:r>
                      <a:r>
                        <a:rPr lang="en-US" dirty="0" err="1"/>
                        <a:t>Pycom</a:t>
                      </a:r>
                      <a:r>
                        <a:rPr lang="en-US" dirty="0"/>
                        <a:t> devices. Using the REPL is by far the easiest way to test out Python code and run commands. You can use the REPL in addition to writing scripts in main.py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Python 3 mode, the REPL uses Python to control your computer. This version of the REPL is the most powerful. For example, as you type, the REPL will show you hints for the code you're using.</a:t>
                      </a:r>
                    </a:p>
                    <a:p>
                      <a:pPr marL="285750" indent="-285750">
                        <a:buFont typeface="Arial" panose="020B0604020202020204" pitchFamily="34" charset="0"/>
                        <a:buChar char="•"/>
                      </a:pPr>
                      <a:r>
                        <a:rPr lang="en-US" dirty="0"/>
                        <a:t>Repl.it is a free IDE (integrated development environment) that allows users to write their own programs and code in dozens of different languages.</a:t>
                      </a:r>
                    </a:p>
                    <a:p>
                      <a:pPr marL="285750" indent="-285750">
                        <a:buFont typeface="Arial" panose="020B0604020202020204" pitchFamily="34" charset="0"/>
                        <a:buChar char="•"/>
                      </a:pPr>
                      <a:r>
                        <a:rPr lang="en-US" dirty="0"/>
                        <a:t>To start the Python interpreter, type the command python without any parameter and hit the “return” key.</a:t>
                      </a:r>
                    </a:p>
                  </a:txBody>
                  <a:tcPr/>
                </a:tc>
                <a:extLst>
                  <a:ext uri="{0D108BD9-81ED-4DB2-BD59-A6C34878D82A}">
                    <a16:rowId xmlns:a16="http://schemas.microsoft.com/office/drawing/2014/main" val="1020306373"/>
                  </a:ext>
                </a:extLst>
              </a:tr>
            </a:tbl>
          </a:graphicData>
        </a:graphic>
      </p:graphicFrame>
    </p:spTree>
    <p:extLst>
      <p:ext uri="{BB962C8B-B14F-4D97-AF65-F5344CB8AC3E}">
        <p14:creationId xmlns:p14="http://schemas.microsoft.com/office/powerpoint/2010/main" val="398466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8925-520A-4F03-8E47-AC4479BE52EC}"/>
              </a:ext>
            </a:extLst>
          </p:cNvPr>
          <p:cNvSpPr>
            <a:spLocks noGrp="1"/>
          </p:cNvSpPr>
          <p:nvPr>
            <p:ph type="title"/>
          </p:nvPr>
        </p:nvSpPr>
        <p:spPr/>
        <p:txBody>
          <a:bodyPr/>
          <a:lstStyle/>
          <a:p>
            <a:r>
              <a:rPr lang="en-US" dirty="0" err="1"/>
              <a:t>pyenv</a:t>
            </a:r>
            <a:r>
              <a:rPr lang="en-US" dirty="0"/>
              <a:t> advantages</a:t>
            </a:r>
          </a:p>
        </p:txBody>
      </p:sp>
      <p:sp>
        <p:nvSpPr>
          <p:cNvPr id="3" name="Content Placeholder 2">
            <a:extLst>
              <a:ext uri="{FF2B5EF4-FFF2-40B4-BE49-F238E27FC236}">
                <a16:creationId xmlns:a16="http://schemas.microsoft.com/office/drawing/2014/main" id="{E30C752F-A609-4F87-A26A-CA85822103B5}"/>
              </a:ext>
            </a:extLst>
          </p:cNvPr>
          <p:cNvSpPr>
            <a:spLocks noGrp="1"/>
          </p:cNvSpPr>
          <p:nvPr>
            <p:ph idx="1"/>
          </p:nvPr>
        </p:nvSpPr>
        <p:spPr/>
        <p:txBody>
          <a:bodyPr/>
          <a:lstStyle/>
          <a:p>
            <a:pPr marL="0" indent="0" algn="l">
              <a:buNone/>
            </a:pPr>
            <a:r>
              <a:rPr lang="en-US" b="0" i="0" dirty="0">
                <a:solidFill>
                  <a:srgbClr val="222222"/>
                </a:solidFill>
                <a:effectLst/>
                <a:latin typeface="source sans pro" panose="020B0503030403020204" pitchFamily="34" charset="0"/>
              </a:rPr>
              <a:t>Python versions easily and flexibly:</a:t>
            </a:r>
          </a:p>
          <a:p>
            <a:pPr algn="l">
              <a:buFont typeface="+mj-lt"/>
              <a:buAutoNum type="arabicPeriod"/>
            </a:pPr>
            <a:r>
              <a:rPr lang="en-US" b="0" i="0" dirty="0">
                <a:solidFill>
                  <a:srgbClr val="222222"/>
                </a:solidFill>
                <a:effectLst/>
                <a:latin typeface="source sans pro" panose="020B0503030403020204" pitchFamily="34" charset="0"/>
              </a:rPr>
              <a:t>Install Python in your user space</a:t>
            </a:r>
          </a:p>
          <a:p>
            <a:pPr algn="l">
              <a:buFont typeface="+mj-lt"/>
              <a:buAutoNum type="arabicPeriod"/>
            </a:pPr>
            <a:r>
              <a:rPr lang="en-US" b="0" i="0" dirty="0">
                <a:solidFill>
                  <a:srgbClr val="222222"/>
                </a:solidFill>
                <a:effectLst/>
                <a:latin typeface="source sans pro" panose="020B0503030403020204" pitchFamily="34" charset="0"/>
              </a:rPr>
              <a:t>Install multiple versions of Python</a:t>
            </a:r>
          </a:p>
          <a:p>
            <a:pPr algn="l">
              <a:buFont typeface="+mj-lt"/>
              <a:buAutoNum type="arabicPeriod"/>
            </a:pPr>
            <a:r>
              <a:rPr lang="en-US" b="0" i="0" dirty="0">
                <a:solidFill>
                  <a:srgbClr val="222222"/>
                </a:solidFill>
                <a:effectLst/>
                <a:latin typeface="source sans pro" panose="020B0503030403020204" pitchFamily="34" charset="0"/>
              </a:rPr>
              <a:t>Specify the exact Python version you want</a:t>
            </a:r>
          </a:p>
          <a:p>
            <a:pPr algn="l">
              <a:buFont typeface="+mj-lt"/>
              <a:buAutoNum type="arabicPeriod"/>
            </a:pPr>
            <a:r>
              <a:rPr lang="en-US" b="0" i="0" dirty="0">
                <a:solidFill>
                  <a:srgbClr val="222222"/>
                </a:solidFill>
                <a:effectLst/>
                <a:latin typeface="source sans pro" panose="020B0503030403020204" pitchFamily="34" charset="0"/>
              </a:rPr>
              <a:t>Switch between the installed versions</a:t>
            </a:r>
          </a:p>
          <a:p>
            <a:endParaRPr lang="en-US" dirty="0"/>
          </a:p>
        </p:txBody>
      </p:sp>
    </p:spTree>
    <p:extLst>
      <p:ext uri="{BB962C8B-B14F-4D97-AF65-F5344CB8AC3E}">
        <p14:creationId xmlns:p14="http://schemas.microsoft.com/office/powerpoint/2010/main" val="147781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6B6B-18C8-44E8-878A-D29FF2AFBA0F}"/>
              </a:ext>
            </a:extLst>
          </p:cNvPr>
          <p:cNvSpPr>
            <a:spLocks noGrp="1"/>
          </p:cNvSpPr>
          <p:nvPr>
            <p:ph type="title"/>
          </p:nvPr>
        </p:nvSpPr>
        <p:spPr/>
        <p:txBody>
          <a:bodyPr/>
          <a:lstStyle/>
          <a:p>
            <a:r>
              <a:rPr lang="en-US" dirty="0"/>
              <a:t>Dependency and Dependency Tests</a:t>
            </a:r>
          </a:p>
        </p:txBody>
      </p:sp>
      <p:sp>
        <p:nvSpPr>
          <p:cNvPr id="3" name="Content Placeholder 2">
            <a:extLst>
              <a:ext uri="{FF2B5EF4-FFF2-40B4-BE49-F238E27FC236}">
                <a16:creationId xmlns:a16="http://schemas.microsoft.com/office/drawing/2014/main" id="{47E24921-335A-4B07-830F-83D98A167936}"/>
              </a:ext>
            </a:extLst>
          </p:cNvPr>
          <p:cNvSpPr>
            <a:spLocks noGrp="1"/>
          </p:cNvSpPr>
          <p:nvPr>
            <p:ph idx="1"/>
          </p:nvPr>
        </p:nvSpPr>
        <p:spPr/>
        <p:txBody>
          <a:bodyPr/>
          <a:lstStyle/>
          <a:p>
            <a:r>
              <a:rPr lang="en-US" sz="1800" dirty="0"/>
              <a:t>package managers tend to install their packages into the global system space instead of the user space. Again, these system level packages pollute your development environment and make it hard to share a workspace with others</a:t>
            </a:r>
          </a:p>
          <a:p>
            <a:r>
              <a:rPr lang="en-US" sz="1800" dirty="0"/>
              <a:t> install Python from a package manager, consider what would happen if you’re writing a package and want to support and test on Python 3.4 - 3.7.</a:t>
            </a:r>
          </a:p>
        </p:txBody>
      </p:sp>
    </p:spTree>
    <p:extLst>
      <p:ext uri="{BB962C8B-B14F-4D97-AF65-F5344CB8AC3E}">
        <p14:creationId xmlns:p14="http://schemas.microsoft.com/office/powerpoint/2010/main" val="218668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B811-BA46-4CA2-8912-F83898AB53D3}"/>
              </a:ext>
            </a:extLst>
          </p:cNvPr>
          <p:cNvSpPr>
            <a:spLocks noGrp="1"/>
          </p:cNvSpPr>
          <p:nvPr>
            <p:ph type="title"/>
          </p:nvPr>
        </p:nvSpPr>
        <p:spPr>
          <a:xfrm>
            <a:off x="838200" y="365126"/>
            <a:ext cx="10515600" cy="684186"/>
          </a:xfrm>
        </p:spPr>
        <p:txBody>
          <a:bodyPr>
            <a:normAutofit fontScale="90000"/>
          </a:bodyPr>
          <a:lstStyle/>
          <a:p>
            <a:r>
              <a:rPr lang="en-US" dirty="0"/>
              <a:t>Install </a:t>
            </a:r>
            <a:r>
              <a:rPr lang="en-US" dirty="0" err="1"/>
              <a:t>pyenv</a:t>
            </a:r>
            <a:r>
              <a:rPr lang="en-US" dirty="0"/>
              <a:t> from VS Code</a:t>
            </a:r>
          </a:p>
        </p:txBody>
      </p:sp>
      <p:sp>
        <p:nvSpPr>
          <p:cNvPr id="3" name="Content Placeholder 2">
            <a:extLst>
              <a:ext uri="{FF2B5EF4-FFF2-40B4-BE49-F238E27FC236}">
                <a16:creationId xmlns:a16="http://schemas.microsoft.com/office/drawing/2014/main" id="{F36C9E2A-EC67-4B0E-B9C2-DDA80F1ABBCD}"/>
              </a:ext>
            </a:extLst>
          </p:cNvPr>
          <p:cNvSpPr>
            <a:spLocks noGrp="1"/>
          </p:cNvSpPr>
          <p:nvPr>
            <p:ph idx="1"/>
          </p:nvPr>
        </p:nvSpPr>
        <p:spPr>
          <a:xfrm>
            <a:off x="838200" y="1141439"/>
            <a:ext cx="10515600" cy="4351338"/>
          </a:xfrm>
        </p:spPr>
        <p:txBody>
          <a:bodyPr/>
          <a:lstStyle/>
          <a:p>
            <a:pPr marL="514350" indent="-514350">
              <a:buFont typeface="+mj-lt"/>
              <a:buAutoNum type="arabicPeriod"/>
            </a:pPr>
            <a:r>
              <a:rPr lang="en-US" sz="2400" dirty="0"/>
              <a:t>bash</a:t>
            </a:r>
          </a:p>
          <a:p>
            <a:pPr marL="514350" indent="-514350">
              <a:buFont typeface="+mj-lt"/>
              <a:buAutoNum type="arabicPeriod"/>
            </a:pPr>
            <a:r>
              <a:rPr lang="en-US" sz="2400" dirty="0" err="1"/>
              <a:t>sudo</a:t>
            </a:r>
            <a:r>
              <a:rPr lang="en-US" sz="2400" dirty="0"/>
              <a:t> apt-get update</a:t>
            </a:r>
          </a:p>
          <a:p>
            <a:pPr marL="514350" indent="-514350">
              <a:buFont typeface="+mj-lt"/>
              <a:buAutoNum type="arabicPeriod"/>
            </a:pPr>
            <a:r>
              <a:rPr lang="en-US" sz="2400" dirty="0" err="1"/>
              <a:t>sudo</a:t>
            </a:r>
            <a:r>
              <a:rPr lang="en-US" sz="2400" dirty="0"/>
              <a:t> apt-get install -y make build-essential </a:t>
            </a:r>
            <a:r>
              <a:rPr lang="en-US" sz="2400" dirty="0" err="1"/>
              <a:t>libssl</a:t>
            </a:r>
            <a:r>
              <a:rPr lang="en-US" sz="2400" dirty="0"/>
              <a:t>-dev zlib1g-dev \</a:t>
            </a:r>
          </a:p>
          <a:p>
            <a:pPr marL="0" indent="0">
              <a:buNone/>
            </a:pPr>
            <a:r>
              <a:rPr lang="en-US" sz="2400" dirty="0"/>
              <a:t>libbz2-dev </a:t>
            </a:r>
            <a:r>
              <a:rPr lang="en-US" sz="2400" dirty="0" err="1"/>
              <a:t>libreadline</a:t>
            </a:r>
            <a:r>
              <a:rPr lang="en-US" sz="2400" dirty="0"/>
              <a:t>-dev libsqlite3-dev </a:t>
            </a:r>
            <a:r>
              <a:rPr lang="en-US" sz="2400" dirty="0" err="1"/>
              <a:t>wget</a:t>
            </a:r>
            <a:r>
              <a:rPr lang="en-US" sz="2400" dirty="0"/>
              <a:t> curl </a:t>
            </a:r>
            <a:r>
              <a:rPr lang="en-US" sz="2400" dirty="0" err="1"/>
              <a:t>llvm</a:t>
            </a:r>
            <a:r>
              <a:rPr lang="en-US" sz="2400" dirty="0"/>
              <a:t> libncurses5-dev \</a:t>
            </a:r>
          </a:p>
          <a:p>
            <a:pPr marL="0" indent="0">
              <a:buNone/>
            </a:pPr>
            <a:r>
              <a:rPr lang="en-US" sz="2400" dirty="0"/>
              <a:t>libncursesw5-dev </a:t>
            </a:r>
            <a:r>
              <a:rPr lang="en-US" sz="2400" dirty="0" err="1"/>
              <a:t>xz</a:t>
            </a:r>
            <a:r>
              <a:rPr lang="en-US" sz="2400" dirty="0"/>
              <a:t>-utils </a:t>
            </a:r>
            <a:r>
              <a:rPr lang="en-US" sz="2400" dirty="0" err="1"/>
              <a:t>tk</a:t>
            </a:r>
            <a:r>
              <a:rPr lang="en-US" sz="2400" dirty="0"/>
              <a:t>-dev </a:t>
            </a:r>
            <a:r>
              <a:rPr lang="en-US" sz="2400" dirty="0" err="1"/>
              <a:t>libffi</a:t>
            </a:r>
            <a:r>
              <a:rPr lang="en-US" sz="2400" dirty="0"/>
              <a:t>-dev </a:t>
            </a:r>
            <a:r>
              <a:rPr lang="en-US" sz="2400" dirty="0" err="1"/>
              <a:t>liblzma</a:t>
            </a:r>
            <a:r>
              <a:rPr lang="en-US" sz="2400" dirty="0"/>
              <a:t>-dev python-</a:t>
            </a:r>
            <a:r>
              <a:rPr lang="en-US" sz="2400" dirty="0" err="1"/>
              <a:t>openssl</a:t>
            </a:r>
            <a:endParaRPr lang="en-US" sz="2400" dirty="0"/>
          </a:p>
          <a:p>
            <a:pPr marL="457200" indent="-457200">
              <a:buFont typeface="+mj-lt"/>
              <a:buAutoNum type="arabicPeriod" startAt="4"/>
            </a:pPr>
            <a:r>
              <a:rPr lang="en-US" sz="2400" dirty="0" err="1"/>
              <a:t>sudo</a:t>
            </a:r>
            <a:r>
              <a:rPr lang="en-US" sz="2400" dirty="0"/>
              <a:t> apt install python3-venv</a:t>
            </a:r>
          </a:p>
          <a:p>
            <a:pPr marL="457200" indent="-457200">
              <a:buFont typeface="+mj-lt"/>
              <a:buAutoNum type="arabicPeriod" startAt="4"/>
            </a:pPr>
            <a:r>
              <a:rPr lang="en-US" sz="2400" dirty="0" err="1"/>
              <a:t>sudo</a:t>
            </a:r>
            <a:r>
              <a:rPr lang="en-US" sz="2400" dirty="0"/>
              <a:t> apt install </a:t>
            </a:r>
            <a:r>
              <a:rPr lang="en-US" sz="2400" dirty="0" err="1"/>
              <a:t>pyenv</a:t>
            </a:r>
            <a:endParaRPr lang="en-US" sz="2400" dirty="0"/>
          </a:p>
          <a:p>
            <a:pPr marL="457200" indent="-457200">
              <a:buFont typeface="+mj-lt"/>
              <a:buAutoNum type="arabicPeriod" startAt="4"/>
            </a:pPr>
            <a:r>
              <a:rPr lang="en-US" sz="2400" dirty="0"/>
              <a:t>curl https://pyenv.run | bash</a:t>
            </a:r>
          </a:p>
          <a:p>
            <a:pPr marL="457200" indent="-457200">
              <a:buFont typeface="+mj-lt"/>
              <a:buAutoNum type="arabicPeriod" startAt="4"/>
            </a:pPr>
            <a:r>
              <a:rPr lang="en-US" sz="2400" dirty="0" err="1"/>
              <a:t>pyenv</a:t>
            </a:r>
            <a:r>
              <a:rPr lang="en-US" sz="2400" dirty="0"/>
              <a:t> exec python –m </a:t>
            </a:r>
            <a:r>
              <a:rPr lang="en-US" sz="2400" dirty="0" err="1"/>
              <a:t>venv</a:t>
            </a:r>
            <a:r>
              <a:rPr lang="en-US" sz="2400" dirty="0"/>
              <a:t> .</a:t>
            </a:r>
            <a:r>
              <a:rPr lang="en-US" sz="2400" dirty="0" err="1"/>
              <a:t>venv</a:t>
            </a:r>
            <a:endParaRPr lang="en-US" sz="2400" dirty="0"/>
          </a:p>
          <a:p>
            <a:pPr marL="457200" indent="-457200">
              <a:buFont typeface="+mj-lt"/>
              <a:buAutoNum type="arabicPeriod" startAt="4"/>
            </a:pPr>
            <a:endParaRPr lang="en-US" sz="2400" dirty="0"/>
          </a:p>
          <a:p>
            <a:pPr marL="514350" indent="-514350">
              <a:buFont typeface="+mj-lt"/>
              <a:buAutoNum type="arabicPeriod" startAt="4"/>
            </a:pPr>
            <a:endParaRPr lang="en-US" dirty="0"/>
          </a:p>
        </p:txBody>
      </p:sp>
    </p:spTree>
    <p:extLst>
      <p:ext uri="{BB962C8B-B14F-4D97-AF65-F5344CB8AC3E}">
        <p14:creationId xmlns:p14="http://schemas.microsoft.com/office/powerpoint/2010/main" val="290712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3F12-6CBC-1D96-357A-A19F145BD78B}"/>
              </a:ext>
            </a:extLst>
          </p:cNvPr>
          <p:cNvSpPr>
            <a:spLocks noGrp="1"/>
          </p:cNvSpPr>
          <p:nvPr>
            <p:ph type="title"/>
          </p:nvPr>
        </p:nvSpPr>
        <p:spPr>
          <a:xfrm>
            <a:off x="838199" y="210143"/>
            <a:ext cx="10515600" cy="781750"/>
          </a:xfrm>
        </p:spPr>
        <p:txBody>
          <a:bodyPr/>
          <a:lstStyle/>
          <a:p>
            <a:r>
              <a:rPr lang="en-US" dirty="0"/>
              <a:t>Mongo DB</a:t>
            </a:r>
          </a:p>
        </p:txBody>
      </p:sp>
      <p:graphicFrame>
        <p:nvGraphicFramePr>
          <p:cNvPr id="3" name="Table 3">
            <a:extLst>
              <a:ext uri="{FF2B5EF4-FFF2-40B4-BE49-F238E27FC236}">
                <a16:creationId xmlns:a16="http://schemas.microsoft.com/office/drawing/2014/main" id="{0E77A030-4EE7-8DF7-2A57-7A42D6B39F92}"/>
              </a:ext>
            </a:extLst>
          </p:cNvPr>
          <p:cNvGraphicFramePr>
            <a:graphicFrameLocks noGrp="1"/>
          </p:cNvGraphicFramePr>
          <p:nvPr>
            <p:extLst>
              <p:ext uri="{D42A27DB-BD31-4B8C-83A1-F6EECF244321}">
                <p14:modId xmlns:p14="http://schemas.microsoft.com/office/powerpoint/2010/main" val="3359932071"/>
              </p:ext>
            </p:extLst>
          </p:nvPr>
        </p:nvGraphicFramePr>
        <p:xfrm>
          <a:off x="838199" y="991893"/>
          <a:ext cx="10196594" cy="4541520"/>
        </p:xfrm>
        <a:graphic>
          <a:graphicData uri="http://schemas.openxmlformats.org/drawingml/2006/table">
            <a:tbl>
              <a:tblPr firstRow="1" bandRow="1">
                <a:tableStyleId>{5C22544A-7EE6-4342-B048-85BDC9FD1C3A}</a:tableStyleId>
              </a:tblPr>
              <a:tblGrid>
                <a:gridCol w="5098297">
                  <a:extLst>
                    <a:ext uri="{9D8B030D-6E8A-4147-A177-3AD203B41FA5}">
                      <a16:colId xmlns:a16="http://schemas.microsoft.com/office/drawing/2014/main" val="2848434394"/>
                    </a:ext>
                  </a:extLst>
                </a:gridCol>
                <a:gridCol w="5098297">
                  <a:extLst>
                    <a:ext uri="{9D8B030D-6E8A-4147-A177-3AD203B41FA5}">
                      <a16:colId xmlns:a16="http://schemas.microsoft.com/office/drawing/2014/main" val="1405877359"/>
                    </a:ext>
                  </a:extLst>
                </a:gridCol>
              </a:tblGrid>
              <a:tr h="1391476">
                <a:tc>
                  <a:txBody>
                    <a:bodyPr/>
                    <a:lstStyle/>
                    <a:p>
                      <a:pPr marL="0" indent="0">
                        <a:buFont typeface="Arial" panose="020B0604020202020204" pitchFamily="34" charset="0"/>
                        <a:buNone/>
                      </a:pPr>
                      <a:r>
                        <a:rPr lang="en-US" sz="1800" b="1" kern="1200" dirty="0">
                          <a:solidFill>
                            <a:schemeClr val="tx1"/>
                          </a:solidFill>
                          <a:latin typeface="+mn-lt"/>
                          <a:ea typeface="+mn-ea"/>
                          <a:cs typeface="+mn-cs"/>
                        </a:rPr>
                        <a:t>Mongo DB</a:t>
                      </a:r>
                    </a:p>
                    <a:p>
                      <a:pPr marL="285750" indent="-285750">
                        <a:buFont typeface="Arial" panose="020B0604020202020204" pitchFamily="34" charset="0"/>
                        <a:buChar char="•"/>
                      </a:pPr>
                      <a:r>
                        <a:rPr lang="en-US" sz="1400" b="0" kern="1200" dirty="0">
                          <a:solidFill>
                            <a:schemeClr val="tx1"/>
                          </a:solidFill>
                          <a:latin typeface="+mn-lt"/>
                          <a:ea typeface="+mn-ea"/>
                          <a:cs typeface="+mn-cs"/>
                        </a:rPr>
                        <a:t>Doesn’t use tables with columns</a:t>
                      </a:r>
                    </a:p>
                    <a:p>
                      <a:pPr marL="285750" indent="-285750">
                        <a:buFont typeface="Arial" panose="020B0604020202020204" pitchFamily="34" charset="0"/>
                        <a:buChar char="•"/>
                      </a:pPr>
                      <a:r>
                        <a:rPr lang="en-US" sz="1400" b="0" kern="1200" dirty="0">
                          <a:solidFill>
                            <a:schemeClr val="tx1"/>
                          </a:solidFill>
                          <a:latin typeface="+mn-lt"/>
                          <a:ea typeface="+mn-ea"/>
                          <a:cs typeface="+mn-cs"/>
                        </a:rPr>
                        <a:t>Collections of documents</a:t>
                      </a:r>
                    </a:p>
                    <a:p>
                      <a:pPr marL="285750" indent="-285750">
                        <a:buFont typeface="Arial" panose="020B0604020202020204" pitchFamily="34" charset="0"/>
                        <a:buChar char="•"/>
                      </a:pPr>
                      <a:r>
                        <a:rPr lang="en-US" sz="1400" b="0" kern="1200" dirty="0">
                          <a:solidFill>
                            <a:schemeClr val="tx1"/>
                          </a:solidFill>
                          <a:latin typeface="+mn-lt"/>
                          <a:ea typeface="+mn-ea"/>
                          <a:cs typeface="+mn-cs"/>
                        </a:rPr>
                        <a:t>Every document can be different</a:t>
                      </a:r>
                    </a:p>
                    <a:p>
                      <a:pPr marL="285750" indent="-285750">
                        <a:buFont typeface="Arial" panose="020B0604020202020204" pitchFamily="34" charset="0"/>
                        <a:buChar char="•"/>
                      </a:pPr>
                      <a:r>
                        <a:rPr lang="en-US" sz="1400" b="0" kern="1200" dirty="0">
                          <a:solidFill>
                            <a:schemeClr val="tx1"/>
                          </a:solidFill>
                          <a:latin typeface="+mn-lt"/>
                          <a:ea typeface="+mn-ea"/>
                          <a:cs typeface="+mn-cs"/>
                        </a:rPr>
                        <a:t>For large numbers of small documents</a:t>
                      </a:r>
                    </a:p>
                    <a:p>
                      <a:pPr marL="285750" indent="-285750">
                        <a:buFont typeface="Arial" panose="020B0604020202020204" pitchFamily="34" charset="0"/>
                        <a:buChar char="•"/>
                      </a:pPr>
                      <a:r>
                        <a:rPr lang="en-US" sz="1400" b="0" kern="1200" dirty="0">
                          <a:solidFill>
                            <a:schemeClr val="tx1"/>
                          </a:solidFill>
                          <a:latin typeface="+mn-lt"/>
                          <a:ea typeface="+mn-ea"/>
                          <a:cs typeface="+mn-cs"/>
                        </a:rPr>
                        <a:t>Not generally for large number of large documents</a:t>
                      </a:r>
                    </a:p>
                    <a:p>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a:solidFill>
                            <a:schemeClr val="tx1"/>
                          </a:solidFill>
                          <a:latin typeface="+mn-lt"/>
                          <a:ea typeface="+mn-ea"/>
                          <a:cs typeface="+mn-cs"/>
                        </a:rPr>
                        <a:t>Document</a:t>
                      </a:r>
                    </a:p>
                    <a:p>
                      <a:pPr marL="285750" indent="-285750">
                        <a:buFont typeface="Arial" panose="020B0604020202020204" pitchFamily="34" charset="0"/>
                        <a:buChar char="•"/>
                      </a:pPr>
                      <a:r>
                        <a:rPr lang="en-US" sz="1400" b="0" kern="1200" dirty="0">
                          <a:solidFill>
                            <a:schemeClr val="tx1"/>
                          </a:solidFill>
                          <a:latin typeface="+mn-lt"/>
                          <a:ea typeface="+mn-ea"/>
                          <a:cs typeface="+mn-cs"/>
                        </a:rPr>
                        <a:t>Documents are basically Json</a:t>
                      </a:r>
                    </a:p>
                    <a:p>
                      <a:pPr marL="285750" indent="-285750">
                        <a:buFont typeface="Arial" panose="020B0604020202020204" pitchFamily="34" charset="0"/>
                        <a:buChar char="•"/>
                      </a:pPr>
                      <a:r>
                        <a:rPr lang="en-US" sz="1400" b="0" kern="1200" dirty="0">
                          <a:solidFill>
                            <a:schemeClr val="tx1"/>
                          </a:solidFill>
                          <a:latin typeface="+mn-lt"/>
                          <a:ea typeface="+mn-ea"/>
                          <a:cs typeface="+mn-cs"/>
                        </a:rPr>
                        <a:t>_id: </a:t>
                      </a:r>
                      <a:r>
                        <a:rPr lang="en-US" sz="1400" b="0" kern="1200" dirty="0" err="1">
                          <a:solidFill>
                            <a:schemeClr val="tx1"/>
                          </a:solidFill>
                          <a:latin typeface="+mn-lt"/>
                          <a:ea typeface="+mn-ea"/>
                          <a:cs typeface="+mn-cs"/>
                        </a:rPr>
                        <a:t>ObjectId</a:t>
                      </a:r>
                      <a:r>
                        <a:rPr lang="en-US" sz="1400" b="0" kern="1200" dirty="0">
                          <a:solidFill>
                            <a:schemeClr val="tx1"/>
                          </a:solidFill>
                          <a:latin typeface="+mn-lt"/>
                          <a:ea typeface="+mn-ea"/>
                          <a:cs typeface="+mn-cs"/>
                        </a:rPr>
                        <a:t> (</a:t>
                      </a:r>
                      <a:r>
                        <a:rPr lang="en-US" sz="1400" b="0" kern="1200" dirty="0" err="1">
                          <a:solidFill>
                            <a:schemeClr val="tx1"/>
                          </a:solidFill>
                          <a:latin typeface="+mn-lt"/>
                          <a:ea typeface="+mn-ea"/>
                          <a:cs typeface="+mn-cs"/>
                        </a:rPr>
                        <a:t>xxxx</a:t>
                      </a:r>
                      <a:r>
                        <a:rPr lang="en-US" sz="1400" b="0" kern="1200" dirty="0">
                          <a:solidFill>
                            <a:schemeClr val="tx1"/>
                          </a:solidFill>
                          <a:latin typeface="+mn-lt"/>
                          <a:ea typeface="+mn-ea"/>
                          <a:cs typeface="+mn-cs"/>
                        </a:rPr>
                        <a:t>)  is required field unique to Mondo DB</a:t>
                      </a:r>
                    </a:p>
                    <a:p>
                      <a:pPr marL="285750" indent="-285750">
                        <a:buFont typeface="Arial" panose="020B0604020202020204" pitchFamily="34" charset="0"/>
                        <a:buChar char="•"/>
                      </a:pPr>
                      <a:r>
                        <a:rPr lang="en-US" sz="1400" b="0" kern="1200" dirty="0">
                          <a:solidFill>
                            <a:schemeClr val="tx1"/>
                          </a:solidFill>
                          <a:latin typeface="+mn-lt"/>
                          <a:ea typeface="+mn-ea"/>
                          <a:cs typeface="+mn-cs"/>
                        </a:rPr>
                        <a:t>Key: value pairs (fields in document)</a:t>
                      </a:r>
                    </a:p>
                    <a:p>
                      <a:pPr marL="285750" indent="-285750">
                        <a:buFont typeface="Arial" panose="020B0604020202020204" pitchFamily="34" charset="0"/>
                        <a:buChar char="•"/>
                      </a:pPr>
                      <a:r>
                        <a:rPr lang="en-US" sz="1400" b="0" kern="1200" dirty="0">
                          <a:solidFill>
                            <a:schemeClr val="tx1"/>
                          </a:solidFill>
                          <a:latin typeface="+mn-lt"/>
                          <a:ea typeface="+mn-ea"/>
                          <a:cs typeface="+mn-cs"/>
                        </a:rPr>
                        <a:t>Key: subdocument</a:t>
                      </a:r>
                    </a:p>
                    <a:p>
                      <a:pPr marL="285750" indent="-285750">
                        <a:buFont typeface="Arial" panose="020B0604020202020204" pitchFamily="34" charset="0"/>
                        <a:buChar char="•"/>
                      </a:pPr>
                      <a:endParaRPr lang="en-US"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6997323"/>
                  </a:ext>
                </a:extLst>
              </a:tr>
              <a:tr h="1391476">
                <a:tc>
                  <a:txBody>
                    <a:bodyPr/>
                    <a:lstStyle/>
                    <a:p>
                      <a:r>
                        <a:rPr lang="en-US" b="1" dirty="0"/>
                        <a:t>Benefits</a:t>
                      </a:r>
                    </a:p>
                    <a:p>
                      <a:pPr marL="285750" indent="-285750">
                        <a:buFont typeface="Arial" panose="020B0604020202020204" pitchFamily="34" charset="0"/>
                        <a:buChar char="•"/>
                      </a:pPr>
                      <a:r>
                        <a:rPr lang="en-US" sz="1400" dirty="0"/>
                        <a:t>No fixed schema – flexible</a:t>
                      </a:r>
                    </a:p>
                    <a:p>
                      <a:pPr marL="285750" indent="-285750">
                        <a:buFont typeface="Arial" panose="020B0604020202020204" pitchFamily="34" charset="0"/>
                        <a:buChar char="•"/>
                      </a:pPr>
                      <a:r>
                        <a:rPr lang="en-US" sz="1400" dirty="0"/>
                        <a:t>Faster development times</a:t>
                      </a:r>
                    </a:p>
                    <a:p>
                      <a:pPr marL="285750" indent="-285750">
                        <a:buFont typeface="Arial" panose="020B0604020202020204" pitchFamily="34" charset="0"/>
                        <a:buChar char="•"/>
                      </a:pPr>
                      <a:r>
                        <a:rPr lang="en-US" sz="1400" dirty="0"/>
                        <a:t>Can simply add key: value pairs as needed</a:t>
                      </a:r>
                    </a:p>
                    <a:p>
                      <a:pPr marL="285750" indent="-285750">
                        <a:buFont typeface="Arial" panose="020B0604020202020204" pitchFamily="34" charset="0"/>
                        <a:buChar char="•"/>
                      </a:pPr>
                      <a:r>
                        <a:rPr lang="en-US" sz="1400" dirty="0"/>
                        <a:t>Simple mapping of MDB </a:t>
                      </a:r>
                      <a:r>
                        <a:rPr lang="en-US" sz="1400" dirty="0" err="1"/>
                        <a:t>Jsons</a:t>
                      </a:r>
                      <a:r>
                        <a:rPr lang="en-US" sz="1400" dirty="0"/>
                        <a:t> to Python Dictionaries</a:t>
                      </a:r>
                    </a:p>
                    <a:p>
                      <a:pPr marL="285750" indent="-285750">
                        <a:buFont typeface="Arial" panose="020B0604020202020204" pitchFamily="34" charset="0"/>
                        <a:buChar char="•"/>
                      </a:pPr>
                      <a:r>
                        <a:rPr lang="en-US" sz="1400" dirty="0"/>
                        <a:t>Simple scalability model (see Mongo DB University)</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Drawbacks</a:t>
                      </a:r>
                    </a:p>
                    <a:p>
                      <a:pPr marL="285750" indent="-285750">
                        <a:buFont typeface="Arial" panose="020B0604020202020204" pitchFamily="34" charset="0"/>
                        <a:buChar char="•"/>
                      </a:pPr>
                      <a:r>
                        <a:rPr lang="en-US" sz="1400" dirty="0"/>
                        <a:t>No native joins.  Must join programmatically using Python coding</a:t>
                      </a:r>
                    </a:p>
                    <a:p>
                      <a:pPr marL="285750" indent="-285750">
                        <a:buFont typeface="Arial" panose="020B0604020202020204" pitchFamily="34" charset="0"/>
                        <a:buChar char="•"/>
                      </a:pPr>
                      <a:r>
                        <a:rPr lang="en-US" sz="1400" dirty="0"/>
                        <a:t>Join performance is much worse than SQL joins</a:t>
                      </a:r>
                    </a:p>
                    <a:p>
                      <a:pPr marL="285750" indent="-285750">
                        <a:buFont typeface="Arial" panose="020B0604020202020204" pitchFamily="34" charset="0"/>
                        <a:buChar char="•"/>
                      </a:pPr>
                      <a:r>
                        <a:rPr lang="en-US" sz="1400" dirty="0"/>
                        <a:t>Memory usage is high because the key is stored as well as the value.  SQL only stores the values, plus the column header</a:t>
                      </a:r>
                    </a:p>
                    <a:p>
                      <a:pPr marL="285750" indent="-285750">
                        <a:buFont typeface="Arial" panose="020B0604020202020204" pitchFamily="34" charset="0"/>
                        <a:buChar char="•"/>
                      </a:pPr>
                      <a:r>
                        <a:rPr lang="en-US" sz="1400" dirty="0"/>
                        <a:t>There are limits to size of documents and amount of nesting within documents</a:t>
                      </a:r>
                    </a:p>
                    <a:p>
                      <a:pPr marL="285750" indent="-285750">
                        <a:buFont typeface="Arial" panose="020B0604020202020204" pitchFamily="34" charset="0"/>
                        <a:buChar char="•"/>
                      </a:pPr>
                      <a:r>
                        <a:rPr lang="en-US" sz="1400" dirty="0"/>
                        <a:t>Slows down massively using large documents and objects like pdf and images in your documents</a:t>
                      </a:r>
                    </a:p>
                    <a:p>
                      <a:pPr marL="285750" indent="-285750">
                        <a:buFont typeface="Arial" panose="020B0604020202020204" pitchFamily="34" charset="0"/>
                        <a:buChar char="•"/>
                      </a:pPr>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001379"/>
                  </a:ext>
                </a:extLst>
              </a:tr>
            </a:tbl>
          </a:graphicData>
        </a:graphic>
      </p:graphicFrame>
    </p:spTree>
    <p:extLst>
      <p:ext uri="{BB962C8B-B14F-4D97-AF65-F5344CB8AC3E}">
        <p14:creationId xmlns:p14="http://schemas.microsoft.com/office/powerpoint/2010/main" val="261514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3F12-6CBC-1D96-357A-A19F145BD78B}"/>
              </a:ext>
            </a:extLst>
          </p:cNvPr>
          <p:cNvSpPr>
            <a:spLocks noGrp="1"/>
          </p:cNvSpPr>
          <p:nvPr>
            <p:ph type="title"/>
          </p:nvPr>
        </p:nvSpPr>
        <p:spPr>
          <a:xfrm>
            <a:off x="838199" y="210143"/>
            <a:ext cx="10515600" cy="781750"/>
          </a:xfrm>
        </p:spPr>
        <p:txBody>
          <a:bodyPr>
            <a:normAutofit/>
          </a:bodyPr>
          <a:lstStyle/>
          <a:p>
            <a:r>
              <a:rPr lang="en-US" sz="4000" dirty="0"/>
              <a:t>Mongo Atlas Cloud Environment &amp; Compass Tool</a:t>
            </a:r>
          </a:p>
        </p:txBody>
      </p:sp>
      <p:graphicFrame>
        <p:nvGraphicFramePr>
          <p:cNvPr id="3" name="Table 3">
            <a:extLst>
              <a:ext uri="{FF2B5EF4-FFF2-40B4-BE49-F238E27FC236}">
                <a16:creationId xmlns:a16="http://schemas.microsoft.com/office/drawing/2014/main" id="{0E77A030-4EE7-8DF7-2A57-7A42D6B39F92}"/>
              </a:ext>
            </a:extLst>
          </p:cNvPr>
          <p:cNvGraphicFramePr>
            <a:graphicFrameLocks noGrp="1"/>
          </p:cNvGraphicFramePr>
          <p:nvPr>
            <p:extLst>
              <p:ext uri="{D42A27DB-BD31-4B8C-83A1-F6EECF244321}">
                <p14:modId xmlns:p14="http://schemas.microsoft.com/office/powerpoint/2010/main" val="3089251337"/>
              </p:ext>
            </p:extLst>
          </p:nvPr>
        </p:nvGraphicFramePr>
        <p:xfrm>
          <a:off x="838199" y="991893"/>
          <a:ext cx="10196594" cy="4389120"/>
        </p:xfrm>
        <a:graphic>
          <a:graphicData uri="http://schemas.openxmlformats.org/drawingml/2006/table">
            <a:tbl>
              <a:tblPr firstRow="1" bandRow="1">
                <a:tableStyleId>{5C22544A-7EE6-4342-B048-85BDC9FD1C3A}</a:tableStyleId>
              </a:tblPr>
              <a:tblGrid>
                <a:gridCol w="5098297">
                  <a:extLst>
                    <a:ext uri="{9D8B030D-6E8A-4147-A177-3AD203B41FA5}">
                      <a16:colId xmlns:a16="http://schemas.microsoft.com/office/drawing/2014/main" val="2848434394"/>
                    </a:ext>
                  </a:extLst>
                </a:gridCol>
                <a:gridCol w="5098297">
                  <a:extLst>
                    <a:ext uri="{9D8B030D-6E8A-4147-A177-3AD203B41FA5}">
                      <a16:colId xmlns:a16="http://schemas.microsoft.com/office/drawing/2014/main" val="1405877359"/>
                    </a:ext>
                  </a:extLst>
                </a:gridCol>
              </a:tblGrid>
              <a:tr h="645940">
                <a:tc>
                  <a:txBody>
                    <a:bodyPr/>
                    <a:lstStyle/>
                    <a:p>
                      <a:pPr marL="0" indent="0">
                        <a:buFont typeface="Arial" panose="020B0604020202020204" pitchFamily="34" charset="0"/>
                        <a:buNone/>
                      </a:pPr>
                      <a:r>
                        <a:rPr lang="en-US" sz="1800" b="1" kern="1200" dirty="0">
                          <a:solidFill>
                            <a:schemeClr val="tx1"/>
                          </a:solidFill>
                          <a:latin typeface="+mn-lt"/>
                          <a:ea typeface="+mn-ea"/>
                          <a:cs typeface="+mn-cs"/>
                        </a:rPr>
                        <a:t>Mongo Atlas Cloud Environment</a:t>
                      </a:r>
                    </a:p>
                    <a:p>
                      <a:pPr marL="285750" indent="-285750">
                        <a:buFont typeface="Arial" panose="020B0604020202020204" pitchFamily="34" charset="0"/>
                        <a:buChar char="•"/>
                      </a:pPr>
                      <a:r>
                        <a:rPr lang="en-US" sz="1200" b="0" kern="1200" dirty="0">
                          <a:solidFill>
                            <a:schemeClr val="tx1"/>
                          </a:solidFill>
                          <a:latin typeface="+mn-lt"/>
                          <a:ea typeface="+mn-ea"/>
                          <a:cs typeface="+mn-cs"/>
                        </a:rPr>
                        <a:t>Free</a:t>
                      </a:r>
                    </a:p>
                    <a:p>
                      <a:pPr marL="285750" indent="-285750">
                        <a:buFont typeface="Arial" panose="020B0604020202020204" pitchFamily="34" charset="0"/>
                        <a:buChar char="•"/>
                      </a:pPr>
                      <a:r>
                        <a:rPr lang="en-US" sz="1200" b="0" kern="1200" dirty="0">
                          <a:solidFill>
                            <a:schemeClr val="tx1"/>
                          </a:solidFill>
                          <a:latin typeface="+mn-lt"/>
                          <a:ea typeface="+mn-ea"/>
                          <a:cs typeface="+mn-cs"/>
                        </a:rPr>
                        <a:t>Mongodb.com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a:solidFill>
                            <a:schemeClr val="tx1"/>
                          </a:solidFill>
                          <a:latin typeface="+mn-lt"/>
                          <a:ea typeface="+mn-ea"/>
                          <a:cs typeface="+mn-cs"/>
                        </a:rPr>
                        <a:t>Compass Management Tool</a:t>
                      </a:r>
                    </a:p>
                    <a:p>
                      <a:pPr marL="285750" indent="-285750">
                        <a:buFont typeface="Arial" panose="020B0604020202020204" pitchFamily="34" charset="0"/>
                        <a:buChar char="•"/>
                      </a:pPr>
                      <a:r>
                        <a:rPr lang="en-US" sz="1200" b="0" kern="1200" dirty="0">
                          <a:solidFill>
                            <a:schemeClr val="tx1"/>
                          </a:solidFill>
                          <a:latin typeface="+mn-lt"/>
                          <a:ea typeface="+mn-ea"/>
                          <a:cs typeface="+mn-cs"/>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6997323"/>
                  </a:ext>
                </a:extLst>
              </a:tr>
              <a:tr h="1391476">
                <a:tc>
                  <a:txBody>
                    <a:bodyPr/>
                    <a:lstStyle/>
                    <a:p>
                      <a:r>
                        <a:rPr lang="en-US" sz="1800" b="1" kern="1200" dirty="0">
                          <a:solidFill>
                            <a:schemeClr val="tx1"/>
                          </a:solidFill>
                          <a:latin typeface="+mn-lt"/>
                          <a:ea typeface="+mn-ea"/>
                          <a:cs typeface="+mn-cs"/>
                        </a:rPr>
                        <a:t>Compass </a:t>
                      </a:r>
                      <a:r>
                        <a:rPr lang="en-US" b="1" dirty="0"/>
                        <a:t>Benefits</a:t>
                      </a:r>
                    </a:p>
                    <a:p>
                      <a:pPr marL="285750" indent="-285750">
                        <a:buFont typeface="Arial" panose="020B0604020202020204" pitchFamily="34" charset="0"/>
                        <a:buChar char="•"/>
                      </a:pPr>
                      <a:r>
                        <a:rPr lang="en-US" sz="1200" b="1" dirty="0"/>
                        <a:t>Performance Charts- </a:t>
                      </a:r>
                      <a:r>
                        <a:rPr lang="en-US" sz="1200" dirty="0"/>
                        <a:t>Real-time server statistics to view key server metrics and database operations.</a:t>
                      </a:r>
                    </a:p>
                    <a:p>
                      <a:pPr marL="285750" indent="-285750">
                        <a:buFont typeface="Arial" panose="020B0604020202020204" pitchFamily="34" charset="0"/>
                        <a:buChar char="•"/>
                      </a:pPr>
                      <a:r>
                        <a:rPr lang="en-US" sz="1200" b="1" dirty="0"/>
                        <a:t>Drill down </a:t>
                      </a:r>
                      <a:r>
                        <a:rPr lang="en-US" sz="1200" dirty="0"/>
                        <a:t>into database operations easily and understand your most active collections.</a:t>
                      </a:r>
                    </a:p>
                    <a:p>
                      <a:pPr marL="285750" indent="-285750">
                        <a:buFont typeface="Arial" panose="020B0604020202020204" pitchFamily="34" charset="0"/>
                        <a:buChar char="•"/>
                      </a:pPr>
                      <a:r>
                        <a:rPr lang="en-US" sz="1200" b="1" dirty="0"/>
                        <a:t>See server you are connected to</a:t>
                      </a:r>
                      <a:r>
                        <a:rPr lang="en-US" sz="1200" dirty="0"/>
                        <a:t>. Navigate between instance, database and collection level, with powerful filtering of your namespaces.</a:t>
                      </a:r>
                    </a:p>
                    <a:p>
                      <a:pPr marL="285750" indent="-285750">
                        <a:buFont typeface="Arial" panose="020B0604020202020204" pitchFamily="34" charset="0"/>
                        <a:buChar char="•"/>
                      </a:pPr>
                      <a:r>
                        <a:rPr lang="en-US" sz="1200" b="1" dirty="0"/>
                        <a:t>Visualize your Schema </a:t>
                      </a:r>
                      <a:r>
                        <a:rPr lang="en-US" sz="1200" dirty="0"/>
                        <a:t>- MongoDB Compass analyzes your documents and displays rich structures within your collections</a:t>
                      </a:r>
                    </a:p>
                    <a:p>
                      <a:pPr marL="285750" indent="-285750">
                        <a:buFont typeface="Arial" panose="020B0604020202020204" pitchFamily="34" charset="0"/>
                        <a:buChar char="•"/>
                      </a:pPr>
                      <a:r>
                        <a:rPr lang="en-US" sz="1200" b="1" dirty="0"/>
                        <a:t>Build Geo Queries </a:t>
                      </a:r>
                      <a:r>
                        <a:rPr lang="en-US" sz="1200" dirty="0"/>
                        <a:t>- Visualize, understand, and work with your geospatial data. Point and click to construct sophisticated queries, execute them with the push of a button and Compass will display your results both graphically and as sets of JSON documents.</a:t>
                      </a:r>
                    </a:p>
                    <a:p>
                      <a:pPr marL="285750" indent="-285750">
                        <a:buFont typeface="Arial" panose="020B0604020202020204" pitchFamily="34" charset="0"/>
                        <a:buChar char="•"/>
                      </a:pPr>
                      <a:r>
                        <a:rPr lang="en-US" sz="1200" b="1" dirty="0"/>
                        <a:t>Interactive Document Editor </a:t>
                      </a:r>
                      <a:r>
                        <a:rPr lang="en-US" sz="1200" dirty="0"/>
                        <a:t>- Modify existing documents with greater confidence using the intuitive visual editor or insert new documents and clone or delete existing ones in just a few clicks.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a:solidFill>
                            <a:schemeClr val="tx1"/>
                          </a:solidFill>
                          <a:latin typeface="+mn-lt"/>
                          <a:ea typeface="+mn-ea"/>
                          <a:cs typeface="+mn-cs"/>
                        </a:rPr>
                        <a:t>Compass </a:t>
                      </a:r>
                      <a:r>
                        <a:rPr lang="en-US" b="1" dirty="0"/>
                        <a:t>More Benefits</a:t>
                      </a:r>
                    </a:p>
                    <a:p>
                      <a:pPr marL="285750" indent="-285750">
                        <a:buFont typeface="Arial" panose="020B0604020202020204" pitchFamily="34" charset="0"/>
                        <a:buChar char="•"/>
                      </a:pPr>
                      <a:r>
                        <a:rPr lang="en-US" sz="1200" b="1" dirty="0"/>
                        <a:t>Visual Explain Plans </a:t>
                      </a:r>
                      <a:r>
                        <a:rPr lang="en-US" sz="1200" dirty="0"/>
                        <a:t>- know how queries are running through an easy-to-understand GUI that helps you identify and resolve performance issues.</a:t>
                      </a:r>
                    </a:p>
                    <a:p>
                      <a:pPr marL="285750" indent="-285750">
                        <a:buFont typeface="Arial" panose="020B0604020202020204" pitchFamily="34" charset="0"/>
                        <a:buChar char="•"/>
                      </a:pPr>
                      <a:r>
                        <a:rPr lang="en-US" sz="1200" b="1" dirty="0"/>
                        <a:t>Index Management - </a:t>
                      </a:r>
                      <a:r>
                        <a:rPr lang="en-US" sz="1200" dirty="0"/>
                        <a:t>Understand the type and size of your indexes, their utilization and special properties. Add and remove indexes at the click of a button.</a:t>
                      </a:r>
                    </a:p>
                    <a:p>
                      <a:pPr marL="285750" indent="-285750">
                        <a:buFont typeface="Arial" panose="020B0604020202020204" pitchFamily="34" charset="0"/>
                        <a:buChar char="•"/>
                      </a:pPr>
                      <a:r>
                        <a:rPr lang="en-US" sz="1200" b="1" dirty="0"/>
                        <a:t>Schema Validation </a:t>
                      </a:r>
                      <a:r>
                        <a:rPr lang="en-US" sz="1200" dirty="0"/>
                        <a:t>- Create schema validation rules with a smart editor that auto-suggests rule components. See immediate results with a live preview and revise rules as needed. See Schema Validation in the MongoDB documentation for more information.</a:t>
                      </a:r>
                    </a:p>
                    <a:p>
                      <a:pPr marL="285750" indent="-285750">
                        <a:buFont typeface="Arial" panose="020B0604020202020204" pitchFamily="34" charset="0"/>
                        <a:buChar char="•"/>
                      </a:pPr>
                      <a:r>
                        <a:rPr lang="en-US" sz="1200" b="1" dirty="0"/>
                        <a:t>Improved CRUD </a:t>
                      </a:r>
                      <a:r>
                        <a:rPr lang="en-US" sz="1200" dirty="0"/>
                        <a:t>- Better editing with validation of individual BSON types</a:t>
                      </a:r>
                    </a:p>
                    <a:p>
                      <a:pPr marL="285750" indent="-285750">
                        <a:buFont typeface="Arial" panose="020B0604020202020204" pitchFamily="34" charset="0"/>
                        <a:buChar char="•"/>
                      </a:pPr>
                      <a:r>
                        <a:rPr lang="en-US" sz="1200" b="1" dirty="0"/>
                        <a:t>Deployment Awareness </a:t>
                      </a:r>
                      <a:r>
                        <a:rPr lang="en-US" sz="1200" dirty="0"/>
                        <a:t>- Replica set aware connections allow for continued use during replica set configuration changes and provides additional information of the connected cluster.</a:t>
                      </a:r>
                    </a:p>
                    <a:p>
                      <a:pPr marL="285750" indent="-285750">
                        <a:buFont typeface="Arial" panose="020B0604020202020204" pitchFamily="34" charset="0"/>
                        <a:buChar char="•"/>
                      </a:pPr>
                      <a:r>
                        <a:rPr lang="en-US" sz="1200" b="1" dirty="0"/>
                        <a:t>Query History </a:t>
                      </a:r>
                      <a:r>
                        <a:rPr lang="en-US" sz="1200" dirty="0"/>
                        <a:t>- Easily access and manage executed queries and save favorites for often executed queries.</a:t>
                      </a:r>
                    </a:p>
                    <a:p>
                      <a:pPr marL="285750" indent="-285750">
                        <a:buFont typeface="Arial" panose="020B0604020202020204" pitchFamily="34" charset="0"/>
                        <a:buChar char="•"/>
                      </a:pPr>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001379"/>
                  </a:ext>
                </a:extLst>
              </a:tr>
            </a:tbl>
          </a:graphicData>
        </a:graphic>
      </p:graphicFrame>
    </p:spTree>
    <p:extLst>
      <p:ext uri="{BB962C8B-B14F-4D97-AF65-F5344CB8AC3E}">
        <p14:creationId xmlns:p14="http://schemas.microsoft.com/office/powerpoint/2010/main" val="320174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8A70-B179-1948-90C9-75479FAF3AB6}"/>
              </a:ext>
            </a:extLst>
          </p:cNvPr>
          <p:cNvSpPr>
            <a:spLocks noGrp="1"/>
          </p:cNvSpPr>
          <p:nvPr>
            <p:ph type="title"/>
          </p:nvPr>
        </p:nvSpPr>
        <p:spPr/>
        <p:txBody>
          <a:bodyPr/>
          <a:lstStyle/>
          <a:p>
            <a:r>
              <a:rPr lang="en-US" dirty="0"/>
              <a:t>app.db.entries.insert_one( ... ) method</a:t>
            </a:r>
          </a:p>
        </p:txBody>
      </p:sp>
      <p:sp>
        <p:nvSpPr>
          <p:cNvPr id="4" name="Rectangle 1">
            <a:extLst>
              <a:ext uri="{FF2B5EF4-FFF2-40B4-BE49-F238E27FC236}">
                <a16:creationId xmlns:a16="http://schemas.microsoft.com/office/drawing/2014/main" id="{B22B0027-D64F-5503-AF7F-6572D6FCCC8F}"/>
              </a:ext>
            </a:extLst>
          </p:cNvPr>
          <p:cNvSpPr>
            <a:spLocks noGrp="1" noChangeArrowheads="1"/>
          </p:cNvSpPr>
          <p:nvPr>
            <p:ph idx="1"/>
          </p:nvPr>
        </p:nvSpPr>
        <p:spPr bwMode="auto">
          <a:xfrm>
            <a:off x="918410" y="1893241"/>
            <a:ext cx="7596888" cy="28469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C1D1F"/>
                </a:solidFill>
                <a:effectLst/>
                <a:latin typeface="udemy sans"/>
              </a:rPr>
              <a:t>The rest of the course does not need to be adjusted, it's just the very next video.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C1D1F"/>
                </a:solidFill>
                <a:effectLst/>
                <a:latin typeface="udemy sans"/>
              </a:rPr>
              <a:t>This is the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1C1D1F"/>
                </a:solidFill>
                <a:effectLst/>
                <a:latin typeface="sfmono-regular"/>
              </a:rPr>
              <a:t>app.db.entries.insert( ...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a:ln>
                <a:noFill/>
              </a:ln>
              <a:solidFill>
                <a:srgbClr val="1C1D1F"/>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C1D1F"/>
                </a:solidFill>
                <a:effectLst/>
                <a:latin typeface="udemy sans"/>
              </a:rPr>
              <a:t>Should become: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1C1D1F"/>
                </a:solidFill>
                <a:effectLst/>
                <a:latin typeface="sfmono-regular"/>
              </a:rPr>
              <a:t>app.db.entries.insert_one( ...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a:ln>
                <a:noFill/>
              </a:ln>
              <a:solidFill>
                <a:srgbClr val="1C1D1F"/>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C1D1F"/>
                </a:solidFill>
                <a:effectLst/>
                <a:latin typeface="udemy sans"/>
              </a:rPr>
              <a:t>That's because the </a:t>
            </a:r>
            <a:r>
              <a:rPr kumimoji="0" lang="en-US" altLang="en-US" sz="1200" b="0" i="0" u="none" strike="noStrike" cap="none" normalizeH="0" baseline="0" dirty="0">
                <a:ln>
                  <a:noFill/>
                </a:ln>
                <a:solidFill>
                  <a:srgbClr val="B4690E"/>
                </a:solidFill>
                <a:effectLst/>
                <a:latin typeface="sfmono-regular"/>
              </a:rPr>
              <a:t>.insert()</a:t>
            </a:r>
            <a:r>
              <a:rPr kumimoji="0" lang="en-US" altLang="en-US" sz="1300" b="0" i="0" u="none" strike="noStrike" cap="none" normalizeH="0" baseline="0" dirty="0">
                <a:ln>
                  <a:noFill/>
                </a:ln>
                <a:solidFill>
                  <a:srgbClr val="1C1D1F"/>
                </a:solidFill>
                <a:effectLst/>
                <a:latin typeface="udemy sans"/>
              </a:rPr>
              <a:t> method in </a:t>
            </a:r>
            <a:r>
              <a:rPr kumimoji="0" lang="en-US" altLang="en-US" sz="1300" b="0" i="0" u="none" strike="noStrike" cap="none" normalizeH="0" baseline="0" dirty="0" err="1">
                <a:ln>
                  <a:noFill/>
                </a:ln>
                <a:solidFill>
                  <a:srgbClr val="1C1D1F"/>
                </a:solidFill>
                <a:effectLst/>
                <a:latin typeface="udemy sans"/>
              </a:rPr>
              <a:t>pymongo</a:t>
            </a:r>
            <a:r>
              <a:rPr kumimoji="0" lang="en-US" altLang="en-US" sz="1300" b="0" i="0" u="none" strike="noStrike" cap="none" normalizeH="0" baseline="0" dirty="0">
                <a:ln>
                  <a:noFill/>
                </a:ln>
                <a:solidFill>
                  <a:srgbClr val="1C1D1F"/>
                </a:solidFill>
                <a:effectLst/>
                <a:latin typeface="udemy sans"/>
              </a:rPr>
              <a:t> has been renamed to </a:t>
            </a:r>
            <a:r>
              <a:rPr kumimoji="0" lang="en-US" altLang="en-US" sz="1200" b="0" i="0" u="none" strike="noStrike" cap="none" normalizeH="0" baseline="0" dirty="0">
                <a:ln>
                  <a:noFill/>
                </a:ln>
                <a:solidFill>
                  <a:srgbClr val="B4690E"/>
                </a:solidFill>
                <a:effectLst/>
                <a:latin typeface="sfmono-regular"/>
              </a:rPr>
              <a:t>.</a:t>
            </a:r>
            <a:r>
              <a:rPr kumimoji="0" lang="en-US" altLang="en-US" sz="1200" b="0" i="0" u="none" strike="noStrike" cap="none" normalizeH="0" baseline="0" dirty="0" err="1">
                <a:ln>
                  <a:noFill/>
                </a:ln>
                <a:solidFill>
                  <a:srgbClr val="B4690E"/>
                </a:solidFill>
                <a:effectLst/>
                <a:latin typeface="sfmono-regular"/>
              </a:rPr>
              <a:t>insert_one</a:t>
            </a:r>
            <a:r>
              <a:rPr kumimoji="0" lang="en-US" altLang="en-US" sz="1200" b="0" i="0" u="none" strike="noStrike" cap="none" normalizeH="0" baseline="0" dirty="0">
                <a:ln>
                  <a:noFill/>
                </a:ln>
                <a:solidFill>
                  <a:srgbClr val="B4690E"/>
                </a:solidFill>
                <a:effectLst/>
                <a:latin typeface="sfmono-regular"/>
              </a:rPr>
              <a:t>()</a:t>
            </a:r>
            <a:r>
              <a:rPr kumimoji="0" lang="en-US" altLang="en-US" sz="1300" b="0" i="0" u="none" strike="noStrike" cap="none" normalizeH="0" baseline="0" dirty="0">
                <a:ln>
                  <a:noFill/>
                </a:ln>
                <a:solidFill>
                  <a:srgbClr val="1C1D1F"/>
                </a:solidFill>
                <a:effectLst/>
                <a:latin typeface="udemy sans"/>
              </a:rPr>
              <a:t> </a:t>
            </a:r>
            <a:br>
              <a:rPr kumimoji="0" lang="en-US" altLang="en-US" sz="1300" b="0" i="0" u="none" strike="noStrike" cap="none" normalizeH="0" baseline="0" dirty="0">
                <a:ln>
                  <a:noFill/>
                </a:ln>
                <a:solidFill>
                  <a:srgbClr val="1C1D1F"/>
                </a:solidFill>
                <a:effectLst/>
                <a:latin typeface="udemy sans"/>
              </a:rPr>
            </a:br>
            <a:r>
              <a:rPr kumimoji="0" lang="en-US" altLang="en-US" sz="1300" b="0" i="0" u="none" strike="noStrike" cap="none" normalizeH="0" baseline="0" dirty="0">
                <a:ln>
                  <a:noFill/>
                </a:ln>
                <a:solidFill>
                  <a:srgbClr val="1C1D1F"/>
                </a:solidFill>
                <a:effectLst/>
                <a:latin typeface="udemy sans"/>
              </a:rPr>
              <a:t>(there's also </a:t>
            </a:r>
            <a:r>
              <a:rPr kumimoji="0" lang="en-US" altLang="en-US" sz="1200" b="0" i="0" u="none" strike="noStrike" cap="none" normalizeH="0" baseline="0" dirty="0">
                <a:ln>
                  <a:noFill/>
                </a:ln>
                <a:solidFill>
                  <a:srgbClr val="B4690E"/>
                </a:solidFill>
                <a:effectLst/>
                <a:latin typeface="sfmono-regular"/>
              </a:rPr>
              <a:t>.</a:t>
            </a:r>
            <a:r>
              <a:rPr kumimoji="0" lang="en-US" altLang="en-US" sz="1200" b="0" i="0" u="none" strike="noStrike" cap="none" normalizeH="0" baseline="0" dirty="0" err="1">
                <a:ln>
                  <a:noFill/>
                </a:ln>
                <a:solidFill>
                  <a:srgbClr val="B4690E"/>
                </a:solidFill>
                <a:effectLst/>
                <a:latin typeface="sfmono-regular"/>
              </a:rPr>
              <a:t>insert_many</a:t>
            </a:r>
            <a:r>
              <a:rPr kumimoji="0" lang="en-US" altLang="en-US" sz="1200" b="0" i="0" u="none" strike="noStrike" cap="none" normalizeH="0" baseline="0" dirty="0">
                <a:ln>
                  <a:noFill/>
                </a:ln>
                <a:solidFill>
                  <a:srgbClr val="B4690E"/>
                </a:solidFill>
                <a:effectLst/>
                <a:latin typeface="sfmono-regular"/>
              </a:rPr>
              <a:t>()</a:t>
            </a:r>
            <a:r>
              <a:rPr kumimoji="0" lang="en-US" altLang="en-US" sz="1300" b="0" i="0" u="none" strike="noStrike" cap="none" normalizeH="0" baseline="0" dirty="0">
                <a:ln>
                  <a:noFill/>
                </a:ln>
                <a:solidFill>
                  <a:srgbClr val="1C1D1F"/>
                </a:solidFill>
                <a:effectLst/>
                <a:latin typeface="udemy sans"/>
              </a:rPr>
              <a:t> for inserting multiple documents into MongoDB at once, but we don't use that one!).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1C1D1F"/>
                </a:solidFill>
                <a:effectLst/>
                <a:latin typeface="udemy sans"/>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1C1D1F"/>
                </a:solidFill>
                <a:effectLst/>
                <a:latin typeface="udemy sans"/>
              </a:rPr>
              <a:t>Here's a link to the </a:t>
            </a:r>
            <a:r>
              <a:rPr kumimoji="0" lang="en-US" altLang="en-US" sz="1300" b="0" i="0" u="none" strike="noStrike" cap="none" normalizeH="0" baseline="0" dirty="0">
                <a:ln>
                  <a:noFill/>
                </a:ln>
                <a:solidFill>
                  <a:srgbClr val="5624D0"/>
                </a:solidFill>
                <a:effectLst/>
                <a:latin typeface="udemy sans"/>
                <a:hlinkClick r:id="rId2"/>
              </a:rPr>
              <a:t>full </a:t>
            </a:r>
            <a:r>
              <a:rPr kumimoji="0" lang="en-US" altLang="en-US" sz="1300" b="0" i="0" u="none" strike="noStrike" cap="none" normalizeH="0" baseline="0" dirty="0" err="1">
                <a:ln>
                  <a:noFill/>
                </a:ln>
                <a:solidFill>
                  <a:srgbClr val="5624D0"/>
                </a:solidFill>
                <a:effectLst/>
                <a:latin typeface="udemy sans"/>
                <a:hlinkClick r:id="rId2"/>
              </a:rPr>
              <a:t>Pymongo</a:t>
            </a:r>
            <a:r>
              <a:rPr kumimoji="0" lang="en-US" altLang="en-US" sz="1300" b="0" i="0" u="none" strike="noStrike" cap="none" normalizeH="0" baseline="0" dirty="0">
                <a:ln>
                  <a:noFill/>
                </a:ln>
                <a:solidFill>
                  <a:srgbClr val="5624D0"/>
                </a:solidFill>
                <a:effectLst/>
                <a:latin typeface="udemy sans"/>
                <a:hlinkClick r:id="rId2"/>
              </a:rPr>
              <a:t> documentation</a:t>
            </a:r>
            <a:r>
              <a:rPr kumimoji="0" lang="en-US" altLang="en-US" sz="1300" b="0" i="0" u="none" strike="noStrike" cap="none" normalizeH="0" baseline="0" dirty="0">
                <a:ln>
                  <a:noFill/>
                </a:ln>
                <a:solidFill>
                  <a:srgbClr val="1C1D1F"/>
                </a:solidFill>
                <a:effectLst/>
                <a:latin typeface="udemy sans"/>
              </a:rPr>
              <a:t> detailing the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6176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4614</TotalTime>
  <Words>1877</Words>
  <Application>Microsoft Office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Calibri Light</vt:lpstr>
      <vt:lpstr>Roboto</vt:lpstr>
      <vt:lpstr>sfmono-regular</vt:lpstr>
      <vt:lpstr>source sans pro</vt:lpstr>
      <vt:lpstr>udemy sans</vt:lpstr>
      <vt:lpstr>Office Theme</vt:lpstr>
      <vt:lpstr>Backend Development with Flask</vt:lpstr>
      <vt:lpstr>Flask</vt:lpstr>
      <vt:lpstr>Creating a virtual environment with pyenv</vt:lpstr>
      <vt:lpstr>pyenv advantages</vt:lpstr>
      <vt:lpstr>Dependency and Dependency Tests</vt:lpstr>
      <vt:lpstr>Install pyenv from VS Code</vt:lpstr>
      <vt:lpstr>Mongo DB</vt:lpstr>
      <vt:lpstr>Mongo Atlas Cloud Environment &amp; Compass Tool</vt:lpstr>
      <vt:lpstr>app.db.entries.insert_one( ... ) method</vt:lpstr>
      <vt:lpstr>Outgoing port tester</vt:lpstr>
      <vt:lpstr>Python Unresolved Import</vt:lpstr>
      <vt:lpstr>Python Unresolved Import</vt:lpstr>
      <vt:lpstr>PowerPoint Presentation</vt:lpstr>
      <vt:lpstr>PowerPoint Presentation</vt:lpstr>
      <vt:lpstr>Workspace in VS Code</vt:lpstr>
      <vt:lpstr>Supercharging your Python Development with Pylance in Visual Studio Code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 with Flask</dc:title>
  <dc:creator>Frank Teklitz</dc:creator>
  <cp:lastModifiedBy>Frank Teklitz</cp:lastModifiedBy>
  <cp:revision>17</cp:revision>
  <dcterms:created xsi:type="dcterms:W3CDTF">2022-04-16T22:00:48Z</dcterms:created>
  <dcterms:modified xsi:type="dcterms:W3CDTF">2022-06-02T20:03:21Z</dcterms:modified>
</cp:coreProperties>
</file>