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97" r:id="rId3"/>
    <p:sldId id="285" r:id="rId4"/>
    <p:sldId id="284" r:id="rId5"/>
    <p:sldId id="286" r:id="rId6"/>
    <p:sldId id="291" r:id="rId7"/>
    <p:sldId id="292" r:id="rId8"/>
    <p:sldId id="288" r:id="rId9"/>
    <p:sldId id="287" r:id="rId10"/>
    <p:sldId id="293" r:id="rId11"/>
    <p:sldId id="296" r:id="rId12"/>
    <p:sldId id="289" r:id="rId13"/>
    <p:sldId id="290" r:id="rId14"/>
    <p:sldId id="294" r:id="rId15"/>
    <p:sldId id="257" r:id="rId16"/>
    <p:sldId id="258" r:id="rId17"/>
    <p:sldId id="259" r:id="rId18"/>
    <p:sldId id="260" r:id="rId19"/>
    <p:sldId id="261" r:id="rId20"/>
    <p:sldId id="263" r:id="rId21"/>
    <p:sldId id="264" r:id="rId22"/>
    <p:sldId id="262" r:id="rId23"/>
    <p:sldId id="265" r:id="rId24"/>
    <p:sldId id="279" r:id="rId25"/>
    <p:sldId id="266" r:id="rId26"/>
    <p:sldId id="280" r:id="rId27"/>
    <p:sldId id="267" r:id="rId28"/>
    <p:sldId id="268" r:id="rId29"/>
    <p:sldId id="271" r:id="rId30"/>
    <p:sldId id="272" r:id="rId31"/>
    <p:sldId id="273" r:id="rId32"/>
    <p:sldId id="269" r:id="rId33"/>
    <p:sldId id="274" r:id="rId34"/>
    <p:sldId id="275" r:id="rId35"/>
    <p:sldId id="276" r:id="rId36"/>
    <p:sldId id="277" r:id="rId37"/>
    <p:sldId id="278" r:id="rId38"/>
    <p:sldId id="281" r:id="rId39"/>
    <p:sldId id="282" r:id="rId40"/>
    <p:sldId id="283" r:id="rId41"/>
    <p:sldId id="27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86"/>
    </p:cViewPr>
  </p:sorterViewPr>
  <p:notesViewPr>
    <p:cSldViewPr snapToGrid="0">
      <p:cViewPr varScale="1">
        <p:scale>
          <a:sx n="49" d="100"/>
          <a:sy n="49" d="100"/>
        </p:scale>
        <p:origin x="234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6F4457-2E66-4EE3-8448-87F5E9B1C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68AC2-6E24-4B82-B1C8-0A7E0D1331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C8F8D-8076-46CD-AA7B-C3EA7FF8BCB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30EA7-B620-47BB-A51B-26AAC0166C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B1D8D-17C1-497C-9A20-E912D03C3A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2366F-A1C7-46BB-8E13-54173E4A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5E4A-81F8-4EC5-B979-5A197E67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75E09-25FD-4FDA-8ACA-0A0C8C09C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3022-E85F-4492-AB7D-D4EE98E9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4FBEA-87CC-48F1-9C85-19D2DA6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2CC37-8E01-41F6-8B36-52B46BEB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F6AD-F4A5-4D18-8E05-D11559F0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02422-7395-4F9D-95F7-DEE0739E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AE44B-94BE-4F69-BD80-FB56A641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899E-480D-40AE-8900-4063F968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4C09-AEF8-4802-826F-5DB8AE10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84338-93A4-41BF-BA82-0D4345D3C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1DFAD-2581-4DB9-BA60-1E1105A6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19E5-D85D-46B3-8F54-3138B225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E499-04E1-4FF2-AD7B-69ADEE3B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C56F-59AF-4E02-B212-906F6A87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36C9-5A35-4BAD-B444-B89F1A2B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31E7-ADE1-45F0-881E-573AEAE5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03EA-487A-4281-81B5-920BC0FF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2486-CA0B-4517-AB21-BDDE2BDA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4A5A-6F89-45CA-AF8C-ED0A9869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6310-CA67-4B60-9607-A208E199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BBAA-BEEC-4582-90EA-DB967C25A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F04C-F1EF-48AC-84AB-9304B197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0CB7-42BA-42CD-A4D0-8917B4C7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E1E6-4F79-41B0-A5E3-912E8DFD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0435-2064-4446-9BEF-56D4E4F2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5793-52F3-4BCC-8898-1CC9796D7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BCBC4-AC68-455A-963F-5AD3B87F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708D3-D830-4D1E-8C97-AB216F88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1B8B-A4AC-4217-8213-EDEF26CD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658B-6A86-4CF8-88AE-A7A2DB30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049A-0CDE-4187-AF86-CCAF5AA7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15A68-0077-42A9-8544-C8235711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EA17E-7ECB-4A49-A052-317E964CB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BFC8B-D82E-4421-8F78-211E3265B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CA871-7464-48CF-AF76-3F9CC8210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6713B-3137-4A0E-AB77-7C34A5BB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EE7BE-DD6E-4F74-AA57-4C73570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DA6D-68C5-4581-9743-244701FC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A1A6-13B7-4DD9-81FB-9A791C4A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C3A6E-A4FC-46E9-B3FD-8B30109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DE1B8-44EF-4FDE-8891-A4375526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04E55-5BD6-4C2A-9198-5A8C69D7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D60A4-8A4C-4DEF-B99A-4F085755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FDBC5-6660-4FC2-B53E-906176D0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757FD-476E-47CA-96E7-12B2657A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AB61-2FD9-4A60-B00B-995A2F64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6533-22B7-4494-9446-FF149182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37284-5F20-4819-9F95-37A038F6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B274E-0587-4BDE-BE94-DB4796B1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79EEC-4C0E-4B6C-93EC-D0566296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9850-CCAC-431E-8EBA-E363EE94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0226-34DA-415C-BFED-02EEED1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9E9EF-F562-4983-BD5E-552B0B4D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7BDB6-AACD-45D2-B81F-CEF46A7F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D0C4-1056-46CF-B835-F5E8FD4E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DBF0D-0942-4B9A-97A4-2461A5D3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2304-D039-4D65-9AF1-5E9EEA2D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BB837-F401-42C1-B1D7-C8BEAB41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0BBF0-B668-4049-9A61-3F810F7C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8630-AFEE-4AF6-ABC2-9551C3D68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0B4E-ED9A-450E-949B-743AFDEA24E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F5EF7-7B35-4BE0-82AC-995AEF24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C79A7-A51D-46CE-953F-DCE0E3BEB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8481-CD06-4ED7-B87B-554AFA1B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ZJOSK4gXl4" TargetMode="External"/><Relationship Id="rId2" Type="http://schemas.openxmlformats.org/officeDocument/2006/relationships/hyperlink" Target="https://www.youtube.com/watch?v=jk1T0CdLxw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erkulov.design/layers-and-objects-in-figma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docs/devtoo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lacekitten.com/200/500%20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on.now.sh/" TargetMode="External"/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symbols.com/signs/bullet-poi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7A08-E77A-419A-A0F3-4FAD1EAC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Front Ends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DF500-FC50-43A0-83B3-EABEC6427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7A81-179A-48DA-8B54-7A8FA228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03" y="385478"/>
            <a:ext cx="10515600" cy="61126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with Figma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C3EC-B5F5-40BD-9092-7A4D94CF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203" y="1225569"/>
            <a:ext cx="6152213" cy="1756551"/>
          </a:xfrm>
          <a:ln w="1905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0" i="0" dirty="0">
                <a:effectLst/>
                <a:latin typeface="Roboto" panose="02000000000000000000" pitchFamily="2" charset="0"/>
              </a:rPr>
              <a:t>Intro to Figma - Beginners guide to Figma Basics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https://www.youtube.com/watch?v=jk1T0CdLxwU</a:t>
            </a:r>
            <a:endParaRPr lang="en-US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800" b="0" i="0" dirty="0">
                <a:effectLst/>
                <a:latin typeface="Roboto" panose="02000000000000000000" pitchFamily="2" charset="0"/>
              </a:rPr>
              <a:t>Getting started with Figma: A beginner's guide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3"/>
              </a:rPr>
              <a:t>https://www.youtube.com/watch?v=eZJOSK4gXl4</a:t>
            </a:r>
            <a:endParaRPr lang="en-US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800" b="0" i="0" dirty="0">
                <a:effectLst/>
                <a:latin typeface="Roboto" panose="02000000000000000000" pitchFamily="2" charset="0"/>
              </a:rPr>
              <a:t>Figma For Beginners: Explore ideas (1/4)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https://www.youtube.com/watch?v=dXQ7IHkTiMM	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63E472-3657-4CAB-A48C-918519E4D7BE}"/>
              </a:ext>
            </a:extLst>
          </p:cNvPr>
          <p:cNvSpPr txBox="1">
            <a:spLocks/>
          </p:cNvSpPr>
          <p:nvPr/>
        </p:nvSpPr>
        <p:spPr>
          <a:xfrm>
            <a:off x="528403" y="1225569"/>
            <a:ext cx="5079167" cy="82795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boto" panose="02000000000000000000" pitchFamily="2" charset="0"/>
              </a:rPr>
              <a:t>Design</a:t>
            </a:r>
          </a:p>
          <a:p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Prototype</a:t>
            </a:r>
          </a:p>
          <a:p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Gather Feedback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D54B9D-71AF-4AA5-8C54-3A5D9DDD2AD4}"/>
              </a:ext>
            </a:extLst>
          </p:cNvPr>
          <p:cNvSpPr txBox="1">
            <a:spLocks/>
          </p:cNvSpPr>
          <p:nvPr/>
        </p:nvSpPr>
        <p:spPr>
          <a:xfrm>
            <a:off x="528402" y="2197636"/>
            <a:ext cx="5079167" cy="51319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boto" panose="02000000000000000000" pitchFamily="2" charset="0"/>
              </a:rPr>
              <a:t>Browser Based - opens</a:t>
            </a:r>
          </a:p>
          <a:p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Windows, Mac, Linux, Android, 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5FAE1B-561D-4A24-AC3F-90D0EBB73304}"/>
              </a:ext>
            </a:extLst>
          </p:cNvPr>
          <p:cNvSpPr txBox="1">
            <a:spLocks/>
          </p:cNvSpPr>
          <p:nvPr/>
        </p:nvSpPr>
        <p:spPr>
          <a:xfrm>
            <a:off x="528401" y="2939823"/>
            <a:ext cx="5079167" cy="120735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Component vs Instance in Figma</a:t>
            </a:r>
          </a:p>
          <a:p>
            <a:pPr marL="0" indent="0">
              <a:buNone/>
            </a:pPr>
            <a:r>
              <a:rPr lang="en-US" sz="1600" dirty="0"/>
              <a:t>Components are UI elements that you can reuse across your designs. The main component defines the properties of the element. The instance is a copy of the component you can reuse in your designs.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B9F567-CB38-4148-B1EF-259B9CEF5EDA}"/>
              </a:ext>
            </a:extLst>
          </p:cNvPr>
          <p:cNvSpPr txBox="1">
            <a:spLocks/>
          </p:cNvSpPr>
          <p:nvPr/>
        </p:nvSpPr>
        <p:spPr>
          <a:xfrm>
            <a:off x="528401" y="4425079"/>
            <a:ext cx="5079167" cy="120735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Layer in Figma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https://docs.merkulov.design/layers-and-objects-in-figma/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33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D413F-FEA0-42B3-88FD-CD44A28D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9295"/>
          </a:xfrm>
        </p:spPr>
        <p:txBody>
          <a:bodyPr>
            <a:normAutofit fontScale="90000"/>
          </a:bodyPr>
          <a:lstStyle/>
          <a:p>
            <a:r>
              <a:rPr lang="en-US" dirty="0"/>
              <a:t>SVG vs Bitmaps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47A51-8EB5-4B93-8A3F-0C7B7FA9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66568"/>
            <a:ext cx="5157787" cy="3425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SVG – scalable vector graphics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33B9-D0DC-4D4D-AF17-B156D6EB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55770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mathematical functions to define image</a:t>
            </a:r>
          </a:p>
          <a:p>
            <a:r>
              <a:rPr lang="en-US" dirty="0"/>
              <a:t>Add and remove pixels dynamically as sizing changes</a:t>
            </a:r>
          </a:p>
          <a:p>
            <a:r>
              <a:rPr lang="en-US" dirty="0"/>
              <a:t>Smaller for simpler objects</a:t>
            </a:r>
          </a:p>
          <a:p>
            <a:r>
              <a:rPr lang="en-US" dirty="0"/>
              <a:t>Bigger for complex objects with every pixel mathematically defined</a:t>
            </a:r>
          </a:p>
          <a:p>
            <a:r>
              <a:rPr lang="en-US" dirty="0"/>
              <a:t>Will </a:t>
            </a:r>
            <a:r>
              <a:rPr lang="en-US"/>
              <a:t>work directly in html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0C4C45-D9B8-4A5C-8EC3-4113AEA8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66568"/>
            <a:ext cx="5183188" cy="3425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Bitmaps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F8AE21-E3F3-4443-9148-7A8D7480D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55770"/>
            <a:ext cx="5183188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 defined in pixels </a:t>
            </a:r>
          </a:p>
          <a:p>
            <a:r>
              <a:rPr lang="en-US" dirty="0"/>
              <a:t>Have a defined number of pixels</a:t>
            </a:r>
          </a:p>
          <a:p>
            <a:r>
              <a:rPr lang="en-US" dirty="0"/>
              <a:t>Pixels grow in size. Image becomes lossy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6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3842-82C2-4B39-8554-182E5378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02" y="309967"/>
            <a:ext cx="11902698" cy="1022432"/>
          </a:xfrm>
        </p:spPr>
        <p:txBody>
          <a:bodyPr>
            <a:noAutofit/>
          </a:bodyPr>
          <a:lstStyle/>
          <a:p>
            <a:r>
              <a:rPr lang="en-US" sz="3600" dirty="0"/>
              <a:t>Step 4. Review the results with the user and change the plan</a:t>
            </a:r>
            <a:br>
              <a:rPr lang="en-US" sz="3600" dirty="0"/>
            </a:br>
            <a:r>
              <a:rPr lang="en-US" sz="3600" dirty="0"/>
              <a:t>	    as needed to meet user requirements – be flexible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4287-3C3A-4D55-8A69-02A1EFCC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1" y="1534332"/>
            <a:ext cx="10515600" cy="3379520"/>
          </a:xfrm>
        </p:spPr>
        <p:txBody>
          <a:bodyPr/>
          <a:lstStyle/>
          <a:p>
            <a:r>
              <a:rPr lang="en-US" dirty="0"/>
              <a:t>Every sprint shows off your Working Software</a:t>
            </a:r>
          </a:p>
          <a:p>
            <a:r>
              <a:rPr lang="en-US" dirty="0"/>
              <a:t>Client gives you feedback</a:t>
            </a:r>
          </a:p>
          <a:p>
            <a:r>
              <a:rPr lang="en-US" dirty="0"/>
              <a:t>You get a morale boost</a:t>
            </a:r>
          </a:p>
          <a:p>
            <a:r>
              <a:rPr lang="en-US" dirty="0"/>
              <a:t>Demonstrate features for the sprint</a:t>
            </a:r>
          </a:p>
          <a:p>
            <a:r>
              <a:rPr lang="en-US" dirty="0"/>
              <a:t>Discuss next sprint features</a:t>
            </a:r>
          </a:p>
          <a:p>
            <a:r>
              <a:rPr lang="en-US" dirty="0"/>
              <a:t>Use the product frequent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3842-82C2-4B39-8554-182E5378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02" y="309967"/>
            <a:ext cx="11902698" cy="588935"/>
          </a:xfrm>
        </p:spPr>
        <p:txBody>
          <a:bodyPr>
            <a:noAutofit/>
          </a:bodyPr>
          <a:lstStyle/>
          <a:p>
            <a:r>
              <a:rPr lang="en-US" sz="3600" dirty="0"/>
              <a:t>Step 5. Improve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4287-3C3A-4D55-8A69-02A1EFCC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1" y="1131376"/>
            <a:ext cx="10515600" cy="3782476"/>
          </a:xfrm>
        </p:spPr>
        <p:txBody>
          <a:bodyPr/>
          <a:lstStyle/>
          <a:p>
            <a:r>
              <a:rPr lang="en-US" dirty="0"/>
              <a:t>Very important step</a:t>
            </a:r>
          </a:p>
          <a:p>
            <a:r>
              <a:rPr lang="en-US" dirty="0"/>
              <a:t>Periodically review your processes and ways of working</a:t>
            </a:r>
          </a:p>
          <a:p>
            <a:r>
              <a:rPr lang="en-US" dirty="0"/>
              <a:t>Retrospective</a:t>
            </a:r>
          </a:p>
          <a:p>
            <a:r>
              <a:rPr lang="en-US" dirty="0"/>
              <a:t>New people</a:t>
            </a:r>
          </a:p>
          <a:p>
            <a:r>
              <a:rPr lang="en-US" dirty="0"/>
              <a:t>New skills</a:t>
            </a:r>
          </a:p>
          <a:p>
            <a:r>
              <a:rPr lang="en-US" dirty="0"/>
              <a:t>Ensure everyone feels safe saying what they’re thinking</a:t>
            </a:r>
          </a:p>
          <a:p>
            <a:r>
              <a:rPr lang="en-US" dirty="0"/>
              <a:t>No blame, no fear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6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A48C-3961-4FBC-9042-6D33FDCA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37044-3442-4CE2-B0B9-3A229EC4B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1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E9F7-8198-4F6E-B873-7420C299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31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to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9B87-B5C9-4FEB-86F4-047149D9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282"/>
            <a:ext cx="10515600" cy="5082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Messages and server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HTTP – communications protocol for web pages / documents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Name resolution - URL must be translated into an IP address for the device and the browser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DNS server – Domain Name System server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Cache in computer or router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Phone books for computers.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HTTP request – GET page request to ask for information – images, videos, data, etc.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Meta – language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Cookies – state information – prior GETS, logs, page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HTTP page response – from server device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Content - &lt;html&gt; … &lt;html&gt;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Metadata and status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100" dirty="0"/>
              <a:t>404 – no page found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100" dirty="0"/>
              <a:t>200 – page complete – OK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HTML 5 documents / pages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Structure of document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Meaning of document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Access to resources – style sheets, videos, images, JavaScript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200" dirty="0"/>
              <a:t>Browser paints the web page from the HTML and resources as they arrive from the server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9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EC3A3-5AFC-4556-B836-27EA6D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/>
          <a:lstStyle/>
          <a:p>
            <a:r>
              <a:rPr lang="en-US" dirty="0"/>
              <a:t>Front end and back end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3B08FB-ECFD-4DE7-98FF-24FE54A7E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105"/>
            <a:ext cx="5181600" cy="4851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 End</a:t>
            </a:r>
          </a:p>
          <a:p>
            <a:r>
              <a:rPr lang="en-US" sz="2400" dirty="0"/>
              <a:t>User interaction with the browser page – images, content, buttons</a:t>
            </a:r>
          </a:p>
          <a:p>
            <a:r>
              <a:rPr lang="en-US" sz="2400" dirty="0"/>
              <a:t>Client-side code – executes in the browser</a:t>
            </a:r>
          </a:p>
          <a:p>
            <a:pPr lvl="1"/>
            <a:r>
              <a:rPr lang="en-US" sz="2000" dirty="0"/>
              <a:t>HTML 5</a:t>
            </a:r>
          </a:p>
          <a:p>
            <a:pPr lvl="1"/>
            <a:r>
              <a:rPr lang="en-US" sz="2000" dirty="0"/>
              <a:t>CSS 3</a:t>
            </a:r>
          </a:p>
          <a:p>
            <a:pPr lvl="1"/>
            <a:r>
              <a:rPr lang="en-US" sz="2000" dirty="0"/>
              <a:t>JS</a:t>
            </a:r>
          </a:p>
          <a:p>
            <a:r>
              <a:rPr lang="en-US" sz="2400" dirty="0"/>
              <a:t>Browser compatibility is a major work area for developing front-ends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F8099-0DFD-4337-98A7-529A492C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105"/>
            <a:ext cx="5181600" cy="4851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 End</a:t>
            </a:r>
          </a:p>
          <a:p>
            <a:r>
              <a:rPr lang="en-US" sz="2400" dirty="0"/>
              <a:t>Handles requests triggered from the browser for server resources </a:t>
            </a:r>
          </a:p>
          <a:p>
            <a:pPr lvl="1"/>
            <a:r>
              <a:rPr lang="en-US" sz="2000" dirty="0"/>
              <a:t>User, page, resource and data security, dynamic content, storing and management of information, flow of control and processing.</a:t>
            </a:r>
          </a:p>
          <a:p>
            <a:r>
              <a:rPr lang="en-US" sz="2400" dirty="0"/>
              <a:t> Server-side code </a:t>
            </a:r>
          </a:p>
          <a:p>
            <a:pPr lvl="1"/>
            <a:r>
              <a:rPr lang="en-US" sz="2000" dirty="0"/>
              <a:t>JS, Ruby, PHP, Python, Java</a:t>
            </a:r>
          </a:p>
        </p:txBody>
      </p:sp>
    </p:spTree>
    <p:extLst>
      <p:ext uri="{BB962C8B-B14F-4D97-AF65-F5344CB8AC3E}">
        <p14:creationId xmlns:p14="http://schemas.microsoft.com/office/powerpoint/2010/main" val="299966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5629-195F-47AB-BA84-4FD639E8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7506"/>
          </a:xfrm>
        </p:spPr>
        <p:txBody>
          <a:bodyPr/>
          <a:lstStyle/>
          <a:p>
            <a:r>
              <a:rPr lang="en-US" dirty="0"/>
              <a:t>Key 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9516-D306-4496-A352-E377EFDAC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733" y="1159202"/>
            <a:ext cx="3467746" cy="31570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HTML5</a:t>
            </a:r>
          </a:p>
          <a:p>
            <a:r>
              <a:rPr lang="en-US" sz="2000" dirty="0"/>
              <a:t>Mark-up language – annotating the content of a document using tags</a:t>
            </a:r>
          </a:p>
          <a:p>
            <a:r>
              <a:rPr lang="en-US" sz="2000" dirty="0"/>
              <a:t>Describes structure and meaning of the content, and not what it looks like</a:t>
            </a:r>
          </a:p>
          <a:p>
            <a:r>
              <a:rPr lang="en-US" sz="2000" dirty="0"/>
              <a:t>Content includes images, videos, forms, text, data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C7147-C409-40AE-B506-43DE33C5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4650" y="1159202"/>
            <a:ext cx="3467746" cy="4164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CSS3</a:t>
            </a:r>
          </a:p>
          <a:p>
            <a:r>
              <a:rPr lang="en-US" sz="2000" dirty="0"/>
              <a:t>Describes the presentation of a document</a:t>
            </a:r>
          </a:p>
          <a:p>
            <a:r>
              <a:rPr lang="en-US" sz="2000" dirty="0"/>
              <a:t>How things look on our web pages</a:t>
            </a:r>
          </a:p>
          <a:p>
            <a:r>
              <a:rPr lang="en-US" sz="2000" dirty="0"/>
              <a:t>Can create complex animations with CSS</a:t>
            </a:r>
          </a:p>
          <a:p>
            <a:r>
              <a:rPr lang="en-US" sz="2000" dirty="0"/>
              <a:t>Selectors – what we should change the appearance of</a:t>
            </a:r>
          </a:p>
          <a:p>
            <a:r>
              <a:rPr lang="en-US" sz="2000" dirty="0"/>
              <a:t>Property definitions – how the appearance should change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0D1DCDB-810D-49E2-8A10-6DC94E5240C9}"/>
              </a:ext>
            </a:extLst>
          </p:cNvPr>
          <p:cNvSpPr txBox="1">
            <a:spLocks/>
          </p:cNvSpPr>
          <p:nvPr/>
        </p:nvSpPr>
        <p:spPr>
          <a:xfrm>
            <a:off x="8083666" y="1164371"/>
            <a:ext cx="3467746" cy="370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JS</a:t>
            </a:r>
          </a:p>
          <a:p>
            <a:r>
              <a:rPr lang="en-US" sz="1800" dirty="0"/>
              <a:t>Programming language supported by every major browser</a:t>
            </a:r>
          </a:p>
          <a:p>
            <a:r>
              <a:rPr lang="en-US" sz="1800" dirty="0"/>
              <a:t>Add or remove elements on a page</a:t>
            </a:r>
          </a:p>
          <a:p>
            <a:r>
              <a:rPr lang="en-US" sz="1800" dirty="0"/>
              <a:t>Make requests to a server without reloading the page</a:t>
            </a:r>
          </a:p>
          <a:p>
            <a:r>
              <a:rPr lang="en-US" sz="1800" dirty="0"/>
              <a:t>JS not supported or minimally supported on all browsers.  Also, can be turned off for security reasons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D229B-8BCC-4968-B146-25EE0F35176B}"/>
              </a:ext>
            </a:extLst>
          </p:cNvPr>
          <p:cNvSpPr txBox="1"/>
          <p:nvPr/>
        </p:nvSpPr>
        <p:spPr>
          <a:xfrm>
            <a:off x="1463424" y="5577392"/>
            <a:ext cx="915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Writing web site with HTML5 and CSS3 are great skills to have</a:t>
            </a:r>
          </a:p>
        </p:txBody>
      </p:sp>
    </p:spTree>
    <p:extLst>
      <p:ext uri="{BB962C8B-B14F-4D97-AF65-F5344CB8AC3E}">
        <p14:creationId xmlns:p14="http://schemas.microsoft.com/office/powerpoint/2010/main" val="126893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9F7C-2127-46A2-8363-755F5700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37"/>
            <a:ext cx="10515600" cy="588021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Browser Inspector: using the developer </a:t>
            </a:r>
            <a:r>
              <a:rPr lang="en-US" dirty="0" err="1"/>
              <a:t>toos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2CF5-01B3-4A56-BB50-6E083A84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139"/>
            <a:ext cx="10515600" cy="5161824"/>
          </a:xfrm>
        </p:spPr>
        <p:txBody>
          <a:bodyPr/>
          <a:lstStyle/>
          <a:p>
            <a:r>
              <a:rPr lang="en-US" dirty="0"/>
              <a:t>Dev tools in a browser</a:t>
            </a:r>
          </a:p>
          <a:p>
            <a:pPr lvl="1"/>
            <a:r>
              <a:rPr lang="en-US" dirty="0"/>
              <a:t>Add and remove elements from the website</a:t>
            </a:r>
          </a:p>
          <a:p>
            <a:pPr lvl="1"/>
            <a:r>
              <a:rPr lang="en-US" dirty="0"/>
              <a:t>Modify the style of elements in the website</a:t>
            </a:r>
          </a:p>
          <a:p>
            <a:pPr lvl="1"/>
            <a:r>
              <a:rPr lang="en-US" dirty="0"/>
              <a:t>Site requests and performance information</a:t>
            </a:r>
          </a:p>
          <a:p>
            <a:r>
              <a:rPr lang="en-US" dirty="0"/>
              <a:t>Control-Shift-+ to zoom in</a:t>
            </a:r>
          </a:p>
          <a:p>
            <a:r>
              <a:rPr lang="en-US" dirty="0"/>
              <a:t>Can see HTML elements, styles and properties</a:t>
            </a:r>
          </a:p>
          <a:p>
            <a:r>
              <a:rPr lang="en-US" dirty="0"/>
              <a:t>CSS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Computed sizes / proportions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A079-0781-4664-810B-1434A065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24" y="217892"/>
            <a:ext cx="10515600" cy="650014"/>
          </a:xfrm>
        </p:spPr>
        <p:txBody>
          <a:bodyPr>
            <a:normAutofit fontScale="90000"/>
          </a:bodyPr>
          <a:lstStyle/>
          <a:p>
            <a:r>
              <a:rPr lang="en-US" dirty="0"/>
              <a:t>Chrome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948-E0DE-405D-BF3D-2E3F778E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41" y="1092631"/>
            <a:ext cx="10811359" cy="50843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https://developer.chrome.com/docs/devtools/</a:t>
            </a:r>
            <a:r>
              <a:rPr lang="en-US" dirty="0"/>
              <a:t> </a:t>
            </a:r>
          </a:p>
          <a:p>
            <a:r>
              <a:rPr lang="en-US" dirty="0"/>
              <a:t>Core workflows</a:t>
            </a:r>
          </a:p>
          <a:p>
            <a:r>
              <a:rPr lang="en-US" dirty="0"/>
              <a:t>Debugging CSS example</a:t>
            </a:r>
          </a:p>
          <a:p>
            <a:r>
              <a:rPr lang="en-US" dirty="0"/>
              <a:t>Developer tools - Ctrl-shift-i</a:t>
            </a:r>
          </a:p>
          <a:p>
            <a:r>
              <a:rPr lang="en-US" dirty="0"/>
              <a:t>Change command window - Ctrl-shift-p</a:t>
            </a:r>
          </a:p>
          <a:p>
            <a:r>
              <a:rPr lang="en-US" dirty="0"/>
              <a:t>Elements panel – Ctrl-shift-c</a:t>
            </a:r>
          </a:p>
          <a:p>
            <a:r>
              <a:rPr lang="en-US" dirty="0"/>
              <a:t>Logged messages or run JS - Ctrl-shift-j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5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8A17-0419-FFC1-26C9-3042B82A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E30D-3F1D-45E1-FCF7-6B59D639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C:\AWS_FLASK for Python Lessons</a:t>
            </a:r>
          </a:p>
        </p:txBody>
      </p:sp>
    </p:spTree>
    <p:extLst>
      <p:ext uri="{BB962C8B-B14F-4D97-AF65-F5344CB8AC3E}">
        <p14:creationId xmlns:p14="http://schemas.microsoft.com/office/powerpoint/2010/main" val="119063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709-C845-47E8-B190-C462286D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137"/>
          </a:xfrm>
        </p:spPr>
        <p:txBody>
          <a:bodyPr/>
          <a:lstStyle/>
          <a:p>
            <a:r>
              <a:rPr lang="en-US" dirty="0"/>
              <a:t>VS Code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85DB-440F-4EC9-BB02-4774EDC0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HTML Preview</a:t>
            </a:r>
          </a:p>
          <a:p>
            <a:pPr lvl="1"/>
            <a:r>
              <a:rPr lang="en-US" dirty="0"/>
              <a:t>Toggle Preview - </a:t>
            </a:r>
            <a:r>
              <a:rPr lang="en-US" dirty="0" err="1"/>
              <a:t>ctrl+shift+v</a:t>
            </a:r>
            <a:r>
              <a:rPr lang="en-US" dirty="0"/>
              <a:t> or </a:t>
            </a:r>
            <a:r>
              <a:rPr lang="en-US" dirty="0" err="1"/>
              <a:t>cmd+shift+v</a:t>
            </a:r>
            <a:endParaRPr lang="en-US" dirty="0"/>
          </a:p>
          <a:p>
            <a:pPr lvl="1"/>
            <a:r>
              <a:rPr lang="en-US" dirty="0"/>
              <a:t>Open Preview to the Side - </a:t>
            </a:r>
            <a:r>
              <a:rPr lang="en-US" dirty="0" err="1"/>
              <a:t>ctrl+k</a:t>
            </a:r>
            <a:r>
              <a:rPr lang="en-US" dirty="0"/>
              <a:t> v or </a:t>
            </a:r>
            <a:r>
              <a:rPr lang="en-US" dirty="0" err="1"/>
              <a:t>cmd+k</a:t>
            </a:r>
            <a:r>
              <a:rPr lang="en-US" dirty="0"/>
              <a:t> v</a:t>
            </a:r>
          </a:p>
          <a:p>
            <a:r>
              <a:rPr lang="en-US" dirty="0"/>
              <a:t>HTML CSS Support – </a:t>
            </a:r>
            <a:r>
              <a:rPr lang="en-US" dirty="0" err="1"/>
              <a:t>Intellisense</a:t>
            </a:r>
            <a:endParaRPr lang="en-US" dirty="0"/>
          </a:p>
          <a:p>
            <a:pPr lvl="1"/>
            <a:r>
              <a:rPr lang="en-US" dirty="0"/>
              <a:t>view a list of id and class attribute suggestions - ctrl + space.</a:t>
            </a:r>
          </a:p>
          <a:p>
            <a:r>
              <a:rPr lang="en-US" dirty="0"/>
              <a:t>JS-CSS-HTML Formatter</a:t>
            </a:r>
          </a:p>
          <a:p>
            <a:pPr lvl="1"/>
            <a:r>
              <a:rPr lang="en-US" dirty="0"/>
              <a:t>open Context Menu and choose Format Code</a:t>
            </a:r>
          </a:p>
          <a:p>
            <a:pPr lvl="1"/>
            <a:r>
              <a:rPr lang="en-US" dirty="0"/>
              <a:t>shortcuts: </a:t>
            </a:r>
            <a:r>
              <a:rPr lang="en-US" dirty="0" err="1"/>
              <a:t>Alt+Shift+F</a:t>
            </a:r>
            <a:endParaRPr lang="en-US" dirty="0"/>
          </a:p>
          <a:p>
            <a:pPr lvl="1"/>
            <a:r>
              <a:rPr lang="en-US" dirty="0"/>
              <a:t>CLI: Press F1, enter Format Code</a:t>
            </a:r>
          </a:p>
        </p:txBody>
      </p:sp>
    </p:spTree>
    <p:extLst>
      <p:ext uri="{BB962C8B-B14F-4D97-AF65-F5344CB8AC3E}">
        <p14:creationId xmlns:p14="http://schemas.microsoft.com/office/powerpoint/2010/main" val="34576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A89-ED96-40C2-8380-632B7FB2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05"/>
            <a:ext cx="10515600" cy="654206"/>
          </a:xfrm>
        </p:spPr>
        <p:txBody>
          <a:bodyPr>
            <a:normAutofit fontScale="90000"/>
          </a:bodyPr>
          <a:lstStyle/>
          <a:p>
            <a:r>
              <a:rPr lang="en-US" dirty="0"/>
              <a:t>Angular  - </a:t>
            </a:r>
            <a:r>
              <a:rPr lang="en-US" dirty="0">
                <a:hlinkClick r:id="rId2"/>
              </a:rPr>
              <a:t>https://angular.io/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3FC-161F-4EE0-B08A-72D0BB15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41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Angular is a development platform, built on </a:t>
            </a:r>
            <a:r>
              <a:rPr lang="en-US" b="0" i="0" u="none" strike="noStrike" dirty="0">
                <a:solidFill>
                  <a:srgbClr val="1976D2"/>
                </a:solidFill>
                <a:effectLst/>
                <a:latin typeface="inherit"/>
                <a:hlinkClick r:id="rId3"/>
              </a:rPr>
              <a:t>TypeScript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As a platform, Angular includes: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A component-based framework for building scalable web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A collection of well-integrated libraries that cover a wide variety of features, including routing, forms management, client-server communication, and more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A suite of developer tools to help you develop, build, test, and update your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Learn one way to build applications and reuse your code and abilities to build apps for any deployment target - web, mobile web, native mobile and native desktop.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64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2CB7-FABC-4104-9E4A-C576C39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0"/>
            <a:ext cx="10515600" cy="812747"/>
          </a:xfrm>
        </p:spPr>
        <p:txBody>
          <a:bodyPr/>
          <a:lstStyle/>
          <a:p>
            <a:r>
              <a:rPr lang="en-US" dirty="0"/>
              <a:t>Elements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3436-2580-4B78-BCD1-DBDF320F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5397"/>
            <a:ext cx="10515600" cy="5271455"/>
          </a:xfrm>
        </p:spPr>
        <p:txBody>
          <a:bodyPr/>
          <a:lstStyle/>
          <a:p>
            <a:r>
              <a:rPr lang="en-US" sz="2400" dirty="0"/>
              <a:t>Elements: paragraph, button, link (anchor), title with opening and closing tags</a:t>
            </a:r>
          </a:p>
          <a:p>
            <a:pPr lvl="1"/>
            <a:r>
              <a:rPr lang="en-US" sz="2000" dirty="0"/>
              <a:t>Paragraph: &lt;p&gt; this is a paragraph. &lt;/p&gt;</a:t>
            </a:r>
          </a:p>
          <a:p>
            <a:pPr lvl="1"/>
            <a:r>
              <a:rPr lang="en-US" sz="2000" dirty="0"/>
              <a:t>Link: &lt;a </a:t>
            </a:r>
            <a:r>
              <a:rPr lang="en-US" sz="2000" dirty="0" err="1"/>
              <a:t>href</a:t>
            </a:r>
            <a:r>
              <a:rPr lang="en-US" sz="2000" dirty="0"/>
              <a:t>=‘/profile’&gt; &lt;/a&gt;</a:t>
            </a:r>
          </a:p>
          <a:p>
            <a:pPr lvl="1"/>
            <a:r>
              <a:rPr lang="en-US" sz="2000" dirty="0"/>
              <a:t>Button : &lt;button&gt; Click Me &lt;/button&gt;</a:t>
            </a:r>
          </a:p>
          <a:p>
            <a:pPr lvl="1"/>
            <a:r>
              <a:rPr lang="en-US" sz="2000" dirty="0"/>
              <a:t>Title: &lt;h1&gt; Welcome &lt;/h1&gt;</a:t>
            </a:r>
          </a:p>
          <a:p>
            <a:pPr lvl="1"/>
            <a:r>
              <a:rPr lang="en-US" sz="2000" dirty="0"/>
              <a:t>Void: &lt;input type=“text” /&gt;</a:t>
            </a:r>
          </a:p>
          <a:p>
            <a:pPr lvl="1"/>
            <a:r>
              <a:rPr lang="en-US" sz="2000" dirty="0"/>
              <a:t>Element attributes</a:t>
            </a:r>
          </a:p>
          <a:p>
            <a:pPr lvl="2"/>
            <a:r>
              <a:rPr lang="en-US" sz="1600" dirty="0"/>
              <a:t>Crocodile clips - &lt;&gt;</a:t>
            </a:r>
          </a:p>
          <a:p>
            <a:pPr lvl="2"/>
            <a:r>
              <a:rPr lang="en-US" sz="1600" dirty="0"/>
              <a:t>Element name – p, button, h1</a:t>
            </a:r>
          </a:p>
          <a:p>
            <a:pPr lvl="2"/>
            <a:r>
              <a:rPr lang="en-US" sz="1600" dirty="0"/>
              <a:t>Element attribute &lt;</a:t>
            </a:r>
            <a:r>
              <a:rPr lang="en-US" sz="1600" b="1" dirty="0"/>
              <a:t>input type=“number” </a:t>
            </a:r>
            <a:r>
              <a:rPr lang="en-US" sz="1600" dirty="0"/>
              <a:t>required/&gt;</a:t>
            </a:r>
          </a:p>
          <a:p>
            <a:pPr lvl="3"/>
            <a:r>
              <a:rPr lang="en-US" sz="1400" dirty="0"/>
              <a:t>Attribute name</a:t>
            </a:r>
          </a:p>
          <a:p>
            <a:pPr lvl="3"/>
            <a:r>
              <a:rPr lang="en-US" sz="1400" dirty="0"/>
              <a:t>Equal sign</a:t>
            </a:r>
          </a:p>
          <a:p>
            <a:pPr lvl="3"/>
            <a:r>
              <a:rPr lang="en-US" sz="1400" dirty="0"/>
              <a:t>Attribute value</a:t>
            </a:r>
          </a:p>
          <a:p>
            <a:pPr lvl="2"/>
            <a:r>
              <a:rPr lang="en-US" sz="1600" dirty="0"/>
              <a:t>Attributes without values &lt;input type=“number” </a:t>
            </a:r>
            <a:r>
              <a:rPr lang="en-US" sz="1600" b="1" dirty="0"/>
              <a:t>required</a:t>
            </a:r>
            <a:r>
              <a:rPr lang="en-US" sz="1600" dirty="0"/>
              <a:t>/&gt;</a:t>
            </a:r>
          </a:p>
          <a:p>
            <a:pPr lvl="3"/>
            <a:r>
              <a:rPr lang="en-US" sz="1400" dirty="0"/>
              <a:t>Same as </a:t>
            </a:r>
            <a:r>
              <a:rPr lang="en-US" sz="1400" b="1" dirty="0"/>
              <a:t>required = “”</a:t>
            </a:r>
            <a:endParaRPr lang="en-US" sz="1400" dirty="0"/>
          </a:p>
          <a:p>
            <a:pPr lvl="2"/>
            <a:endParaRPr lang="en-US" sz="1600" dirty="0"/>
          </a:p>
          <a:p>
            <a:pPr lvl="3"/>
            <a:endParaRPr lang="en-US" sz="1400" dirty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5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1A2E-5EFE-4EAF-95CC-E415C9E2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7" y="215719"/>
            <a:ext cx="10515600" cy="729157"/>
          </a:xfrm>
        </p:spPr>
        <p:txBody>
          <a:bodyPr>
            <a:normAutofit/>
          </a:bodyPr>
          <a:lstStyle/>
          <a:p>
            <a:r>
              <a:rPr lang="en-US" sz="4000" dirty="0"/>
              <a:t>Common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AFE2-ED1E-47DF-8CA9-E9AED46A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914" y="1419873"/>
            <a:ext cx="4078574" cy="4857829"/>
          </a:xfrm>
        </p:spPr>
        <p:txBody>
          <a:bodyPr/>
          <a:lstStyle/>
          <a:p>
            <a:r>
              <a:rPr lang="en-US" dirty="0"/>
              <a:t>Lists – </a:t>
            </a:r>
            <a:r>
              <a:rPr lang="en-US" dirty="0" err="1"/>
              <a:t>ol</a:t>
            </a:r>
            <a:r>
              <a:rPr lang="en-US" dirty="0"/>
              <a:t>, ul, li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&lt;li&gt; 1. step one &lt;/li&gt;</a:t>
            </a:r>
          </a:p>
          <a:p>
            <a:pPr marL="0" indent="0">
              <a:buNone/>
            </a:pPr>
            <a:r>
              <a:rPr lang="en-US" sz="2000" dirty="0"/>
              <a:t>&lt;li&gt; 2. step two &lt;/li&gt;</a:t>
            </a:r>
          </a:p>
          <a:p>
            <a:pPr marL="0" indent="0">
              <a:buNone/>
            </a:pPr>
            <a:r>
              <a:rPr lang="en-US" sz="2000" dirty="0"/>
              <a:t>&lt;li&gt; 3. step three &lt;/li&gt;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8DC1F-2FF1-446C-AF91-4B92FCD6E50A}"/>
              </a:ext>
            </a:extLst>
          </p:cNvPr>
          <p:cNvSpPr txBox="1">
            <a:spLocks/>
          </p:cNvSpPr>
          <p:nvPr/>
        </p:nvSpPr>
        <p:spPr>
          <a:xfrm>
            <a:off x="660817" y="1319133"/>
            <a:ext cx="3283502" cy="485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span</a:t>
            </a:r>
          </a:p>
          <a:p>
            <a:pPr lvl="1"/>
            <a:r>
              <a:rPr lang="en-US" sz="2000" dirty="0"/>
              <a:t>Annotate small pieces of text</a:t>
            </a:r>
          </a:p>
          <a:p>
            <a:pPr lvl="1"/>
            <a:r>
              <a:rPr lang="en-US" sz="2000" dirty="0"/>
              <a:t>Add specific behavior to an element</a:t>
            </a:r>
          </a:p>
          <a:p>
            <a:r>
              <a:rPr lang="en-US" sz="2400" dirty="0"/>
              <a:t>a – anchor</a:t>
            </a:r>
          </a:p>
          <a:p>
            <a:pPr lvl="1"/>
            <a:r>
              <a:rPr lang="en-US" sz="2000" dirty="0"/>
              <a:t>Used for links</a:t>
            </a:r>
          </a:p>
          <a:p>
            <a:r>
              <a:rPr lang="en-US" sz="2400" dirty="0"/>
              <a:t>Lists – </a:t>
            </a:r>
            <a:r>
              <a:rPr lang="en-US" sz="2400" dirty="0" err="1"/>
              <a:t>ol</a:t>
            </a:r>
            <a:r>
              <a:rPr lang="en-US" sz="2400" dirty="0"/>
              <a:t>, ul, li</a:t>
            </a:r>
          </a:p>
          <a:p>
            <a:pPr lvl="1"/>
            <a:r>
              <a:rPr lang="en-US" sz="2000" dirty="0" err="1"/>
              <a:t>ol</a:t>
            </a:r>
            <a:r>
              <a:rPr lang="en-US" sz="2000" dirty="0"/>
              <a:t> – ordered list</a:t>
            </a:r>
          </a:p>
          <a:p>
            <a:pPr lvl="1"/>
            <a:r>
              <a:rPr lang="en-US" sz="2000" dirty="0"/>
              <a:t>ul – unordered list</a:t>
            </a:r>
          </a:p>
          <a:p>
            <a:pPr lvl="1"/>
            <a:r>
              <a:rPr lang="en-US" sz="2000" dirty="0"/>
              <a:t>li – sub-lists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AD32-60B6-402A-B3F3-058FB174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068"/>
          </a:xfrm>
        </p:spPr>
        <p:txBody>
          <a:bodyPr/>
          <a:lstStyle/>
          <a:p>
            <a:r>
              <a:rPr lang="en-US" dirty="0"/>
              <a:t>CSS Selectors targeting elements: class and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7F74-6722-4F7F-AAE5-187D319C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194"/>
            <a:ext cx="3082871" cy="494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CSS</a:t>
            </a:r>
          </a:p>
          <a:p>
            <a:pPr marL="0" indent="0">
              <a:buNone/>
            </a:pPr>
            <a:r>
              <a:rPr lang="en-US" sz="2000" dirty="0"/>
              <a:t>type {}</a:t>
            </a:r>
          </a:p>
          <a:p>
            <a:pPr marL="0" indent="0">
              <a:buNone/>
            </a:pPr>
            <a:r>
              <a:rPr lang="en-US" sz="2000" dirty="0"/>
              <a:t>.class {}</a:t>
            </a:r>
          </a:p>
          <a:p>
            <a:pPr marL="0" indent="0">
              <a:buNone/>
            </a:pPr>
            <a:r>
              <a:rPr lang="en-US" sz="2000" dirty="0"/>
              <a:t>#id {}</a:t>
            </a:r>
          </a:p>
          <a:p>
            <a:pPr marL="0" indent="0">
              <a:buNone/>
            </a:pPr>
            <a:r>
              <a:rPr lang="en-US" sz="2000" dirty="0"/>
              <a:t>#id.class {}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Plus inline style in HTML</a:t>
            </a:r>
          </a:p>
          <a:p>
            <a:pPr marL="0" indent="0">
              <a:buNone/>
            </a:pPr>
            <a:r>
              <a:rPr lang="en-US" sz="2000" dirty="0"/>
              <a:t>&lt;div style=“</a:t>
            </a:r>
            <a:r>
              <a:rPr lang="en-US" sz="2000" dirty="0" err="1"/>
              <a:t>display:grid</a:t>
            </a:r>
            <a:r>
              <a:rPr lang="en-US" sz="2000" dirty="0"/>
              <a:t>;’&gt;</a:t>
            </a:r>
          </a:p>
          <a:p>
            <a:pPr marL="0" indent="0">
              <a:buNone/>
            </a:pPr>
            <a:r>
              <a:rPr lang="en-US" sz="2000" dirty="0"/>
              <a:t>&lt;/div&gt;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7280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1A2E-5EFE-4EAF-95CC-E415C9E2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4" y="179145"/>
            <a:ext cx="10515600" cy="729157"/>
          </a:xfrm>
        </p:spPr>
        <p:txBody>
          <a:bodyPr>
            <a:normAutofit/>
          </a:bodyPr>
          <a:lstStyle/>
          <a:p>
            <a:r>
              <a:rPr lang="en-US" sz="4000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AFE2-ED1E-47DF-8CA9-E9AED46A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472" y="1171900"/>
            <a:ext cx="5109083" cy="485782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form</a:t>
            </a:r>
          </a:p>
          <a:p>
            <a:pPr marL="0" indent="0">
              <a:buNone/>
            </a:pPr>
            <a:r>
              <a:rPr lang="en-US" sz="2000" dirty="0"/>
              <a:t>&lt;form action=“/login” method=“post&gt;</a:t>
            </a:r>
          </a:p>
          <a:p>
            <a:pPr marL="0" indent="0">
              <a:buNone/>
            </a:pPr>
            <a:r>
              <a:rPr lang="en-US" sz="2000" dirty="0"/>
              <a:t>… form content</a:t>
            </a:r>
          </a:p>
          <a:p>
            <a:pPr marL="0" indent="0">
              <a:buNone/>
            </a:pPr>
            <a:r>
              <a:rPr lang="en-US" sz="2000" dirty="0"/>
              <a:t>&lt;/ form 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8DC1F-2FF1-446C-AF91-4B92FCD6E50A}"/>
              </a:ext>
            </a:extLst>
          </p:cNvPr>
          <p:cNvSpPr txBox="1">
            <a:spLocks/>
          </p:cNvSpPr>
          <p:nvPr/>
        </p:nvSpPr>
        <p:spPr>
          <a:xfrm>
            <a:off x="682054" y="1078909"/>
            <a:ext cx="4078574" cy="485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form</a:t>
            </a:r>
          </a:p>
          <a:p>
            <a:pPr lvl="1"/>
            <a:r>
              <a:rPr lang="en-US" sz="2000" dirty="0"/>
              <a:t>Many elements</a:t>
            </a:r>
          </a:p>
          <a:p>
            <a:pPr lvl="1"/>
            <a:r>
              <a:rPr lang="en-US" sz="2000" dirty="0"/>
              <a:t>action – where form is submitted</a:t>
            </a:r>
          </a:p>
          <a:p>
            <a:pPr lvl="1"/>
            <a:r>
              <a:rPr lang="en-US" sz="2000" dirty="0"/>
              <a:t>method – type of http request</a:t>
            </a:r>
          </a:p>
          <a:p>
            <a:pPr lvl="2"/>
            <a:r>
              <a:rPr lang="en-US" sz="1600" dirty="0"/>
              <a:t>Post or Get</a:t>
            </a:r>
          </a:p>
          <a:p>
            <a:pPr lvl="1"/>
            <a:r>
              <a:rPr lang="en-US" sz="2000" dirty="0"/>
              <a:t>action - </a:t>
            </a:r>
          </a:p>
          <a:p>
            <a:pPr lvl="1"/>
            <a:r>
              <a:rPr lang="en-US" sz="2000" dirty="0"/>
              <a:t>form content</a:t>
            </a:r>
          </a:p>
          <a:p>
            <a:pPr lvl="2"/>
            <a:r>
              <a:rPr lang="en-US" sz="1600" dirty="0"/>
              <a:t>Information to be submitted to the server</a:t>
            </a:r>
          </a:p>
          <a:p>
            <a:pPr lvl="2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52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28F5-BDB4-4C3E-A2A5-8AEA5990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23"/>
            <a:ext cx="10515600" cy="489314"/>
          </a:xfrm>
        </p:spPr>
        <p:txBody>
          <a:bodyPr>
            <a:normAutofit fontScale="90000"/>
          </a:bodyPr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D3CF-C25B-4C30-92B0-01C1AE6F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459"/>
            <a:ext cx="10515600" cy="58418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/* color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 RGB - additive color model - red, green, blue 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 white is </a:t>
            </a:r>
            <a:r>
              <a:rPr lang="en-US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(255, 255, 255)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 black is </a:t>
            </a:r>
            <a:r>
              <a:rPr lang="en-US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(0, 0, 0)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 purple is </a:t>
            </a:r>
            <a:r>
              <a:rPr lang="en-US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(128, 0, 128)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Hexadecimal - base 16, 0-9, </a:t>
            </a:r>
            <a:r>
              <a:rPr lang="en-US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a,b,c,d</a:t>
            </a: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for 10 to 15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Hex ff is a decimal value of 255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#ff00ff means 255,0,255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HSL - Hue, Saturation and Lightness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used a cylindrical model to represent color space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Hue - 0 to 360 degrees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Lightness - 0 to 100% - 50%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Saturation - 0 to 100% - 100%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Purple </a:t>
            </a:r>
            <a:r>
              <a:rPr lang="en-US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(300, 100%, 25%) or </a:t>
            </a:r>
            <a:r>
              <a:rPr lang="en-US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(300deg, 100%, 25%)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* RGB and HSV colors - </a:t>
            </a:r>
            <a:r>
              <a:rPr lang="en-US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(128, 0, 128, 50%) 50% transparency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31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1A2E-5EFE-4EAF-95CC-E415C9E2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4" y="179145"/>
            <a:ext cx="10515600" cy="729157"/>
          </a:xfrm>
        </p:spPr>
        <p:txBody>
          <a:bodyPr>
            <a:normAutofit/>
          </a:bodyPr>
          <a:lstStyle/>
          <a:p>
            <a:r>
              <a:rPr lang="en-US" sz="4000" dirty="0"/>
              <a:t>Common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AFE2-ED1E-47DF-8CA9-E9AED46A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471" y="1171900"/>
            <a:ext cx="5628277" cy="485782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img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“</a:t>
            </a:r>
            <a:r>
              <a:rPr lang="en-US" sz="2000" dirty="0" err="1"/>
              <a:t>src</a:t>
            </a:r>
            <a:r>
              <a:rPr lang="en-US" sz="2000" dirty="0"/>
              <a:t>=</a:t>
            </a:r>
            <a:r>
              <a:rPr lang="en-US" sz="2000" dirty="0">
                <a:hlinkClick r:id="rId2"/>
              </a:rPr>
              <a:t>“https://placekitten.com/200/500 /</a:t>
            </a:r>
            <a:r>
              <a:rPr lang="en-US" sz="2000" dirty="0"/>
              <a:t>” /&gt;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src</a:t>
            </a:r>
            <a:r>
              <a:rPr lang="en-US" sz="2000" dirty="0"/>
              <a:t>= </a:t>
            </a:r>
            <a:r>
              <a:rPr lang="en-US" sz="2000" dirty="0">
                <a:hlinkClick r:id="rId2"/>
              </a:rPr>
              <a:t>https://placekitten.com/200/500 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alt = “A cute fluffy cat!”</a:t>
            </a:r>
          </a:p>
          <a:p>
            <a:pPr marL="0" indent="0">
              <a:buNone/>
            </a:pPr>
            <a:r>
              <a:rPr lang="en-US" sz="2000" dirty="0"/>
              <a:t>/&gt;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8DC1F-2FF1-446C-AF91-4B92FCD6E50A}"/>
              </a:ext>
            </a:extLst>
          </p:cNvPr>
          <p:cNvSpPr txBox="1">
            <a:spLocks/>
          </p:cNvSpPr>
          <p:nvPr/>
        </p:nvSpPr>
        <p:spPr>
          <a:xfrm>
            <a:off x="682054" y="1078909"/>
            <a:ext cx="4078574" cy="485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img</a:t>
            </a:r>
            <a:r>
              <a:rPr lang="en-US" sz="2400" dirty="0"/>
              <a:t> – void element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9785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65C6-6E3C-4240-A35F-CDA3FB4A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98"/>
            <a:ext cx="10515600" cy="789499"/>
          </a:xfrm>
        </p:spPr>
        <p:txBody>
          <a:bodyPr/>
          <a:lstStyle/>
          <a:p>
            <a:r>
              <a:rPr lang="en-US" dirty="0"/>
              <a:t>HTML Content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E2D3-82F6-44A4-8FA1-C2387156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56" y="945397"/>
            <a:ext cx="10515600" cy="5687878"/>
          </a:xfrm>
        </p:spPr>
        <p:txBody>
          <a:bodyPr>
            <a:normAutofit/>
          </a:bodyPr>
          <a:lstStyle/>
          <a:p>
            <a:r>
              <a:rPr lang="en-US" sz="2400" dirty="0"/>
              <a:t>Flow content</a:t>
            </a:r>
          </a:p>
          <a:p>
            <a:pPr lvl="1"/>
            <a:r>
              <a:rPr lang="en-US" sz="2000" dirty="0"/>
              <a:t>Typically, text or embedded content – images or videos or text</a:t>
            </a:r>
          </a:p>
          <a:p>
            <a:pPr lvl="1"/>
            <a:r>
              <a:rPr lang="en-US" sz="2000" dirty="0"/>
              <a:t>Most HTML elements are part of this category – what uses sees</a:t>
            </a:r>
          </a:p>
          <a:p>
            <a:pPr lvl="2"/>
            <a:r>
              <a:rPr lang="en-US" sz="1800" dirty="0"/>
              <a:t>Forms are not</a:t>
            </a:r>
          </a:p>
          <a:p>
            <a:pPr lvl="1"/>
            <a:r>
              <a:rPr lang="en-US" sz="2000" dirty="0"/>
              <a:t>Flow content has multiple subcategories</a:t>
            </a:r>
          </a:p>
          <a:p>
            <a:pPr lvl="1"/>
            <a:r>
              <a:rPr lang="en-US" sz="2000" dirty="0"/>
              <a:t>&lt;header&gt;, &lt;main&gt;, &lt;footer&gt;</a:t>
            </a:r>
          </a:p>
          <a:p>
            <a:r>
              <a:rPr lang="en-US" sz="2400" dirty="0"/>
              <a:t>Section element – special container for grouping elements into meaningful collections</a:t>
            </a:r>
          </a:p>
          <a:p>
            <a:pPr lvl="1"/>
            <a:r>
              <a:rPr lang="en-US" sz="2000" dirty="0"/>
              <a:t>&lt;article&gt;, &lt;section&gt;, &lt;nav&gt; - used to separate pages into different parts</a:t>
            </a:r>
          </a:p>
          <a:p>
            <a:r>
              <a:rPr lang="en-US" sz="2400" dirty="0"/>
              <a:t>Heading elements from &lt;h1&gt; to &lt;h6&gt; - title of a page</a:t>
            </a:r>
          </a:p>
          <a:p>
            <a:pPr lvl="1"/>
            <a:r>
              <a:rPr lang="en-US" sz="2000" dirty="0"/>
              <a:t>Can only contain phrasing content</a:t>
            </a:r>
          </a:p>
          <a:p>
            <a:r>
              <a:rPr lang="en-US" sz="2400" dirty="0"/>
              <a:t>Phrasing elements – plain text elements or elements that can become plain text</a:t>
            </a:r>
          </a:p>
          <a:p>
            <a:pPr lvl="1"/>
            <a:r>
              <a:rPr lang="en-US" sz="2000" dirty="0"/>
              <a:t>Images can be part of a sentence and can become text if unavailable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90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B58-4FD4-4CD4-AB96-F9F96E31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19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2FC0-DCCD-4961-9030-36FBA6EB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353"/>
            <a:ext cx="3989522" cy="4828610"/>
          </a:xfrm>
        </p:spPr>
        <p:txBody>
          <a:bodyPr/>
          <a:lstStyle/>
          <a:p>
            <a:r>
              <a:rPr lang="en-US" sz="2400" dirty="0"/>
              <a:t>Section element – special container for grouping thematically related elements (see headings) into meaningful collections</a:t>
            </a:r>
          </a:p>
          <a:p>
            <a:pPr lvl="1"/>
            <a:r>
              <a:rPr lang="en-US" sz="2000" dirty="0"/>
              <a:t>&lt;article&gt;, &lt;section&gt;, &lt;nav&gt; - used to separate pages into different parts</a:t>
            </a:r>
          </a:p>
          <a:p>
            <a:pPr lvl="1"/>
            <a:r>
              <a:rPr lang="en-US" sz="2000" dirty="0"/>
              <a:t>Sections are part of a whole – merch and blog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1D9733-5BC8-47D7-9D55-CAF1A4C3F07D}"/>
              </a:ext>
            </a:extLst>
          </p:cNvPr>
          <p:cNvSpPr txBox="1">
            <a:spLocks/>
          </p:cNvSpPr>
          <p:nvPr/>
        </p:nvSpPr>
        <p:spPr>
          <a:xfrm>
            <a:off x="6096000" y="1268278"/>
            <a:ext cx="3989522" cy="482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&lt;body&gt;</a:t>
            </a:r>
          </a:p>
          <a:p>
            <a:pPr marL="0" indent="0">
              <a:buNone/>
            </a:pPr>
            <a:r>
              <a:rPr lang="en-US" sz="1100" dirty="0"/>
              <a:t>      &lt;section&gt; </a:t>
            </a:r>
          </a:p>
          <a:p>
            <a:pPr marL="0" indent="0">
              <a:buNone/>
            </a:pPr>
            <a:r>
              <a:rPr lang="en-US" sz="1100" dirty="0"/>
              <a:t>              &lt;!– Merch items  --/&gt;</a:t>
            </a:r>
          </a:p>
          <a:p>
            <a:pPr marL="0" indent="0">
              <a:buNone/>
            </a:pPr>
            <a:r>
              <a:rPr lang="en-US" sz="1100" dirty="0"/>
              <a:t>       &lt;/section&gt;</a:t>
            </a:r>
          </a:p>
          <a:p>
            <a:pPr marL="0" indent="0">
              <a:buNone/>
            </a:pPr>
            <a:r>
              <a:rPr lang="en-US" sz="1100" dirty="0"/>
              <a:t>        &lt;section&gt; </a:t>
            </a:r>
          </a:p>
          <a:p>
            <a:pPr marL="0" indent="0">
              <a:buNone/>
            </a:pPr>
            <a:r>
              <a:rPr lang="en-US" sz="1100" dirty="0"/>
              <a:t>              &lt;!– Blog posts--/&gt;</a:t>
            </a:r>
          </a:p>
          <a:p>
            <a:pPr marL="0" indent="0">
              <a:buNone/>
            </a:pPr>
            <a:r>
              <a:rPr lang="en-US" sz="1100" dirty="0"/>
              <a:t>          &lt;/section&gt;</a:t>
            </a:r>
          </a:p>
          <a:p>
            <a:pPr marL="0" indent="0">
              <a:buNone/>
            </a:pPr>
            <a:r>
              <a:rPr lang="en-US" sz="1100" dirty="0"/>
              <a:t>&lt;/body&gt;</a:t>
            </a:r>
          </a:p>
          <a:p>
            <a:pPr marL="0" indent="0">
              <a:buNone/>
            </a:pPr>
            <a:r>
              <a:rPr lang="en-US" sz="1100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6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6C68-AF64-4B01-BA21-5FEA78C4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deliver a Software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019D3-4883-4A03-9A35-45745489B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38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B58-4FD4-4CD4-AB96-F9F96E31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19"/>
          </a:xfrm>
        </p:spPr>
        <p:txBody>
          <a:bodyPr>
            <a:normAutofit fontScale="90000"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2FC0-DCCD-4961-9030-36FBA6EB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279"/>
            <a:ext cx="3989522" cy="1598908"/>
          </a:xfrm>
        </p:spPr>
        <p:txBody>
          <a:bodyPr/>
          <a:lstStyle/>
          <a:p>
            <a:r>
              <a:rPr lang="en-US" sz="2400" dirty="0"/>
              <a:t>article element – special container for self-contained elements (stands alone)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1D9733-5BC8-47D7-9D55-CAF1A4C3F07D}"/>
              </a:ext>
            </a:extLst>
          </p:cNvPr>
          <p:cNvSpPr txBox="1">
            <a:spLocks/>
          </p:cNvSpPr>
          <p:nvPr/>
        </p:nvSpPr>
        <p:spPr>
          <a:xfrm>
            <a:off x="6096000" y="1268278"/>
            <a:ext cx="3989522" cy="482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&lt;article class=“forecast”&gt;</a:t>
            </a:r>
          </a:p>
          <a:p>
            <a:pPr marL="0" indent="0">
              <a:buNone/>
            </a:pPr>
            <a:r>
              <a:rPr lang="en-US" sz="1100" dirty="0"/>
              <a:t>      &lt;h1&gt; Weather forecast for Seattle &lt;/h1&gt;</a:t>
            </a:r>
          </a:p>
          <a:p>
            <a:pPr marL="0" indent="0">
              <a:buNone/>
            </a:pPr>
            <a:r>
              <a:rPr lang="en-US" sz="1100" dirty="0"/>
              <a:t>       &lt;article class=“day-forecast”&gt;</a:t>
            </a:r>
          </a:p>
          <a:p>
            <a:pPr marL="0" indent="0">
              <a:buNone/>
            </a:pPr>
            <a:r>
              <a:rPr lang="en-US" sz="1100" dirty="0"/>
              <a:t>                &lt;h2&gt; 03 March 2018 &lt;/h2&gt;</a:t>
            </a:r>
          </a:p>
          <a:p>
            <a:pPr marL="0" indent="0">
              <a:buNone/>
            </a:pPr>
            <a:r>
              <a:rPr lang="en-US" sz="1100" dirty="0"/>
              <a:t>                 &lt;p&gt; Rain &lt;/p&gt;</a:t>
            </a:r>
          </a:p>
          <a:p>
            <a:pPr marL="0" indent="0">
              <a:buNone/>
            </a:pPr>
            <a:r>
              <a:rPr lang="en-US" sz="1100" dirty="0"/>
              <a:t>        &lt;/article&gt;</a:t>
            </a:r>
          </a:p>
          <a:p>
            <a:pPr marL="0" indent="0">
              <a:buNone/>
            </a:pPr>
            <a:r>
              <a:rPr lang="en-US" sz="1100" dirty="0"/>
              <a:t>         &lt;article class=“day-forecast”&gt;</a:t>
            </a:r>
          </a:p>
          <a:p>
            <a:pPr marL="0" indent="0">
              <a:buNone/>
            </a:pPr>
            <a:r>
              <a:rPr lang="en-US" sz="1100" dirty="0"/>
              <a:t>                 &lt;h2&gt; 04 March 2018 &lt;/h2&gt;</a:t>
            </a:r>
          </a:p>
          <a:p>
            <a:pPr marL="0" indent="0">
              <a:buNone/>
            </a:pPr>
            <a:r>
              <a:rPr lang="en-US" sz="1100" dirty="0"/>
              <a:t>                  &lt;p&gt; Sunny &lt;/p&gt;</a:t>
            </a:r>
          </a:p>
          <a:p>
            <a:pPr marL="0" indent="0">
              <a:buNone/>
            </a:pPr>
            <a:r>
              <a:rPr lang="en-US" sz="1100" dirty="0"/>
              <a:t>           &lt;/article&gt;	</a:t>
            </a:r>
          </a:p>
          <a:p>
            <a:pPr marL="0" indent="0">
              <a:buNone/>
            </a:pPr>
            <a:r>
              <a:rPr lang="en-US" sz="1100" dirty="0"/>
              <a:t>           &lt;article class=“day-forecast”&gt;</a:t>
            </a:r>
          </a:p>
          <a:p>
            <a:pPr marL="0" indent="0">
              <a:buNone/>
            </a:pPr>
            <a:r>
              <a:rPr lang="en-US" sz="1100" dirty="0"/>
              <a:t>                  &lt;h2&gt; 05 March 2018 &lt;/h2&gt;</a:t>
            </a:r>
          </a:p>
          <a:p>
            <a:pPr marL="0" indent="0">
              <a:buNone/>
            </a:pPr>
            <a:r>
              <a:rPr lang="en-US" sz="1100" dirty="0"/>
              <a:t>                   &lt;p&gt; Heavy Rain &lt;/p&gt;</a:t>
            </a:r>
          </a:p>
          <a:p>
            <a:pPr marL="0" indent="0">
              <a:buNone/>
            </a:pPr>
            <a:r>
              <a:rPr lang="en-US" sz="1100" dirty="0"/>
              <a:t>               &lt;/article&gt;</a:t>
            </a:r>
          </a:p>
          <a:p>
            <a:pPr marL="0" indent="0">
              <a:buNone/>
            </a:pPr>
            <a:r>
              <a:rPr lang="en-US" sz="1100" dirty="0"/>
              <a:t>&lt;article&gt;</a:t>
            </a:r>
          </a:p>
          <a:p>
            <a:pPr marL="0" indent="0">
              <a:buNone/>
            </a:pPr>
            <a:r>
              <a:rPr lang="en-US" sz="1100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85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B58-4FD4-4CD4-AB96-F9F96E31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53131" cy="603519"/>
          </a:xfrm>
        </p:spPr>
        <p:txBody>
          <a:bodyPr>
            <a:normAutofit fontScale="90000"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2FC0-DCCD-4961-9030-36FBA6EB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279"/>
            <a:ext cx="2850397" cy="1598908"/>
          </a:xfrm>
        </p:spPr>
        <p:txBody>
          <a:bodyPr>
            <a:normAutofit/>
          </a:bodyPr>
          <a:lstStyle/>
          <a:p>
            <a:r>
              <a:rPr lang="en-US" sz="1800" dirty="0"/>
              <a:t>Very generic</a:t>
            </a:r>
          </a:p>
          <a:p>
            <a:r>
              <a:rPr lang="en-US" sz="1800" dirty="0"/>
              <a:t>Useful for grouping</a:t>
            </a:r>
          </a:p>
          <a:p>
            <a:r>
              <a:rPr lang="en-US" sz="1800" dirty="0"/>
              <a:t>Mainly used for styling a page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1D9733-5BC8-47D7-9D55-CAF1A4C3F07D}"/>
              </a:ext>
            </a:extLst>
          </p:cNvPr>
          <p:cNvSpPr txBox="1">
            <a:spLocks/>
          </p:cNvSpPr>
          <p:nvPr/>
        </p:nvSpPr>
        <p:spPr>
          <a:xfrm>
            <a:off x="6096000" y="1268278"/>
            <a:ext cx="3989522" cy="482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031393-4251-41D1-A9F2-3DCC52E6E12E}"/>
              </a:ext>
            </a:extLst>
          </p:cNvPr>
          <p:cNvSpPr txBox="1">
            <a:spLocks/>
          </p:cNvSpPr>
          <p:nvPr/>
        </p:nvSpPr>
        <p:spPr>
          <a:xfrm>
            <a:off x="4051532" y="401290"/>
            <a:ext cx="2929610" cy="603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E3AB8E-E1FF-4F83-BC62-F7404888F2EA}"/>
              </a:ext>
            </a:extLst>
          </p:cNvPr>
          <p:cNvSpPr txBox="1">
            <a:spLocks/>
          </p:cNvSpPr>
          <p:nvPr/>
        </p:nvSpPr>
        <p:spPr>
          <a:xfrm>
            <a:off x="4051533" y="1304444"/>
            <a:ext cx="2850398" cy="159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Introductions and Titles</a:t>
            </a:r>
          </a:p>
          <a:p>
            <a:r>
              <a:rPr lang="en-US" sz="1800" dirty="0"/>
              <a:t>Logos and navigation</a:t>
            </a:r>
          </a:p>
          <a:p>
            <a:r>
              <a:rPr lang="en-US" sz="1800" dirty="0"/>
              <a:t>Can use inside sections and articles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00A133-C4BE-4938-BEC1-5A5421369B1B}"/>
              </a:ext>
            </a:extLst>
          </p:cNvPr>
          <p:cNvSpPr txBox="1">
            <a:spLocks/>
          </p:cNvSpPr>
          <p:nvPr/>
        </p:nvSpPr>
        <p:spPr>
          <a:xfrm>
            <a:off x="8090761" y="399622"/>
            <a:ext cx="2929610" cy="603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nav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AFDE05-D9D3-4347-AF91-8BBF4EC63990}"/>
              </a:ext>
            </a:extLst>
          </p:cNvPr>
          <p:cNvSpPr txBox="1">
            <a:spLocks/>
          </p:cNvSpPr>
          <p:nvPr/>
        </p:nvSpPr>
        <p:spPr>
          <a:xfrm>
            <a:off x="7946774" y="1266610"/>
            <a:ext cx="2850398" cy="159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Major Navigation blocks</a:t>
            </a:r>
          </a:p>
          <a:p>
            <a:r>
              <a:rPr lang="en-US" sz="1800" dirty="0"/>
              <a:t>Often inside a header</a:t>
            </a:r>
          </a:p>
          <a:p>
            <a:r>
              <a:rPr lang="en-US" sz="1800" dirty="0"/>
              <a:t>ARIA - 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CED845-CC0C-43A3-A21C-D920FCC928FC}"/>
              </a:ext>
            </a:extLst>
          </p:cNvPr>
          <p:cNvSpPr txBox="1">
            <a:spLocks/>
          </p:cNvSpPr>
          <p:nvPr/>
        </p:nvSpPr>
        <p:spPr>
          <a:xfrm>
            <a:off x="838200" y="3166822"/>
            <a:ext cx="2653131" cy="603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25CF35-D1EA-4E55-912E-45A8DEF3E91D}"/>
              </a:ext>
            </a:extLst>
          </p:cNvPr>
          <p:cNvSpPr txBox="1">
            <a:spLocks/>
          </p:cNvSpPr>
          <p:nvPr/>
        </p:nvSpPr>
        <p:spPr>
          <a:xfrm>
            <a:off x="838200" y="4069976"/>
            <a:ext cx="2850397" cy="219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What is unique about this page?</a:t>
            </a:r>
          </a:p>
          <a:p>
            <a:r>
              <a:rPr lang="en-US" sz="1800" dirty="0"/>
              <a:t>Only one per page, inside body element</a:t>
            </a:r>
            <a:endParaRPr lang="en-US" sz="1600" dirty="0"/>
          </a:p>
          <a:p>
            <a:pPr marL="0" indent="0">
              <a:buNone/>
            </a:pPr>
            <a:r>
              <a:rPr lang="en-US" sz="1200" dirty="0"/>
              <a:t>&lt;main role=“main”&gt;</a:t>
            </a:r>
          </a:p>
          <a:p>
            <a:pPr marL="0" indent="0">
              <a:buNone/>
            </a:pPr>
            <a:r>
              <a:rPr lang="en-US" sz="1100" dirty="0"/>
              <a:t>     &lt;!– main content goes here--/&gt;</a:t>
            </a:r>
          </a:p>
          <a:p>
            <a:pPr marL="0" indent="0">
              <a:buNone/>
            </a:pPr>
            <a:r>
              <a:rPr lang="en-US" sz="1100" dirty="0"/>
              <a:t>&lt;/main&gt;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778438-F863-452D-BB44-2EA13B350F64}"/>
              </a:ext>
            </a:extLst>
          </p:cNvPr>
          <p:cNvSpPr txBox="1">
            <a:spLocks/>
          </p:cNvSpPr>
          <p:nvPr/>
        </p:nvSpPr>
        <p:spPr>
          <a:xfrm>
            <a:off x="4180685" y="3166822"/>
            <a:ext cx="2929610" cy="603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5A6F1B-A90E-422C-8758-6F8E57BE6FC6}"/>
              </a:ext>
            </a:extLst>
          </p:cNvPr>
          <p:cNvSpPr txBox="1">
            <a:spLocks/>
          </p:cNvSpPr>
          <p:nvPr/>
        </p:nvSpPr>
        <p:spPr>
          <a:xfrm>
            <a:off x="4180686" y="4069975"/>
            <a:ext cx="2850398" cy="195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Links</a:t>
            </a:r>
          </a:p>
          <a:p>
            <a:r>
              <a:rPr lang="en-US" sz="1800" dirty="0"/>
              <a:t>Secondary navigation</a:t>
            </a:r>
          </a:p>
          <a:p>
            <a:r>
              <a:rPr lang="en-US" sz="1800" dirty="0"/>
              <a:t>Site small print</a:t>
            </a:r>
          </a:p>
          <a:p>
            <a:r>
              <a:rPr lang="en-US" sz="1600" dirty="0"/>
              <a:t>Can use inside sections and articles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4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D9F7-6CA2-4843-B9C3-9D5B1D9E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139"/>
            <a:ext cx="10515600" cy="6267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trying to describe? 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4E60-9E04-4E30-A8E5-8920C014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0081"/>
            <a:ext cx="10515600" cy="5037838"/>
          </a:xfrm>
        </p:spPr>
        <p:txBody>
          <a:bodyPr/>
          <a:lstStyle/>
          <a:p>
            <a:r>
              <a:rPr lang="en-US" dirty="0"/>
              <a:t>HTML is used to describe the meaning of the page’s content</a:t>
            </a:r>
          </a:p>
          <a:p>
            <a:r>
              <a:rPr lang="en-US" dirty="0"/>
              <a:t>What is the role of the block of content in the context of the whole document</a:t>
            </a:r>
          </a:p>
          <a:p>
            <a:r>
              <a:rPr lang="en-US" dirty="0"/>
              <a:t>HTML does not describe what a page looks like</a:t>
            </a:r>
          </a:p>
          <a:p>
            <a:r>
              <a:rPr lang="en-US" dirty="0"/>
              <a:t>Default styles – all elements have a default style</a:t>
            </a:r>
          </a:p>
          <a:p>
            <a:r>
              <a:rPr lang="en-US" dirty="0"/>
              <a:t>Who are we describing the content for?</a:t>
            </a:r>
          </a:p>
          <a:p>
            <a:pPr lvl="1"/>
            <a:r>
              <a:rPr lang="en-US" dirty="0"/>
              <a:t>HTML is vital for screen readers to help people with handicaps </a:t>
            </a:r>
          </a:p>
          <a:p>
            <a:pPr lvl="1"/>
            <a:r>
              <a:rPr lang="en-US" dirty="0"/>
              <a:t>HTML is vital for </a:t>
            </a:r>
            <a:r>
              <a:rPr lang="en-US"/>
              <a:t>search engines</a:t>
            </a:r>
            <a:endParaRPr lang="en-US" dirty="0"/>
          </a:p>
          <a:p>
            <a:r>
              <a:rPr lang="en-US" dirty="0"/>
              <a:t>Use HTML to describe content, not image it.</a:t>
            </a:r>
          </a:p>
          <a:p>
            <a:r>
              <a:rPr lang="en-US" dirty="0"/>
              <a:t>Use CSS to style the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41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3C81-A630-4F7E-BB95-464C0FB1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9" y="135794"/>
            <a:ext cx="4348397" cy="1083499"/>
          </a:xfrm>
        </p:spPr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746E-6FB8-40E9-AEF6-CC9E1360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0" y="1493289"/>
            <a:ext cx="63021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Determine overall size and shape of an element on the page</a:t>
            </a:r>
          </a:p>
          <a:p>
            <a:r>
              <a:rPr lang="en-US" sz="2400" dirty="0"/>
              <a:t>Content area</a:t>
            </a:r>
          </a:p>
          <a:p>
            <a:pPr lvl="1"/>
            <a:r>
              <a:rPr lang="en-US" sz="2000" dirty="0"/>
              <a:t>width: 300px</a:t>
            </a:r>
          </a:p>
          <a:p>
            <a:pPr lvl="1"/>
            <a:r>
              <a:rPr lang="en-US" sz="2000" dirty="0"/>
              <a:t>height: 50px</a:t>
            </a:r>
          </a:p>
          <a:p>
            <a:r>
              <a:rPr lang="en-US" sz="2400" dirty="0"/>
              <a:t>padding: 10px</a:t>
            </a:r>
          </a:p>
          <a:p>
            <a:r>
              <a:rPr lang="en-US" sz="2400" dirty="0"/>
              <a:t>border</a:t>
            </a:r>
          </a:p>
          <a:p>
            <a:r>
              <a:rPr lang="en-US" sz="2400" dirty="0"/>
              <a:t>margin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93EAB-8C48-4559-8828-1315E168F09B}"/>
              </a:ext>
            </a:extLst>
          </p:cNvPr>
          <p:cNvSpPr/>
          <p:nvPr/>
        </p:nvSpPr>
        <p:spPr>
          <a:xfrm>
            <a:off x="7285217" y="1394085"/>
            <a:ext cx="4377129" cy="3837482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309C7-FDBB-4ACA-8AAC-F3C329EF3B53}"/>
              </a:ext>
            </a:extLst>
          </p:cNvPr>
          <p:cNvSpPr txBox="1"/>
          <p:nvPr/>
        </p:nvSpPr>
        <p:spPr>
          <a:xfrm>
            <a:off x="7483835" y="1034627"/>
            <a:ext cx="11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5042-6492-42B6-B31D-4A12C95238CD}"/>
              </a:ext>
            </a:extLst>
          </p:cNvPr>
          <p:cNvSpPr txBox="1"/>
          <p:nvPr/>
        </p:nvSpPr>
        <p:spPr>
          <a:xfrm>
            <a:off x="10188307" y="1394085"/>
            <a:ext cx="11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058C2-6355-4814-80DA-ED63867D26B1}"/>
              </a:ext>
            </a:extLst>
          </p:cNvPr>
          <p:cNvSpPr/>
          <p:nvPr/>
        </p:nvSpPr>
        <p:spPr>
          <a:xfrm>
            <a:off x="7696192" y="1907286"/>
            <a:ext cx="3636364" cy="2865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7C19D-AA77-4B15-B78B-169D9A92ECF9}"/>
              </a:ext>
            </a:extLst>
          </p:cNvPr>
          <p:cNvSpPr txBox="1"/>
          <p:nvPr/>
        </p:nvSpPr>
        <p:spPr>
          <a:xfrm>
            <a:off x="7681202" y="1493289"/>
            <a:ext cx="11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08160-B4B1-408D-85BC-A74EF208163E}"/>
              </a:ext>
            </a:extLst>
          </p:cNvPr>
          <p:cNvSpPr txBox="1"/>
          <p:nvPr/>
        </p:nvSpPr>
        <p:spPr>
          <a:xfrm>
            <a:off x="8942249" y="3059668"/>
            <a:ext cx="11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7279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3C81-A630-4F7E-BB95-464C0FB1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9" y="135794"/>
            <a:ext cx="5036690" cy="1083499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alternative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746E-6FB8-40E9-AEF6-CC9E1360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0" y="1493289"/>
            <a:ext cx="6302106" cy="3573386"/>
          </a:xfrm>
        </p:spPr>
        <p:txBody>
          <a:bodyPr>
            <a:normAutofit/>
          </a:bodyPr>
          <a:lstStyle/>
          <a:p>
            <a:r>
              <a:rPr lang="en-US" sz="2400" dirty="0"/>
              <a:t>Content + padding + border, with margin separate</a:t>
            </a:r>
          </a:p>
          <a:p>
            <a:r>
              <a:rPr lang="en-US" sz="2400" dirty="0"/>
              <a:t>Content area</a:t>
            </a:r>
          </a:p>
          <a:p>
            <a:pPr lvl="1"/>
            <a:r>
              <a:rPr lang="en-US" sz="2000" dirty="0"/>
              <a:t>width: 300px</a:t>
            </a:r>
          </a:p>
          <a:p>
            <a:pPr lvl="1"/>
            <a:r>
              <a:rPr lang="en-US" sz="2000" dirty="0"/>
              <a:t>height: 50px</a:t>
            </a:r>
          </a:p>
          <a:p>
            <a:r>
              <a:rPr lang="en-US" sz="2400" dirty="0"/>
              <a:t>padding: 10px</a:t>
            </a:r>
          </a:p>
          <a:p>
            <a:r>
              <a:rPr lang="en-US" sz="2400" dirty="0"/>
              <a:t>border</a:t>
            </a:r>
          </a:p>
          <a:p>
            <a:r>
              <a:rPr lang="en-US" sz="2400" dirty="0"/>
              <a:t>margin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93EAB-8C48-4559-8828-1315E168F09B}"/>
              </a:ext>
            </a:extLst>
          </p:cNvPr>
          <p:cNvSpPr/>
          <p:nvPr/>
        </p:nvSpPr>
        <p:spPr>
          <a:xfrm>
            <a:off x="7285217" y="1394085"/>
            <a:ext cx="4377129" cy="3837482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309C7-FDBB-4ACA-8AAC-F3C329EF3B53}"/>
              </a:ext>
            </a:extLst>
          </p:cNvPr>
          <p:cNvSpPr txBox="1"/>
          <p:nvPr/>
        </p:nvSpPr>
        <p:spPr>
          <a:xfrm>
            <a:off x="7483835" y="1034627"/>
            <a:ext cx="11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5042-6492-42B6-B31D-4A12C95238CD}"/>
              </a:ext>
            </a:extLst>
          </p:cNvPr>
          <p:cNvSpPr txBox="1"/>
          <p:nvPr/>
        </p:nvSpPr>
        <p:spPr>
          <a:xfrm>
            <a:off x="10188307" y="1394085"/>
            <a:ext cx="11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058C2-6355-4814-80DA-ED63867D26B1}"/>
              </a:ext>
            </a:extLst>
          </p:cNvPr>
          <p:cNvSpPr/>
          <p:nvPr/>
        </p:nvSpPr>
        <p:spPr>
          <a:xfrm>
            <a:off x="7696192" y="1907286"/>
            <a:ext cx="3636364" cy="2865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7C19D-AA77-4B15-B78B-169D9A92ECF9}"/>
              </a:ext>
            </a:extLst>
          </p:cNvPr>
          <p:cNvSpPr txBox="1"/>
          <p:nvPr/>
        </p:nvSpPr>
        <p:spPr>
          <a:xfrm>
            <a:off x="7681202" y="1493289"/>
            <a:ext cx="11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08160-B4B1-408D-85BC-A74EF208163E}"/>
              </a:ext>
            </a:extLst>
          </p:cNvPr>
          <p:cNvSpPr txBox="1"/>
          <p:nvPr/>
        </p:nvSpPr>
        <p:spPr>
          <a:xfrm>
            <a:off x="8942249" y="3059668"/>
            <a:ext cx="11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5276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3C81-A630-4F7E-BB95-464C0FB1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9" y="135794"/>
            <a:ext cx="5036690" cy="838567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alternative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746E-6FB8-40E9-AEF6-CC9E1360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9" y="1283426"/>
            <a:ext cx="4630715" cy="3573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one element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.element {</a:t>
            </a:r>
          </a:p>
          <a:p>
            <a:pPr marL="0" indent="0">
              <a:buNone/>
            </a:pPr>
            <a:r>
              <a:rPr lang="en-US" sz="2400" dirty="0"/>
              <a:t>    box-sizing: border-box;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6A8283-3024-4348-8F47-3FE11E3956E7}"/>
              </a:ext>
            </a:extLst>
          </p:cNvPr>
          <p:cNvSpPr txBox="1">
            <a:spLocks/>
          </p:cNvSpPr>
          <p:nvPr/>
        </p:nvSpPr>
        <p:spPr>
          <a:xfrm>
            <a:off x="6096000" y="1283426"/>
            <a:ext cx="4630715" cy="4592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For all elements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*,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*::before,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*::after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 box-sizing: inherit;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Body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  box-sizing: border-box;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8490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6960-8E1E-495C-88F4-0F86A215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48" y="251685"/>
            <a:ext cx="10515600" cy="66919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vs 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9128-207C-4471-9925-7DB5BBF6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48" y="920880"/>
            <a:ext cx="10515600" cy="18373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Rules we have learned apply to block elements</a:t>
            </a:r>
          </a:p>
          <a:p>
            <a:r>
              <a:rPr lang="en-US" dirty="0"/>
              <a:t>For inline elements:</a:t>
            </a:r>
          </a:p>
          <a:p>
            <a:pPr lvl="1"/>
            <a:r>
              <a:rPr lang="en-US" dirty="0"/>
              <a:t>We can’t set explicit width and height.  Set by the content</a:t>
            </a:r>
          </a:p>
          <a:p>
            <a:pPr lvl="1"/>
            <a:r>
              <a:rPr lang="en-US" dirty="0"/>
              <a:t>Can’t set space above and below inline elements  with padding, margin or borders – left and right still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33053-CCE9-4465-BB30-C2E2CCC4B55E}"/>
              </a:ext>
            </a:extLst>
          </p:cNvPr>
          <p:cNvSpPr txBox="1"/>
          <p:nvPr/>
        </p:nvSpPr>
        <p:spPr>
          <a:xfrm>
            <a:off x="613348" y="2758190"/>
            <a:ext cx="6658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HTML</a:t>
            </a:r>
          </a:p>
          <a:p>
            <a:r>
              <a:rPr lang="en-US" dirty="0"/>
              <a:t>&lt;main&gt;</a:t>
            </a:r>
          </a:p>
          <a:p>
            <a:r>
              <a:rPr lang="en-US" dirty="0"/>
              <a:t> &lt;p&gt; This is a &lt;</a:t>
            </a:r>
            <a:r>
              <a:rPr lang="en-US" dirty="0" err="1"/>
              <a:t>em</a:t>
            </a:r>
            <a:r>
              <a:rPr lang="en-US" dirty="0"/>
              <a:t>&gt; paragraph &lt;</a:t>
            </a:r>
            <a:r>
              <a:rPr lang="en-US" dirty="0" err="1"/>
              <a:t>em</a:t>
            </a:r>
            <a:r>
              <a:rPr lang="en-US" dirty="0"/>
              <a:t>&gt; that will wrap the two lines &lt;/p&gt;</a:t>
            </a:r>
          </a:p>
          <a:p>
            <a:r>
              <a:rPr lang="en-US" dirty="0"/>
              <a:t>&lt;/main&gt;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7909C-9D88-4E77-9F83-04766EC56315}"/>
              </a:ext>
            </a:extLst>
          </p:cNvPr>
          <p:cNvSpPr txBox="1"/>
          <p:nvPr/>
        </p:nvSpPr>
        <p:spPr>
          <a:xfrm>
            <a:off x="613348" y="4294262"/>
            <a:ext cx="3074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CSS</a:t>
            </a:r>
          </a:p>
          <a:p>
            <a:r>
              <a:rPr lang="en-US" dirty="0"/>
              <a:t>main {</a:t>
            </a:r>
          </a:p>
          <a:p>
            <a:r>
              <a:rPr lang="en-US" dirty="0"/>
              <a:t>Max-width: 100px;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em</a:t>
            </a:r>
            <a:r>
              <a:rPr lang="en-US" dirty="0"/>
              <a:t> {</a:t>
            </a:r>
          </a:p>
          <a:p>
            <a:r>
              <a:rPr lang="en-US" dirty="0"/>
              <a:t>padding: 10pxpx 20px</a:t>
            </a:r>
          </a:p>
          <a:p>
            <a:r>
              <a:rPr lang="en-US" dirty="0"/>
              <a:t>border: 1px solid black;</a:t>
            </a:r>
          </a:p>
          <a:p>
            <a:r>
              <a:rPr lang="en-US" dirty="0"/>
              <a:t>background-color: #50E3C2;</a:t>
            </a:r>
          </a:p>
        </p:txBody>
      </p:sp>
    </p:spTree>
    <p:extLst>
      <p:ext uri="{BB962C8B-B14F-4D97-AF65-F5344CB8AC3E}">
        <p14:creationId xmlns:p14="http://schemas.microsoft.com/office/powerpoint/2010/main" val="3347407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EC00-5894-4A05-8342-5CA9F84F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47" y="200234"/>
            <a:ext cx="4213485" cy="429354"/>
          </a:xfrm>
        </p:spPr>
        <p:txBody>
          <a:bodyPr>
            <a:normAutofit fontScale="90000"/>
          </a:bodyPr>
          <a:lstStyle/>
          <a:p>
            <a:r>
              <a:rPr lang="en-US" dirty="0"/>
              <a:t>CSS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708D-FF67-4E43-8514-F4916120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47" y="914400"/>
            <a:ext cx="10515600" cy="5943600"/>
          </a:xfrm>
        </p:spPr>
        <p:txBody>
          <a:bodyPr/>
          <a:lstStyle/>
          <a:p>
            <a:r>
              <a:rPr lang="en-US" dirty="0"/>
              <a:t>Pixel – term of hardware, pixel is a light-emitting unit capable of displaying full color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css</a:t>
            </a:r>
            <a:r>
              <a:rPr lang="en-US" dirty="0"/>
              <a:t>, there is scaling of high pixel density displays</a:t>
            </a:r>
          </a:p>
          <a:p>
            <a:r>
              <a:rPr lang="en-US" dirty="0"/>
              <a:t>percentages – generally used for values relative to a parent</a:t>
            </a:r>
          </a:p>
          <a:p>
            <a:pPr lvl="1"/>
            <a:r>
              <a:rPr lang="en-US" dirty="0"/>
              <a:t>50% of parent width</a:t>
            </a:r>
          </a:p>
          <a:p>
            <a:r>
              <a:rPr lang="en-US" dirty="0" err="1"/>
              <a:t>em</a:t>
            </a:r>
            <a:r>
              <a:rPr lang="en-US" dirty="0"/>
              <a:t> – same as the current font size</a:t>
            </a:r>
          </a:p>
          <a:p>
            <a:pPr lvl="1"/>
            <a:r>
              <a:rPr lang="en-US" dirty="0"/>
              <a:t>If font-size: 16px, then 1em = 16px</a:t>
            </a:r>
          </a:p>
          <a:p>
            <a:r>
              <a:rPr lang="en-US" dirty="0"/>
              <a:t>rem – use global size on HTML element</a:t>
            </a:r>
          </a:p>
          <a:p>
            <a:r>
              <a:rPr lang="en-US" dirty="0"/>
              <a:t>viewport units – </a:t>
            </a:r>
            <a:r>
              <a:rPr lang="en-US" dirty="0" err="1"/>
              <a:t>vh</a:t>
            </a:r>
            <a:r>
              <a:rPr lang="en-US" dirty="0"/>
              <a:t> and </a:t>
            </a:r>
            <a:r>
              <a:rPr lang="en-US" dirty="0" err="1"/>
              <a:t>vw</a:t>
            </a:r>
            <a:r>
              <a:rPr lang="en-US" dirty="0"/>
              <a:t> – visible area of the website</a:t>
            </a:r>
          </a:p>
          <a:p>
            <a:pPr lvl="1"/>
            <a:r>
              <a:rPr lang="en-US" dirty="0"/>
              <a:t>1vh is equal to 1% of the viewport’s </a:t>
            </a:r>
            <a:r>
              <a:rPr lang="en-US" dirty="0" err="1"/>
              <a:t>hieght</a:t>
            </a:r>
            <a:endParaRPr lang="en-US" dirty="0"/>
          </a:p>
          <a:p>
            <a:pPr lvl="1"/>
            <a:r>
              <a:rPr lang="en-US" dirty="0"/>
              <a:t>1vw is equal to 1% of viewport’s width</a:t>
            </a:r>
          </a:p>
          <a:p>
            <a:pPr lvl="1"/>
            <a:r>
              <a:rPr lang="en-US" dirty="0"/>
              <a:t>Greater than 100% will result in scrolling</a:t>
            </a:r>
          </a:p>
        </p:txBody>
      </p:sp>
    </p:spTree>
    <p:extLst>
      <p:ext uri="{BB962C8B-B14F-4D97-AF65-F5344CB8AC3E}">
        <p14:creationId xmlns:p14="http://schemas.microsoft.com/office/powerpoint/2010/main" val="2801899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29A-15AB-480B-9EBC-65AB21EB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46" y="163648"/>
            <a:ext cx="10515600" cy="464034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AD07-5ABA-4367-9A64-E8564CC7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62" y="840335"/>
            <a:ext cx="2648919" cy="53013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Specificity</a:t>
            </a:r>
            <a:endParaRPr lang="en-US" sz="2000" b="1" dirty="0"/>
          </a:p>
          <a:p>
            <a:r>
              <a:rPr lang="en-US" sz="2000" dirty="0"/>
              <a:t>Mechanism used by browsers to determine which property declarations are applied to a given element</a:t>
            </a:r>
          </a:p>
          <a:p>
            <a:r>
              <a:rPr lang="en-US" sz="2000" dirty="0"/>
              <a:t>The selectors of a property determine the specificity weight</a:t>
            </a:r>
          </a:p>
          <a:p>
            <a:r>
              <a:rPr lang="en-US" sz="2000" dirty="0"/>
              <a:t>Property with the highest weight, wins and is applied to the element</a:t>
            </a:r>
          </a:p>
          <a:p>
            <a:r>
              <a:rPr lang="en-US" sz="2000" dirty="0"/>
              <a:t>If there is a specificity tie, order matters – latest wins</a:t>
            </a:r>
          </a:p>
          <a:p>
            <a:r>
              <a:rPr lang="en-US" sz="2000" b="1" dirty="0"/>
              <a:t>The weighting systems</a:t>
            </a:r>
          </a:p>
          <a:p>
            <a:pPr lvl="1"/>
            <a:r>
              <a:rPr lang="en-US" sz="1600" b="1" dirty="0"/>
              <a:t>Highest weight wins for highest specificity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A40DD7-E9BA-43FC-88C2-D694F75DC347}"/>
              </a:ext>
            </a:extLst>
          </p:cNvPr>
          <p:cNvSpPr txBox="1">
            <a:spLocks/>
          </p:cNvSpPr>
          <p:nvPr/>
        </p:nvSpPr>
        <p:spPr>
          <a:xfrm>
            <a:off x="3230105" y="778345"/>
            <a:ext cx="2447441" cy="530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 weighting systems</a:t>
            </a:r>
          </a:p>
          <a:p>
            <a:r>
              <a:rPr lang="en-US" sz="2000" dirty="0"/>
              <a:t>Which selector is most specific by weight order</a:t>
            </a:r>
          </a:p>
          <a:p>
            <a:pPr lvl="1"/>
            <a:r>
              <a:rPr lang="en-US" sz="1600" dirty="0"/>
              <a:t>Inline styles</a:t>
            </a:r>
          </a:p>
          <a:p>
            <a:pPr lvl="1"/>
            <a:r>
              <a:rPr lang="en-US" sz="1600" dirty="0"/>
              <a:t>ID selectors</a:t>
            </a:r>
          </a:p>
          <a:p>
            <a:pPr lvl="1"/>
            <a:r>
              <a:rPr lang="en-US" sz="1600" dirty="0"/>
              <a:t>Class/attribute selectors</a:t>
            </a:r>
          </a:p>
          <a:p>
            <a:pPr lvl="1"/>
            <a:r>
              <a:rPr lang="en-US" sz="1600" dirty="0"/>
              <a:t>Type selectors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C3EEB7-F508-49B7-8FDB-2FD2E850EC7D}"/>
              </a:ext>
            </a:extLst>
          </p:cNvPr>
          <p:cNvSpPr txBox="1">
            <a:spLocks/>
          </p:cNvSpPr>
          <p:nvPr/>
        </p:nvSpPr>
        <p:spPr>
          <a:xfrm>
            <a:off x="6096001" y="778345"/>
            <a:ext cx="2660542" cy="5363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u="sng" dirty="0"/>
              <a:t>Weight Specificity</a:t>
            </a:r>
          </a:p>
          <a:p>
            <a:pPr marL="0" indent="0">
              <a:buNone/>
            </a:pPr>
            <a:r>
              <a:rPr lang="en-US" sz="1900" dirty="0"/>
              <a:t>HTLM inline style</a:t>
            </a:r>
          </a:p>
          <a:p>
            <a:pPr marL="0" indent="0">
              <a:buNone/>
            </a:pPr>
            <a:r>
              <a:rPr lang="en-US" sz="1900" dirty="0"/>
              <a:t>#id.class {}</a:t>
            </a:r>
          </a:p>
          <a:p>
            <a:pPr marL="0" indent="0">
              <a:buNone/>
            </a:pPr>
            <a:r>
              <a:rPr lang="en-US" sz="1900" dirty="0"/>
              <a:t>#id {}</a:t>
            </a:r>
          </a:p>
          <a:p>
            <a:pPr marL="0" indent="0">
              <a:buNone/>
            </a:pPr>
            <a:r>
              <a:rPr lang="en-US" sz="1900" dirty="0"/>
              <a:t>.class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type {}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u="sng" dirty="0"/>
              <a:t>inline style in HTML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&lt;div style=“</a:t>
            </a:r>
            <a:r>
              <a:rPr lang="en-US" sz="1900" dirty="0" err="1"/>
              <a:t>display:grid</a:t>
            </a:r>
            <a:r>
              <a:rPr lang="en-US" sz="1900" dirty="0"/>
              <a:t>;’&gt;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&lt;/div&gt;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u="sng" dirty="0"/>
              <a:t>!important declaration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div ul li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Color: red !important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0295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BAA7-4B8B-4A7C-A726-B90A6F1F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BEM – Block Element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EF35-A225-48C3-8315-A1AFB47A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57" y="1018796"/>
            <a:ext cx="3253353" cy="4452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BEM</a:t>
            </a:r>
          </a:p>
          <a:p>
            <a:r>
              <a:rPr lang="en-US" sz="1600" dirty="0"/>
              <a:t>CSS methodology and naming scheme</a:t>
            </a:r>
          </a:p>
          <a:p>
            <a:r>
              <a:rPr lang="en-US" sz="1600" dirty="0"/>
              <a:t>Uses classes almost exclusively (no other selectors)</a:t>
            </a:r>
          </a:p>
          <a:p>
            <a:pPr lvl="1"/>
            <a:r>
              <a:rPr lang="en-US" sz="1400" dirty="0"/>
              <a:t>Helps with specificity – no id’s, pipes, in line selectors</a:t>
            </a:r>
          </a:p>
          <a:p>
            <a:r>
              <a:rPr lang="en-US" sz="1600" dirty="0"/>
              <a:t>Provided context and clarity</a:t>
            </a:r>
          </a:p>
          <a:p>
            <a:r>
              <a:rPr lang="en-US" sz="1600" dirty="0"/>
              <a:t>Preferred to combinators</a:t>
            </a:r>
          </a:p>
          <a:p>
            <a:pPr marL="0" indent="0">
              <a:buNone/>
            </a:pPr>
            <a:r>
              <a:rPr lang="en-US" sz="1600" b="1" dirty="0"/>
              <a:t>Blocks - meaningful standalone entities</a:t>
            </a:r>
          </a:p>
          <a:p>
            <a:pPr marL="0" indent="0">
              <a:buNone/>
            </a:pPr>
            <a:r>
              <a:rPr lang="en-US" sz="1600" dirty="0"/>
              <a:t>.header{padding: 1rem 2rem;}</a:t>
            </a:r>
          </a:p>
          <a:p>
            <a:pPr marL="0" indent="0">
              <a:buNone/>
            </a:pPr>
            <a:r>
              <a:rPr lang="en-US" sz="1600" dirty="0"/>
              <a:t>.menu{list-style: none;}</a:t>
            </a:r>
          </a:p>
          <a:p>
            <a:pPr marL="0" indent="0">
              <a:buNone/>
            </a:pPr>
            <a:r>
              <a:rPr lang="en-US" sz="1600" dirty="0"/>
              <a:t>.form{</a:t>
            </a:r>
            <a:br>
              <a:rPr lang="en-US" sz="1600" dirty="0"/>
            </a:br>
            <a:r>
              <a:rPr lang="en-US" sz="1600" dirty="0"/>
              <a:t>  cursor: pointer;</a:t>
            </a:r>
            <a:br>
              <a:rPr lang="en-US" sz="1600" dirty="0"/>
            </a:br>
            <a:r>
              <a:rPr lang="en-US" sz="1600" dirty="0"/>
              <a:t>  display: flex;</a:t>
            </a:r>
            <a:br>
              <a:rPr lang="en-US" sz="1600" dirty="0"/>
            </a:br>
            <a:r>
              <a:rPr lang="en-US" sz="1600" dirty="0"/>
              <a:t>  flex-direction: column;}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B860D5-4916-4E39-BACF-51A6B702C4CD}"/>
              </a:ext>
            </a:extLst>
          </p:cNvPr>
          <p:cNvSpPr txBox="1">
            <a:spLocks/>
          </p:cNvSpPr>
          <p:nvPr/>
        </p:nvSpPr>
        <p:spPr>
          <a:xfrm>
            <a:off x="3740904" y="1018796"/>
            <a:ext cx="3148094" cy="44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Elements – part of a block</a:t>
            </a:r>
          </a:p>
          <a:p>
            <a:r>
              <a:rPr lang="en-US" sz="1600" dirty="0"/>
              <a:t>Meaning tied to a block</a:t>
            </a:r>
          </a:p>
          <a:p>
            <a:r>
              <a:rPr lang="en-US" sz="1600" dirty="0"/>
              <a:t>Written using block class and double underscore</a:t>
            </a:r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header__logo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err="1"/>
              <a:t>background_color</a:t>
            </a:r>
            <a:r>
              <a:rPr lang="en-US" sz="1600" dirty="0"/>
              <a:t>=red;}</a:t>
            </a:r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menu__item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padding: 15px 0;}</a:t>
            </a:r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form__field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padding: 4px 8px;}</a:t>
            </a: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5FF1DC-9940-4FE5-B5FF-631E60B72155}"/>
              </a:ext>
            </a:extLst>
          </p:cNvPr>
          <p:cNvSpPr txBox="1">
            <a:spLocks/>
          </p:cNvSpPr>
          <p:nvPr/>
        </p:nvSpPr>
        <p:spPr>
          <a:xfrm>
            <a:off x="7341677" y="1018795"/>
            <a:ext cx="3148094" cy="44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Modifiers – part of a block</a:t>
            </a:r>
          </a:p>
          <a:p>
            <a:r>
              <a:rPr lang="en-US" sz="1600" dirty="0"/>
              <a:t>Variant of the basic styles for a block or element</a:t>
            </a:r>
          </a:p>
          <a:p>
            <a:r>
              <a:rPr lang="en-US" sz="1600" dirty="0"/>
              <a:t>Written using block class and double </a:t>
            </a:r>
            <a:r>
              <a:rPr lang="en-US" sz="1600" dirty="0" err="1"/>
              <a:t>hyphan</a:t>
            </a:r>
            <a:endParaRPr lang="en-US" sz="1600" dirty="0"/>
          </a:p>
          <a:p>
            <a:r>
              <a:rPr lang="en-US" sz="1600" dirty="0" err="1"/>
              <a:t>Vitial</a:t>
            </a:r>
            <a:r>
              <a:rPr lang="en-US" sz="1600" dirty="0"/>
              <a:t> for created reusable styles</a:t>
            </a:r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header__logo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err="1"/>
              <a:t>background_color</a:t>
            </a:r>
            <a:r>
              <a:rPr lang="en-US" sz="1600" dirty="0"/>
              <a:t>=red;}</a:t>
            </a:r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menu__item</a:t>
            </a:r>
            <a:r>
              <a:rPr lang="en-US" sz="1600" dirty="0"/>
              <a:t>—selected {</a:t>
            </a:r>
            <a:br>
              <a:rPr lang="en-US" sz="1600" dirty="0"/>
            </a:br>
            <a:r>
              <a:rPr lang="en-US" sz="1600" dirty="0"/>
              <a:t>  box-shadow: 0 5px 15 px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rgba</a:t>
            </a:r>
            <a:r>
              <a:rPr lang="en-US" sz="1600" dirty="0"/>
              <a:t>(0, 0, 0, .25);}</a:t>
            </a:r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form__field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padding: 4px 8px;}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325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3842-82C2-4B39-8554-182E5378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90"/>
            <a:ext cx="10515600" cy="66551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start a Software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4287-3C3A-4D55-8A69-02A1EFCC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625"/>
            <a:ext cx="10515600" cy="5084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a user or have a user on your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a Backlog with the help from the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something useful in every Sprint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 Working Software – design and coded – with every sprint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Every sprint should be for 2 to 3 weeks of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working software at the end of the sprint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Working software is the measure of progress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results with the user and change the plan as needed to meet user requirements – be 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 the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87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6E0C-2054-4B0B-8609-370CF2D4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70"/>
          </a:xfrm>
        </p:spPr>
        <p:txBody>
          <a:bodyPr>
            <a:normAutofit fontScale="90000"/>
          </a:bodyPr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17CA-B277-4D43-9E18-9A16796F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896"/>
            <a:ext cx="10515600" cy="5216067"/>
          </a:xfrm>
        </p:spPr>
        <p:txBody>
          <a:bodyPr/>
          <a:lstStyle/>
          <a:p>
            <a:r>
              <a:rPr lang="en-US" dirty="0"/>
              <a:t>A Complete Guide to Flexbox - </a:t>
            </a:r>
            <a:r>
              <a:rPr lang="en-US" dirty="0">
                <a:hlinkClick r:id="rId2"/>
              </a:rPr>
              <a:t>https://css-tricks.com/snippets/css/a-guide-to-flexbox/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49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57C3-879D-41D6-AEC6-3006F7B5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1C70-2198-4953-B8EE-1011FD2F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MDM - </a:t>
            </a:r>
            <a:r>
              <a:rPr lang="en-US" dirty="0">
                <a:hlinkClick r:id="rId2"/>
              </a:rPr>
              <a:t>https://developer.mozilla.org/en-US/</a:t>
            </a:r>
            <a:endParaRPr lang="en-US" dirty="0"/>
          </a:p>
          <a:p>
            <a:r>
              <a:rPr lang="en-US" dirty="0"/>
              <a:t>Carbon - </a:t>
            </a:r>
            <a:r>
              <a:rPr lang="en-US" dirty="0">
                <a:hlinkClick r:id="rId3"/>
              </a:rPr>
              <a:t>https://carbon.now.sh/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https://fsymbols.com/signs/bullet-point/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07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3842-82C2-4B39-8554-182E5378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94" y="225642"/>
            <a:ext cx="10926305" cy="66551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Become a user or have a user on 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4287-3C3A-4D55-8A69-02A1EFCC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46" y="1162374"/>
            <a:ext cx="10515600" cy="5084332"/>
          </a:xfrm>
        </p:spPr>
        <p:txBody>
          <a:bodyPr/>
          <a:lstStyle/>
          <a:p>
            <a:r>
              <a:rPr lang="en-US" dirty="0"/>
              <a:t>Have the client in your team</a:t>
            </a:r>
          </a:p>
          <a:p>
            <a:pPr lvl="1"/>
            <a:r>
              <a:rPr lang="en-US" dirty="0"/>
              <a:t>Plan with them</a:t>
            </a:r>
          </a:p>
          <a:p>
            <a:pPr lvl="1"/>
            <a:r>
              <a:rPr lang="en-US" dirty="0"/>
              <a:t>Show them the finished product often</a:t>
            </a:r>
          </a:p>
          <a:p>
            <a:r>
              <a:rPr lang="en-US" dirty="0"/>
              <a:t>Do planning updates every 2-3 weeks gives you enough time to complete work and lowers risk of planning waste</a:t>
            </a:r>
          </a:p>
          <a:p>
            <a:r>
              <a:rPr lang="en-US" dirty="0"/>
              <a:t>Work period is called a sprint</a:t>
            </a:r>
          </a:p>
          <a:p>
            <a:r>
              <a:rPr lang="en-US" dirty="0"/>
              <a:t>Work at one work period at a time</a:t>
            </a:r>
          </a:p>
          <a:p>
            <a:r>
              <a:rPr lang="en-US" dirty="0"/>
              <a:t>Give them working software after each sprint</a:t>
            </a:r>
          </a:p>
          <a:p>
            <a:r>
              <a:rPr lang="en-US" dirty="0"/>
              <a:t>Meet use cases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7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E077-5D9B-42AE-A668-65C0D0DD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502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60C3-299D-4EEA-A2E0-76CE7E7E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4937099"/>
          </a:xfrm>
        </p:spPr>
        <p:txBody>
          <a:bodyPr/>
          <a:lstStyle/>
          <a:p>
            <a:r>
              <a:rPr lang="en-US" dirty="0"/>
              <a:t>Inspiration is not a lightning string, but a continuous, incremental process</a:t>
            </a:r>
          </a:p>
          <a:p>
            <a:r>
              <a:rPr lang="en-US" dirty="0"/>
              <a:t>Take the user perspective</a:t>
            </a:r>
          </a:p>
          <a:p>
            <a:r>
              <a:rPr lang="en-US" dirty="0"/>
              <a:t>What do they want?</a:t>
            </a:r>
          </a:p>
          <a:p>
            <a:r>
              <a:rPr lang="en-US" dirty="0"/>
              <a:t>What will they gain from the project or sprint?</a:t>
            </a:r>
          </a:p>
          <a:p>
            <a:r>
              <a:rPr lang="en-US" dirty="0"/>
              <a:t>Research your competitors</a:t>
            </a:r>
          </a:p>
          <a:p>
            <a:pPr lvl="1"/>
            <a:r>
              <a:rPr lang="en-US" dirty="0"/>
              <a:t>More often than not the competitor does not offer the feature your client wants in the way they need it.</a:t>
            </a:r>
          </a:p>
        </p:txBody>
      </p:sp>
    </p:spTree>
    <p:extLst>
      <p:ext uri="{BB962C8B-B14F-4D97-AF65-F5344CB8AC3E}">
        <p14:creationId xmlns:p14="http://schemas.microsoft.com/office/powerpoint/2010/main" val="240959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3F32-9992-4988-A8E4-C73BB9E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255"/>
          </a:xfrm>
        </p:spPr>
        <p:txBody>
          <a:bodyPr/>
          <a:lstStyle/>
          <a:p>
            <a:r>
              <a:rPr lang="en-US" dirty="0"/>
              <a:t>What users want –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5FE4-A972-4030-8DC2-4CB31517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14"/>
            <a:ext cx="10515600" cy="4929349"/>
          </a:xfrm>
        </p:spPr>
        <p:txBody>
          <a:bodyPr/>
          <a:lstStyle/>
          <a:p>
            <a:r>
              <a:rPr lang="en-US" dirty="0"/>
              <a:t>PIPs work better</a:t>
            </a:r>
          </a:p>
          <a:p>
            <a:r>
              <a:rPr lang="en-US" dirty="0"/>
              <a:t>What they want and why?</a:t>
            </a:r>
          </a:p>
          <a:p>
            <a:r>
              <a:rPr lang="en-US" dirty="0"/>
              <a:t>What is the value?</a:t>
            </a:r>
          </a:p>
          <a:p>
            <a:r>
              <a:rPr lang="en-US" dirty="0"/>
              <a:t>Who is needed on the team?</a:t>
            </a:r>
          </a:p>
          <a:p>
            <a:r>
              <a:rPr lang="en-US" dirty="0"/>
              <a:t>How light.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3842-82C2-4B39-8554-182E5378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365126"/>
            <a:ext cx="11894949" cy="66551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2. Keep a Backlog with the help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4287-3C3A-4D55-8A69-02A1EFCC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06" y="1224367"/>
            <a:ext cx="11676682" cy="4672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Backlog of sprints developed with the users</a:t>
            </a:r>
          </a:p>
          <a:p>
            <a:pPr lvl="1"/>
            <a:r>
              <a:rPr lang="en-US" dirty="0"/>
              <a:t>Shrink and re-think until you have something useful in one Sprint</a:t>
            </a:r>
          </a:p>
          <a:p>
            <a:r>
              <a:rPr lang="en-US" dirty="0"/>
              <a:t>Client can add and remove work from the Backlog at any time</a:t>
            </a:r>
          </a:p>
          <a:p>
            <a:pPr lvl="1"/>
            <a:r>
              <a:rPr lang="en-US" dirty="0"/>
              <a:t>User stories and Use Cases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Trello – free </a:t>
            </a:r>
          </a:p>
          <a:p>
            <a:r>
              <a:rPr lang="en-US" dirty="0"/>
              <a:t>User stories and use cases</a:t>
            </a:r>
          </a:p>
          <a:p>
            <a:r>
              <a:rPr lang="en-US" dirty="0"/>
              <a:t>Labels – Features, Bugs, Technical Improvement, Technical Notes, New Rules</a:t>
            </a:r>
          </a:p>
          <a:p>
            <a:r>
              <a:rPr lang="en-US" dirty="0"/>
              <a:t>Descriptions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Technical Notes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3842-82C2-4B39-8554-182E5378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6" y="365126"/>
            <a:ext cx="11701220" cy="66551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3. Make something useful in every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4287-3C3A-4D55-8A69-02A1EFCC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93" y="1216618"/>
            <a:ext cx="10515600" cy="5084332"/>
          </a:xfrm>
        </p:spPr>
        <p:txBody>
          <a:bodyPr/>
          <a:lstStyle/>
          <a:p>
            <a:r>
              <a:rPr lang="en-US" dirty="0"/>
              <a:t>Make the Working Software – design and coding </a:t>
            </a:r>
          </a:p>
          <a:p>
            <a:r>
              <a:rPr lang="en-US" dirty="0"/>
              <a:t>Designers and developers should work together</a:t>
            </a:r>
          </a:p>
          <a:p>
            <a:r>
              <a:rPr lang="en-US" dirty="0"/>
              <a:t>Add features early if feasibility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3011</Words>
  <Application>Microsoft Office PowerPoint</Application>
  <PresentationFormat>Widescreen</PresentationFormat>
  <Paragraphs>481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inherit</vt:lpstr>
      <vt:lpstr>Roboto</vt:lpstr>
      <vt:lpstr>Office Theme</vt:lpstr>
      <vt:lpstr>Web Front Ends and Python</vt:lpstr>
      <vt:lpstr>Python</vt:lpstr>
      <vt:lpstr>How to deliver a Software Project</vt:lpstr>
      <vt:lpstr>How to start a Software Project</vt:lpstr>
      <vt:lpstr>Step 1: Become a user or have a user on your team</vt:lpstr>
      <vt:lpstr>Users</vt:lpstr>
      <vt:lpstr>What users want – User Story</vt:lpstr>
      <vt:lpstr>Step 2. Keep a Backlog with the help from the User</vt:lpstr>
      <vt:lpstr>Step 3. Make something useful in every Sprint</vt:lpstr>
      <vt:lpstr>Design with Figma</vt:lpstr>
      <vt:lpstr>SVG vs Bitmaps</vt:lpstr>
      <vt:lpstr>Step 4. Review the results with the user and change the plan      as needed to meet user requirements – be flexible</vt:lpstr>
      <vt:lpstr>Step 5. Improve the Process</vt:lpstr>
      <vt:lpstr>Front end development</vt:lpstr>
      <vt:lpstr>Intro to Internet</vt:lpstr>
      <vt:lpstr>Front end and back end development</vt:lpstr>
      <vt:lpstr>Key Web Technologies</vt:lpstr>
      <vt:lpstr>Browser Inspector: using the developer toos</vt:lpstr>
      <vt:lpstr>Chrome developer tools</vt:lpstr>
      <vt:lpstr>VS Code Tools</vt:lpstr>
      <vt:lpstr>Angular  - https://angular.io/ </vt:lpstr>
      <vt:lpstr>Elements in HTML</vt:lpstr>
      <vt:lpstr>Common HTML elements</vt:lpstr>
      <vt:lpstr>CSS Selectors targeting elements: class and id</vt:lpstr>
      <vt:lpstr>Form</vt:lpstr>
      <vt:lpstr>Color</vt:lpstr>
      <vt:lpstr>Common HTML elements</vt:lpstr>
      <vt:lpstr>HTML Content Categories</vt:lpstr>
      <vt:lpstr>Section</vt:lpstr>
      <vt:lpstr>article</vt:lpstr>
      <vt:lpstr>div</vt:lpstr>
      <vt:lpstr>What are trying to describe? Semantic HTML</vt:lpstr>
      <vt:lpstr>CSS Box Model</vt:lpstr>
      <vt:lpstr>alternative Box Model</vt:lpstr>
      <vt:lpstr>alternative Box Model</vt:lpstr>
      <vt:lpstr>Block vs inline elements</vt:lpstr>
      <vt:lpstr>CSS units</vt:lpstr>
      <vt:lpstr>Specificity</vt:lpstr>
      <vt:lpstr>BEM – Block Element Modifier</vt:lpstr>
      <vt:lpstr>Flexbox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Teklitz</dc:creator>
  <cp:lastModifiedBy>Frank Teklitz</cp:lastModifiedBy>
  <cp:revision>64</cp:revision>
  <dcterms:created xsi:type="dcterms:W3CDTF">2022-04-15T23:37:24Z</dcterms:created>
  <dcterms:modified xsi:type="dcterms:W3CDTF">2022-08-29T19:35:59Z</dcterms:modified>
</cp:coreProperties>
</file>